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95" r:id="rId2"/>
    <p:sldId id="262" r:id="rId3"/>
    <p:sldId id="300" r:id="rId4"/>
    <p:sldId id="297" r:id="rId5"/>
    <p:sldId id="296" r:id="rId6"/>
    <p:sldId id="256" r:id="rId7"/>
    <p:sldId id="298" r:id="rId8"/>
    <p:sldId id="299" r:id="rId9"/>
    <p:sldId id="265" r:id="rId10"/>
    <p:sldId id="302" r:id="rId11"/>
    <p:sldId id="301" r:id="rId12"/>
    <p:sldId id="303" r:id="rId13"/>
    <p:sldId id="304" r:id="rId14"/>
    <p:sldId id="308" r:id="rId15"/>
    <p:sldId id="310" r:id="rId16"/>
    <p:sldId id="311" r:id="rId17"/>
    <p:sldId id="313" r:id="rId18"/>
    <p:sldId id="306" r:id="rId19"/>
    <p:sldId id="318" r:id="rId20"/>
    <p:sldId id="321" r:id="rId21"/>
    <p:sldId id="317" r:id="rId22"/>
    <p:sldId id="319" r:id="rId23"/>
    <p:sldId id="320" r:id="rId24"/>
    <p:sldId id="325" r:id="rId25"/>
    <p:sldId id="335" r:id="rId26"/>
    <p:sldId id="307" r:id="rId27"/>
    <p:sldId id="326" r:id="rId28"/>
    <p:sldId id="328" r:id="rId29"/>
    <p:sldId id="329" r:id="rId30"/>
    <p:sldId id="330" r:id="rId31"/>
    <p:sldId id="331" r:id="rId32"/>
    <p:sldId id="332" r:id="rId33"/>
    <p:sldId id="323" r:id="rId34"/>
    <p:sldId id="324" r:id="rId35"/>
    <p:sldId id="333" r:id="rId36"/>
    <p:sldId id="334" r:id="rId37"/>
    <p:sldId id="305" r:id="rId38"/>
    <p:sldId id="294" r:id="rId39"/>
    <p:sldId id="336" r:id="rId40"/>
    <p:sldId id="26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00FF"/>
    <a:srgbClr val="00FF00"/>
    <a:srgbClr val="003366"/>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2330" autoAdjust="0"/>
  </p:normalViewPr>
  <p:slideViewPr>
    <p:cSldViewPr>
      <p:cViewPr varScale="1">
        <p:scale>
          <a:sx n="58" d="100"/>
          <a:sy n="58" d="100"/>
        </p:scale>
        <p:origin x="152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DB8278-0A53-0743-A279-63BED019E58B}" type="doc">
      <dgm:prSet loTypeId="urn:microsoft.com/office/officeart/2008/layout/VerticalAccentList" loCatId="" qsTypeId="urn:microsoft.com/office/officeart/2005/8/quickstyle/simple4" qsCatId="simple" csTypeId="urn:microsoft.com/office/officeart/2005/8/colors/accent1_2" csCatId="accent1" phldr="1"/>
      <dgm:spPr/>
      <dgm:t>
        <a:bodyPr/>
        <a:lstStyle/>
        <a:p>
          <a:endParaRPr lang="zh-CN" altLang="en-US"/>
        </a:p>
      </dgm:t>
    </dgm:pt>
    <dgm:pt modelId="{714EB70D-F9F4-7E46-85B6-9FCEFC78B9A2}">
      <dgm:prSet phldrT="[文本]" custT="1"/>
      <dgm:spPr/>
      <dgm:t>
        <a:bodyPr/>
        <a:lstStyle/>
        <a:p>
          <a:r>
            <a:rPr lang="en-US" altLang="zh-CN" sz="2400" b="1" dirty="0" smtClean="0">
              <a:solidFill>
                <a:srgbClr val="FF0000"/>
              </a:solidFill>
            </a:rPr>
            <a:t>Challenge 1</a:t>
          </a:r>
          <a:endParaRPr lang="zh-CN" altLang="en-US" sz="2400" b="1" dirty="0">
            <a:solidFill>
              <a:srgbClr val="FF0000"/>
            </a:solidFill>
          </a:endParaRPr>
        </a:p>
      </dgm:t>
    </dgm:pt>
    <dgm:pt modelId="{050B5EEB-8CBF-254D-8854-427407BA220D}" type="parTrans" cxnId="{AFCC535B-A067-E344-A349-23D4CCF4E22C}">
      <dgm:prSet/>
      <dgm:spPr/>
      <dgm:t>
        <a:bodyPr/>
        <a:lstStyle/>
        <a:p>
          <a:endParaRPr lang="zh-CN" altLang="en-US"/>
        </a:p>
      </dgm:t>
    </dgm:pt>
    <dgm:pt modelId="{BC6D0244-CA54-B044-8CBE-D1643068CC48}" type="sibTrans" cxnId="{AFCC535B-A067-E344-A349-23D4CCF4E22C}">
      <dgm:prSet/>
      <dgm:spPr/>
      <dgm:t>
        <a:bodyPr/>
        <a:lstStyle/>
        <a:p>
          <a:endParaRPr lang="zh-CN" altLang="en-US"/>
        </a:p>
      </dgm:t>
    </dgm:pt>
    <dgm:pt modelId="{75BAD2D6-C46A-7940-B070-9860B97E45B2}">
      <dgm:prSet phldrT="[文本]" custT="1"/>
      <dgm:spPr/>
      <dgm:t>
        <a:bodyPr/>
        <a:lstStyle/>
        <a:p>
          <a:r>
            <a:rPr lang="en-US" altLang="en-US" sz="2400" b="1" dirty="0" smtClean="0"/>
            <a:t>How to conduct accurate paring between the objects and the tags?</a:t>
          </a:r>
          <a:endParaRPr lang="zh-CN" altLang="en-US" sz="2400" b="1" dirty="0"/>
        </a:p>
      </dgm:t>
    </dgm:pt>
    <dgm:pt modelId="{C61D0A71-79ED-E149-8A6A-7AF6711E9BBA}" type="parTrans" cxnId="{3E816360-15EA-104D-B0E1-BF496710D24B}">
      <dgm:prSet/>
      <dgm:spPr/>
      <dgm:t>
        <a:bodyPr/>
        <a:lstStyle/>
        <a:p>
          <a:endParaRPr lang="zh-CN" altLang="en-US"/>
        </a:p>
      </dgm:t>
    </dgm:pt>
    <dgm:pt modelId="{720172A8-9B84-B44D-91A1-AF807239527E}" type="sibTrans" cxnId="{3E816360-15EA-104D-B0E1-BF496710D24B}">
      <dgm:prSet/>
      <dgm:spPr/>
      <dgm:t>
        <a:bodyPr/>
        <a:lstStyle/>
        <a:p>
          <a:endParaRPr lang="zh-CN" altLang="en-US"/>
        </a:p>
      </dgm:t>
    </dgm:pt>
    <dgm:pt modelId="{9774A968-80F5-E64E-B12B-1A4E75DECC61}">
      <dgm:prSet phldrT="[文本]" custT="1"/>
      <dgm:spPr/>
      <dgm:t>
        <a:bodyPr/>
        <a:lstStyle/>
        <a:p>
          <a:r>
            <a:rPr lang="en-US" altLang="zh-CN" sz="2400" b="1" dirty="0" smtClean="0">
              <a:solidFill>
                <a:srgbClr val="FF0000"/>
              </a:solidFill>
            </a:rPr>
            <a:t>Challenge 2</a:t>
          </a:r>
          <a:endParaRPr lang="zh-CN" altLang="en-US" sz="2400" b="1" dirty="0">
            <a:solidFill>
              <a:srgbClr val="FF0000"/>
            </a:solidFill>
          </a:endParaRPr>
        </a:p>
      </dgm:t>
    </dgm:pt>
    <dgm:pt modelId="{7F21991E-DCE9-5D48-8918-FEA63EE02260}" type="parTrans" cxnId="{7C86B2AA-8865-1747-91D2-0337E22B87C8}">
      <dgm:prSet/>
      <dgm:spPr/>
      <dgm:t>
        <a:bodyPr/>
        <a:lstStyle/>
        <a:p>
          <a:endParaRPr lang="zh-CN" altLang="en-US"/>
        </a:p>
      </dgm:t>
    </dgm:pt>
    <dgm:pt modelId="{83201715-A7BE-D244-AAF3-FF13F57FA5A2}" type="sibTrans" cxnId="{7C86B2AA-8865-1747-91D2-0337E22B87C8}">
      <dgm:prSet/>
      <dgm:spPr/>
      <dgm:t>
        <a:bodyPr/>
        <a:lstStyle/>
        <a:p>
          <a:endParaRPr lang="zh-CN" altLang="en-US"/>
        </a:p>
      </dgm:t>
    </dgm:pt>
    <dgm:pt modelId="{BEBB8C5D-042F-2743-8B36-86709D6BE37F}">
      <dgm:prSet phldrT="[文本]" custT="1"/>
      <dgm:spPr/>
      <dgm:t>
        <a:bodyPr/>
        <a:lstStyle/>
        <a:p>
          <a:r>
            <a:rPr lang="en-US" altLang="en-US" sz="2400" b="1" dirty="0" smtClean="0"/>
            <a:t>How to mitigate the interference from the multi-path effect and object occlusion in real settings?</a:t>
          </a:r>
          <a:endParaRPr lang="zh-CN" altLang="en-US" sz="2400" b="1" dirty="0"/>
        </a:p>
      </dgm:t>
    </dgm:pt>
    <dgm:pt modelId="{05510E13-EC5E-CB4D-AA84-1919018850D5}" type="parTrans" cxnId="{869035A8-B6E5-7346-862F-AB924DAC262E}">
      <dgm:prSet/>
      <dgm:spPr/>
      <dgm:t>
        <a:bodyPr/>
        <a:lstStyle/>
        <a:p>
          <a:endParaRPr lang="zh-CN" altLang="en-US"/>
        </a:p>
      </dgm:t>
    </dgm:pt>
    <dgm:pt modelId="{581F6767-234F-DC42-9163-64CBA8ED28A8}" type="sibTrans" cxnId="{869035A8-B6E5-7346-862F-AB924DAC262E}">
      <dgm:prSet/>
      <dgm:spPr/>
      <dgm:t>
        <a:bodyPr/>
        <a:lstStyle/>
        <a:p>
          <a:endParaRPr lang="zh-CN" altLang="en-US"/>
        </a:p>
      </dgm:t>
    </dgm:pt>
    <dgm:pt modelId="{2ED239A9-1225-AC4F-B897-8410705B454F}">
      <dgm:prSet phldrT="[文本]" custT="1"/>
      <dgm:spPr/>
      <dgm:t>
        <a:bodyPr/>
        <a:lstStyle/>
        <a:p>
          <a:r>
            <a:rPr lang="en-US" altLang="zh-CN" sz="2400" b="1" dirty="0" smtClean="0">
              <a:solidFill>
                <a:srgbClr val="FF0000"/>
              </a:solidFill>
            </a:rPr>
            <a:t>Challenge 3</a:t>
          </a:r>
          <a:endParaRPr lang="zh-CN" altLang="en-US" sz="2400" b="1" dirty="0">
            <a:solidFill>
              <a:srgbClr val="FF0000"/>
            </a:solidFill>
          </a:endParaRPr>
        </a:p>
      </dgm:t>
    </dgm:pt>
    <dgm:pt modelId="{69E1A390-4870-7B4F-AA54-56AA00873B9D}" type="parTrans" cxnId="{478506E4-DAA1-BC47-B6AD-5DB61A22EE27}">
      <dgm:prSet/>
      <dgm:spPr/>
      <dgm:t>
        <a:bodyPr/>
        <a:lstStyle/>
        <a:p>
          <a:endParaRPr lang="zh-CN" altLang="en-US"/>
        </a:p>
      </dgm:t>
    </dgm:pt>
    <dgm:pt modelId="{B02EF043-44C5-8E43-A28F-D295A30D9497}" type="sibTrans" cxnId="{478506E4-DAA1-BC47-B6AD-5DB61A22EE27}">
      <dgm:prSet/>
      <dgm:spPr/>
      <dgm:t>
        <a:bodyPr/>
        <a:lstStyle/>
        <a:p>
          <a:endParaRPr lang="zh-CN" altLang="en-US"/>
        </a:p>
      </dgm:t>
    </dgm:pt>
    <dgm:pt modelId="{D4AAF061-D311-904E-BA54-13BEC11F51EB}">
      <dgm:prSet phldrT="[文本]" custT="1"/>
      <dgm:spPr/>
      <dgm:t>
        <a:bodyPr/>
        <a:lstStyle/>
        <a:p>
          <a:r>
            <a:rPr lang="en-US" altLang="en-US" sz="2400" b="1" dirty="0" smtClean="0"/>
            <a:t>How to devise an efficient solution without any additional assistance like the anchor nodes?</a:t>
          </a:r>
          <a:endParaRPr lang="zh-CN" altLang="en-US" sz="2400" b="1" dirty="0"/>
        </a:p>
      </dgm:t>
    </dgm:pt>
    <dgm:pt modelId="{1C3B7525-EE8B-9648-B702-74C7179A36C8}" type="parTrans" cxnId="{AE221B15-A98F-4D42-88CC-2CEA19CB5E34}">
      <dgm:prSet/>
      <dgm:spPr/>
      <dgm:t>
        <a:bodyPr/>
        <a:lstStyle/>
        <a:p>
          <a:endParaRPr lang="zh-CN" altLang="en-US"/>
        </a:p>
      </dgm:t>
    </dgm:pt>
    <dgm:pt modelId="{77F8D80A-907F-F54F-AC96-F610F278C981}" type="sibTrans" cxnId="{AE221B15-A98F-4D42-88CC-2CEA19CB5E34}">
      <dgm:prSet/>
      <dgm:spPr/>
      <dgm:t>
        <a:bodyPr/>
        <a:lstStyle/>
        <a:p>
          <a:endParaRPr lang="zh-CN" altLang="en-US"/>
        </a:p>
      </dgm:t>
    </dgm:pt>
    <dgm:pt modelId="{ED297C62-84C7-0E42-91D6-CAB85644B5A6}" type="pres">
      <dgm:prSet presAssocID="{32DB8278-0A53-0743-A279-63BED019E58B}" presName="Name0" presStyleCnt="0">
        <dgm:presLayoutVars>
          <dgm:chMax/>
          <dgm:chPref/>
          <dgm:dir/>
        </dgm:presLayoutVars>
      </dgm:prSet>
      <dgm:spPr/>
      <dgm:t>
        <a:bodyPr/>
        <a:lstStyle/>
        <a:p>
          <a:endParaRPr lang="zh-CN" altLang="en-US"/>
        </a:p>
      </dgm:t>
    </dgm:pt>
    <dgm:pt modelId="{7D55D9B3-DE24-4646-81C2-6FE0B4A3CF1D}" type="pres">
      <dgm:prSet presAssocID="{714EB70D-F9F4-7E46-85B6-9FCEFC78B9A2}" presName="parenttextcomposite" presStyleCnt="0"/>
      <dgm:spPr/>
    </dgm:pt>
    <dgm:pt modelId="{1B57848B-916A-3646-94D6-02516D505214}" type="pres">
      <dgm:prSet presAssocID="{714EB70D-F9F4-7E46-85B6-9FCEFC78B9A2}" presName="parenttext" presStyleLbl="revTx" presStyleIdx="0" presStyleCnt="3">
        <dgm:presLayoutVars>
          <dgm:chMax/>
          <dgm:chPref val="2"/>
          <dgm:bulletEnabled val="1"/>
        </dgm:presLayoutVars>
      </dgm:prSet>
      <dgm:spPr/>
      <dgm:t>
        <a:bodyPr/>
        <a:lstStyle/>
        <a:p>
          <a:endParaRPr lang="zh-CN" altLang="en-US"/>
        </a:p>
      </dgm:t>
    </dgm:pt>
    <dgm:pt modelId="{C59D706C-BD34-2F48-AED1-7D6175C5545A}" type="pres">
      <dgm:prSet presAssocID="{714EB70D-F9F4-7E46-85B6-9FCEFC78B9A2}" presName="composite" presStyleCnt="0"/>
      <dgm:spPr/>
    </dgm:pt>
    <dgm:pt modelId="{360AA28F-9DB0-2744-A9D9-A1BAD6827F89}" type="pres">
      <dgm:prSet presAssocID="{714EB70D-F9F4-7E46-85B6-9FCEFC78B9A2}" presName="chevron1" presStyleLbl="alignNode1" presStyleIdx="0" presStyleCnt="21"/>
      <dgm:spPr/>
    </dgm:pt>
    <dgm:pt modelId="{7A98A47C-3EA7-FA43-95B3-7D197029F768}" type="pres">
      <dgm:prSet presAssocID="{714EB70D-F9F4-7E46-85B6-9FCEFC78B9A2}" presName="chevron2" presStyleLbl="alignNode1" presStyleIdx="1" presStyleCnt="21"/>
      <dgm:spPr/>
    </dgm:pt>
    <dgm:pt modelId="{E1752E39-3453-3346-ABCE-173A45B90081}" type="pres">
      <dgm:prSet presAssocID="{714EB70D-F9F4-7E46-85B6-9FCEFC78B9A2}" presName="chevron3" presStyleLbl="alignNode1" presStyleIdx="2" presStyleCnt="21"/>
      <dgm:spPr/>
    </dgm:pt>
    <dgm:pt modelId="{BCF41B2D-C07C-A34A-A63B-8BB461E4D6DD}" type="pres">
      <dgm:prSet presAssocID="{714EB70D-F9F4-7E46-85B6-9FCEFC78B9A2}" presName="chevron4" presStyleLbl="alignNode1" presStyleIdx="3" presStyleCnt="21"/>
      <dgm:spPr/>
    </dgm:pt>
    <dgm:pt modelId="{89843653-7429-F54D-A137-60FFFB3FEE4C}" type="pres">
      <dgm:prSet presAssocID="{714EB70D-F9F4-7E46-85B6-9FCEFC78B9A2}" presName="chevron5" presStyleLbl="alignNode1" presStyleIdx="4" presStyleCnt="21"/>
      <dgm:spPr/>
    </dgm:pt>
    <dgm:pt modelId="{263C338F-C57F-8B47-8198-1CAE11F89D97}" type="pres">
      <dgm:prSet presAssocID="{714EB70D-F9F4-7E46-85B6-9FCEFC78B9A2}" presName="chevron6" presStyleLbl="alignNode1" presStyleIdx="5" presStyleCnt="21"/>
      <dgm:spPr/>
    </dgm:pt>
    <dgm:pt modelId="{83FEDDF6-F1EF-DE4F-A2E9-6386DF8595F7}" type="pres">
      <dgm:prSet presAssocID="{714EB70D-F9F4-7E46-85B6-9FCEFC78B9A2}" presName="chevron7" presStyleLbl="alignNode1" presStyleIdx="6" presStyleCnt="21"/>
      <dgm:spPr/>
    </dgm:pt>
    <dgm:pt modelId="{D02F3F9F-DF97-234F-B34B-1E7E75468DE7}" type="pres">
      <dgm:prSet presAssocID="{714EB70D-F9F4-7E46-85B6-9FCEFC78B9A2}" presName="childtext" presStyleLbl="solidFgAcc1" presStyleIdx="0" presStyleCnt="3" custScaleX="125439">
        <dgm:presLayoutVars>
          <dgm:chMax/>
          <dgm:chPref val="0"/>
          <dgm:bulletEnabled val="1"/>
        </dgm:presLayoutVars>
      </dgm:prSet>
      <dgm:spPr/>
      <dgm:t>
        <a:bodyPr/>
        <a:lstStyle/>
        <a:p>
          <a:endParaRPr lang="zh-CN" altLang="en-US"/>
        </a:p>
      </dgm:t>
    </dgm:pt>
    <dgm:pt modelId="{20F91536-272D-3F4D-9931-8805B50EE29C}" type="pres">
      <dgm:prSet presAssocID="{BC6D0244-CA54-B044-8CBE-D1643068CC48}" presName="sibTrans" presStyleCnt="0"/>
      <dgm:spPr/>
    </dgm:pt>
    <dgm:pt modelId="{A2452619-1B0F-594E-A5AB-5C6CA5358E65}" type="pres">
      <dgm:prSet presAssocID="{9774A968-80F5-E64E-B12B-1A4E75DECC61}" presName="parenttextcomposite" presStyleCnt="0"/>
      <dgm:spPr/>
    </dgm:pt>
    <dgm:pt modelId="{5EC29EC6-4D6F-FB42-8774-4FA8D551903C}" type="pres">
      <dgm:prSet presAssocID="{9774A968-80F5-E64E-B12B-1A4E75DECC61}" presName="parenttext" presStyleLbl="revTx" presStyleIdx="1" presStyleCnt="3">
        <dgm:presLayoutVars>
          <dgm:chMax/>
          <dgm:chPref val="2"/>
          <dgm:bulletEnabled val="1"/>
        </dgm:presLayoutVars>
      </dgm:prSet>
      <dgm:spPr/>
      <dgm:t>
        <a:bodyPr/>
        <a:lstStyle/>
        <a:p>
          <a:endParaRPr lang="zh-CN" altLang="en-US"/>
        </a:p>
      </dgm:t>
    </dgm:pt>
    <dgm:pt modelId="{BB6DE482-C3C8-B74D-8243-3A399178A6D7}" type="pres">
      <dgm:prSet presAssocID="{9774A968-80F5-E64E-B12B-1A4E75DECC61}" presName="composite" presStyleCnt="0"/>
      <dgm:spPr/>
    </dgm:pt>
    <dgm:pt modelId="{8C4BBDDC-83A8-F74A-BD05-CFE242045C45}" type="pres">
      <dgm:prSet presAssocID="{9774A968-80F5-E64E-B12B-1A4E75DECC61}" presName="chevron1" presStyleLbl="alignNode1" presStyleIdx="7" presStyleCnt="21"/>
      <dgm:spPr/>
    </dgm:pt>
    <dgm:pt modelId="{D69A5F57-4DC2-FB44-AEF4-E853BBAE67BA}" type="pres">
      <dgm:prSet presAssocID="{9774A968-80F5-E64E-B12B-1A4E75DECC61}" presName="chevron2" presStyleLbl="alignNode1" presStyleIdx="8" presStyleCnt="21"/>
      <dgm:spPr/>
    </dgm:pt>
    <dgm:pt modelId="{18676F82-972F-AA42-B7F5-797FBF4AF92D}" type="pres">
      <dgm:prSet presAssocID="{9774A968-80F5-E64E-B12B-1A4E75DECC61}" presName="chevron3" presStyleLbl="alignNode1" presStyleIdx="9" presStyleCnt="21"/>
      <dgm:spPr/>
    </dgm:pt>
    <dgm:pt modelId="{4AED4B01-5D33-4E4B-96F2-BDD4AC9F030E}" type="pres">
      <dgm:prSet presAssocID="{9774A968-80F5-E64E-B12B-1A4E75DECC61}" presName="chevron4" presStyleLbl="alignNode1" presStyleIdx="10" presStyleCnt="21"/>
      <dgm:spPr/>
    </dgm:pt>
    <dgm:pt modelId="{968F50EC-9813-BD4C-AF5F-97E2EF08F8A3}" type="pres">
      <dgm:prSet presAssocID="{9774A968-80F5-E64E-B12B-1A4E75DECC61}" presName="chevron5" presStyleLbl="alignNode1" presStyleIdx="11" presStyleCnt="21"/>
      <dgm:spPr/>
    </dgm:pt>
    <dgm:pt modelId="{7D7D7C30-7D6B-254E-AEAF-1F4658B5EFCD}" type="pres">
      <dgm:prSet presAssocID="{9774A968-80F5-E64E-B12B-1A4E75DECC61}" presName="chevron6" presStyleLbl="alignNode1" presStyleIdx="12" presStyleCnt="21"/>
      <dgm:spPr/>
    </dgm:pt>
    <dgm:pt modelId="{2E9D4ED9-F666-F546-8476-3C19749A3E38}" type="pres">
      <dgm:prSet presAssocID="{9774A968-80F5-E64E-B12B-1A4E75DECC61}" presName="chevron7" presStyleLbl="alignNode1" presStyleIdx="13" presStyleCnt="21"/>
      <dgm:spPr/>
    </dgm:pt>
    <dgm:pt modelId="{4ACEEF5D-73A3-214A-ABDA-19E361DEA275}" type="pres">
      <dgm:prSet presAssocID="{9774A968-80F5-E64E-B12B-1A4E75DECC61}" presName="childtext" presStyleLbl="solidFgAcc1" presStyleIdx="1" presStyleCnt="3" custScaleX="125439">
        <dgm:presLayoutVars>
          <dgm:chMax/>
          <dgm:chPref val="0"/>
          <dgm:bulletEnabled val="1"/>
        </dgm:presLayoutVars>
      </dgm:prSet>
      <dgm:spPr/>
      <dgm:t>
        <a:bodyPr/>
        <a:lstStyle/>
        <a:p>
          <a:endParaRPr lang="zh-CN" altLang="en-US"/>
        </a:p>
      </dgm:t>
    </dgm:pt>
    <dgm:pt modelId="{8E8DA9D3-155E-8F4D-BB05-3F56C9441BB9}" type="pres">
      <dgm:prSet presAssocID="{83201715-A7BE-D244-AAF3-FF13F57FA5A2}" presName="sibTrans" presStyleCnt="0"/>
      <dgm:spPr/>
    </dgm:pt>
    <dgm:pt modelId="{52E0670B-AF01-8B4E-9DFA-7B91361047D7}" type="pres">
      <dgm:prSet presAssocID="{2ED239A9-1225-AC4F-B897-8410705B454F}" presName="parenttextcomposite" presStyleCnt="0"/>
      <dgm:spPr/>
    </dgm:pt>
    <dgm:pt modelId="{E32A75BE-4E1C-5845-81DE-6F0781703A08}" type="pres">
      <dgm:prSet presAssocID="{2ED239A9-1225-AC4F-B897-8410705B454F}" presName="parenttext" presStyleLbl="revTx" presStyleIdx="2" presStyleCnt="3">
        <dgm:presLayoutVars>
          <dgm:chMax/>
          <dgm:chPref val="2"/>
          <dgm:bulletEnabled val="1"/>
        </dgm:presLayoutVars>
      </dgm:prSet>
      <dgm:spPr/>
      <dgm:t>
        <a:bodyPr/>
        <a:lstStyle/>
        <a:p>
          <a:endParaRPr lang="zh-CN" altLang="en-US"/>
        </a:p>
      </dgm:t>
    </dgm:pt>
    <dgm:pt modelId="{E1A00E0B-5CD7-2543-92EE-22F3C1DC0E7B}" type="pres">
      <dgm:prSet presAssocID="{2ED239A9-1225-AC4F-B897-8410705B454F}" presName="composite" presStyleCnt="0"/>
      <dgm:spPr/>
    </dgm:pt>
    <dgm:pt modelId="{FFE625D5-B56F-D34B-B26E-C165FD77A835}" type="pres">
      <dgm:prSet presAssocID="{2ED239A9-1225-AC4F-B897-8410705B454F}" presName="chevron1" presStyleLbl="alignNode1" presStyleIdx="14" presStyleCnt="21"/>
      <dgm:spPr/>
    </dgm:pt>
    <dgm:pt modelId="{4DCE10EE-92BF-E041-A45D-825FF425EA5E}" type="pres">
      <dgm:prSet presAssocID="{2ED239A9-1225-AC4F-B897-8410705B454F}" presName="chevron2" presStyleLbl="alignNode1" presStyleIdx="15" presStyleCnt="21"/>
      <dgm:spPr/>
    </dgm:pt>
    <dgm:pt modelId="{0F8CD0D1-8B31-E144-A0F9-8654FC1FD650}" type="pres">
      <dgm:prSet presAssocID="{2ED239A9-1225-AC4F-B897-8410705B454F}" presName="chevron3" presStyleLbl="alignNode1" presStyleIdx="16" presStyleCnt="21"/>
      <dgm:spPr/>
    </dgm:pt>
    <dgm:pt modelId="{61F0CB50-1C4E-614E-A0B1-B5A7D06A9651}" type="pres">
      <dgm:prSet presAssocID="{2ED239A9-1225-AC4F-B897-8410705B454F}" presName="chevron4" presStyleLbl="alignNode1" presStyleIdx="17" presStyleCnt="21"/>
      <dgm:spPr/>
    </dgm:pt>
    <dgm:pt modelId="{14468C3D-1255-6D44-87E7-E7C7B9304418}" type="pres">
      <dgm:prSet presAssocID="{2ED239A9-1225-AC4F-B897-8410705B454F}" presName="chevron5" presStyleLbl="alignNode1" presStyleIdx="18" presStyleCnt="21"/>
      <dgm:spPr/>
    </dgm:pt>
    <dgm:pt modelId="{F4F39DCD-6F84-2741-8A2A-4B0360E9C6C7}" type="pres">
      <dgm:prSet presAssocID="{2ED239A9-1225-AC4F-B897-8410705B454F}" presName="chevron6" presStyleLbl="alignNode1" presStyleIdx="19" presStyleCnt="21"/>
      <dgm:spPr/>
    </dgm:pt>
    <dgm:pt modelId="{346836E7-3368-CD4A-8983-BAB3FB69B695}" type="pres">
      <dgm:prSet presAssocID="{2ED239A9-1225-AC4F-B897-8410705B454F}" presName="chevron7" presStyleLbl="alignNode1" presStyleIdx="20" presStyleCnt="21"/>
      <dgm:spPr/>
    </dgm:pt>
    <dgm:pt modelId="{E0AA5DC0-96D4-5545-A767-B8304780CFE6}" type="pres">
      <dgm:prSet presAssocID="{2ED239A9-1225-AC4F-B897-8410705B454F}" presName="childtext" presStyleLbl="solidFgAcc1" presStyleIdx="2" presStyleCnt="3" custScaleX="125439">
        <dgm:presLayoutVars>
          <dgm:chMax/>
          <dgm:chPref val="0"/>
          <dgm:bulletEnabled val="1"/>
        </dgm:presLayoutVars>
      </dgm:prSet>
      <dgm:spPr/>
      <dgm:t>
        <a:bodyPr/>
        <a:lstStyle/>
        <a:p>
          <a:endParaRPr lang="zh-CN" altLang="en-US"/>
        </a:p>
      </dgm:t>
    </dgm:pt>
  </dgm:ptLst>
  <dgm:cxnLst>
    <dgm:cxn modelId="{869035A8-B6E5-7346-862F-AB924DAC262E}" srcId="{9774A968-80F5-E64E-B12B-1A4E75DECC61}" destId="{BEBB8C5D-042F-2743-8B36-86709D6BE37F}" srcOrd="0" destOrd="0" parTransId="{05510E13-EC5E-CB4D-AA84-1919018850D5}" sibTransId="{581F6767-234F-DC42-9163-64CBA8ED28A8}"/>
    <dgm:cxn modelId="{AFCC535B-A067-E344-A349-23D4CCF4E22C}" srcId="{32DB8278-0A53-0743-A279-63BED019E58B}" destId="{714EB70D-F9F4-7E46-85B6-9FCEFC78B9A2}" srcOrd="0" destOrd="0" parTransId="{050B5EEB-8CBF-254D-8854-427407BA220D}" sibTransId="{BC6D0244-CA54-B044-8CBE-D1643068CC48}"/>
    <dgm:cxn modelId="{7C86B2AA-8865-1747-91D2-0337E22B87C8}" srcId="{32DB8278-0A53-0743-A279-63BED019E58B}" destId="{9774A968-80F5-E64E-B12B-1A4E75DECC61}" srcOrd="1" destOrd="0" parTransId="{7F21991E-DCE9-5D48-8918-FEA63EE02260}" sibTransId="{83201715-A7BE-D244-AAF3-FF13F57FA5A2}"/>
    <dgm:cxn modelId="{AE221B15-A98F-4D42-88CC-2CEA19CB5E34}" srcId="{2ED239A9-1225-AC4F-B897-8410705B454F}" destId="{D4AAF061-D311-904E-BA54-13BEC11F51EB}" srcOrd="0" destOrd="0" parTransId="{1C3B7525-EE8B-9648-B702-74C7179A36C8}" sibTransId="{77F8D80A-907F-F54F-AC96-F610F278C981}"/>
    <dgm:cxn modelId="{B49DA691-DD8F-D649-83AB-DB9172941535}" type="presOf" srcId="{9774A968-80F5-E64E-B12B-1A4E75DECC61}" destId="{5EC29EC6-4D6F-FB42-8774-4FA8D551903C}" srcOrd="0" destOrd="0" presId="urn:microsoft.com/office/officeart/2008/layout/VerticalAccentList"/>
    <dgm:cxn modelId="{3E816360-15EA-104D-B0E1-BF496710D24B}" srcId="{714EB70D-F9F4-7E46-85B6-9FCEFC78B9A2}" destId="{75BAD2D6-C46A-7940-B070-9860B97E45B2}" srcOrd="0" destOrd="0" parTransId="{C61D0A71-79ED-E149-8A6A-7AF6711E9BBA}" sibTransId="{720172A8-9B84-B44D-91A1-AF807239527E}"/>
    <dgm:cxn modelId="{478506E4-DAA1-BC47-B6AD-5DB61A22EE27}" srcId="{32DB8278-0A53-0743-A279-63BED019E58B}" destId="{2ED239A9-1225-AC4F-B897-8410705B454F}" srcOrd="2" destOrd="0" parTransId="{69E1A390-4870-7B4F-AA54-56AA00873B9D}" sibTransId="{B02EF043-44C5-8E43-A28F-D295A30D9497}"/>
    <dgm:cxn modelId="{D671CEE7-FB55-424A-8AE4-97D166458ECA}" type="presOf" srcId="{D4AAF061-D311-904E-BA54-13BEC11F51EB}" destId="{E0AA5DC0-96D4-5545-A767-B8304780CFE6}" srcOrd="0" destOrd="0" presId="urn:microsoft.com/office/officeart/2008/layout/VerticalAccentList"/>
    <dgm:cxn modelId="{5A34A287-0414-3A49-B1EB-68A0A4901B2A}" type="presOf" srcId="{714EB70D-F9F4-7E46-85B6-9FCEFC78B9A2}" destId="{1B57848B-916A-3646-94D6-02516D505214}" srcOrd="0" destOrd="0" presId="urn:microsoft.com/office/officeart/2008/layout/VerticalAccentList"/>
    <dgm:cxn modelId="{8A5BECE7-A9E7-B445-888E-8CEF1B83FBF9}" type="presOf" srcId="{32DB8278-0A53-0743-A279-63BED019E58B}" destId="{ED297C62-84C7-0E42-91D6-CAB85644B5A6}" srcOrd="0" destOrd="0" presId="urn:microsoft.com/office/officeart/2008/layout/VerticalAccentList"/>
    <dgm:cxn modelId="{E350162F-F1EB-6946-9C8A-4674A57B21C0}" type="presOf" srcId="{2ED239A9-1225-AC4F-B897-8410705B454F}" destId="{E32A75BE-4E1C-5845-81DE-6F0781703A08}" srcOrd="0" destOrd="0" presId="urn:microsoft.com/office/officeart/2008/layout/VerticalAccentList"/>
    <dgm:cxn modelId="{BCF3DD97-9D23-7F4D-94AA-FA6CCC53D39B}" type="presOf" srcId="{75BAD2D6-C46A-7940-B070-9860B97E45B2}" destId="{D02F3F9F-DF97-234F-B34B-1E7E75468DE7}" srcOrd="0" destOrd="0" presId="urn:microsoft.com/office/officeart/2008/layout/VerticalAccentList"/>
    <dgm:cxn modelId="{E82112DD-197F-9148-A559-41A48F1143A8}" type="presOf" srcId="{BEBB8C5D-042F-2743-8B36-86709D6BE37F}" destId="{4ACEEF5D-73A3-214A-ABDA-19E361DEA275}" srcOrd="0" destOrd="0" presId="urn:microsoft.com/office/officeart/2008/layout/VerticalAccentList"/>
    <dgm:cxn modelId="{9A8FE56E-E790-C641-B988-1EBB581D4F4B}" type="presParOf" srcId="{ED297C62-84C7-0E42-91D6-CAB85644B5A6}" destId="{7D55D9B3-DE24-4646-81C2-6FE0B4A3CF1D}" srcOrd="0" destOrd="0" presId="urn:microsoft.com/office/officeart/2008/layout/VerticalAccentList"/>
    <dgm:cxn modelId="{9A5ED6CD-DDC4-B84F-B9EE-7A5E49A1D014}" type="presParOf" srcId="{7D55D9B3-DE24-4646-81C2-6FE0B4A3CF1D}" destId="{1B57848B-916A-3646-94D6-02516D505214}" srcOrd="0" destOrd="0" presId="urn:microsoft.com/office/officeart/2008/layout/VerticalAccentList"/>
    <dgm:cxn modelId="{A09FDCDD-122A-8741-95D5-ABC4545801C5}" type="presParOf" srcId="{ED297C62-84C7-0E42-91D6-CAB85644B5A6}" destId="{C59D706C-BD34-2F48-AED1-7D6175C5545A}" srcOrd="1" destOrd="0" presId="urn:microsoft.com/office/officeart/2008/layout/VerticalAccentList"/>
    <dgm:cxn modelId="{A3940A6B-171D-6F4E-B67B-BBCEAC54E9EE}" type="presParOf" srcId="{C59D706C-BD34-2F48-AED1-7D6175C5545A}" destId="{360AA28F-9DB0-2744-A9D9-A1BAD6827F89}" srcOrd="0" destOrd="0" presId="urn:microsoft.com/office/officeart/2008/layout/VerticalAccentList"/>
    <dgm:cxn modelId="{F960AD23-B8D7-4749-BB3B-A22A88735518}" type="presParOf" srcId="{C59D706C-BD34-2F48-AED1-7D6175C5545A}" destId="{7A98A47C-3EA7-FA43-95B3-7D197029F768}" srcOrd="1" destOrd="0" presId="urn:microsoft.com/office/officeart/2008/layout/VerticalAccentList"/>
    <dgm:cxn modelId="{BB21BA3B-BD55-E346-8DE2-79D097B9F26B}" type="presParOf" srcId="{C59D706C-BD34-2F48-AED1-7D6175C5545A}" destId="{E1752E39-3453-3346-ABCE-173A45B90081}" srcOrd="2" destOrd="0" presId="urn:microsoft.com/office/officeart/2008/layout/VerticalAccentList"/>
    <dgm:cxn modelId="{F00398C2-4670-0D4F-876D-DA990DD6C9B9}" type="presParOf" srcId="{C59D706C-BD34-2F48-AED1-7D6175C5545A}" destId="{BCF41B2D-C07C-A34A-A63B-8BB461E4D6DD}" srcOrd="3" destOrd="0" presId="urn:microsoft.com/office/officeart/2008/layout/VerticalAccentList"/>
    <dgm:cxn modelId="{3A3D52D6-A8BF-B644-92CA-AAE4812BE11C}" type="presParOf" srcId="{C59D706C-BD34-2F48-AED1-7D6175C5545A}" destId="{89843653-7429-F54D-A137-60FFFB3FEE4C}" srcOrd="4" destOrd="0" presId="urn:microsoft.com/office/officeart/2008/layout/VerticalAccentList"/>
    <dgm:cxn modelId="{7E798BBD-80F7-874F-B948-1D50E2D1C500}" type="presParOf" srcId="{C59D706C-BD34-2F48-AED1-7D6175C5545A}" destId="{263C338F-C57F-8B47-8198-1CAE11F89D97}" srcOrd="5" destOrd="0" presId="urn:microsoft.com/office/officeart/2008/layout/VerticalAccentList"/>
    <dgm:cxn modelId="{9FD5C88D-ACBD-7D44-93C5-2D7D0CA04C60}" type="presParOf" srcId="{C59D706C-BD34-2F48-AED1-7D6175C5545A}" destId="{83FEDDF6-F1EF-DE4F-A2E9-6386DF8595F7}" srcOrd="6" destOrd="0" presId="urn:microsoft.com/office/officeart/2008/layout/VerticalAccentList"/>
    <dgm:cxn modelId="{D6B9D87A-5387-574C-A5F8-4911994732A3}" type="presParOf" srcId="{C59D706C-BD34-2F48-AED1-7D6175C5545A}" destId="{D02F3F9F-DF97-234F-B34B-1E7E75468DE7}" srcOrd="7" destOrd="0" presId="urn:microsoft.com/office/officeart/2008/layout/VerticalAccentList"/>
    <dgm:cxn modelId="{411D8600-DCBC-5549-91E0-3383BE61CA73}" type="presParOf" srcId="{ED297C62-84C7-0E42-91D6-CAB85644B5A6}" destId="{20F91536-272D-3F4D-9931-8805B50EE29C}" srcOrd="2" destOrd="0" presId="urn:microsoft.com/office/officeart/2008/layout/VerticalAccentList"/>
    <dgm:cxn modelId="{9CCA88EB-2E2D-7D4C-A824-D3B5BA0B0B07}" type="presParOf" srcId="{ED297C62-84C7-0E42-91D6-CAB85644B5A6}" destId="{A2452619-1B0F-594E-A5AB-5C6CA5358E65}" srcOrd="3" destOrd="0" presId="urn:microsoft.com/office/officeart/2008/layout/VerticalAccentList"/>
    <dgm:cxn modelId="{DB4F6268-85B2-F744-A34E-69AA9283C158}" type="presParOf" srcId="{A2452619-1B0F-594E-A5AB-5C6CA5358E65}" destId="{5EC29EC6-4D6F-FB42-8774-4FA8D551903C}" srcOrd="0" destOrd="0" presId="urn:microsoft.com/office/officeart/2008/layout/VerticalAccentList"/>
    <dgm:cxn modelId="{E42E41AC-4F40-F644-BA22-C1268C45489A}" type="presParOf" srcId="{ED297C62-84C7-0E42-91D6-CAB85644B5A6}" destId="{BB6DE482-C3C8-B74D-8243-3A399178A6D7}" srcOrd="4" destOrd="0" presId="urn:microsoft.com/office/officeart/2008/layout/VerticalAccentList"/>
    <dgm:cxn modelId="{C0B95630-D236-1B46-99DD-795880FFFEF3}" type="presParOf" srcId="{BB6DE482-C3C8-B74D-8243-3A399178A6D7}" destId="{8C4BBDDC-83A8-F74A-BD05-CFE242045C45}" srcOrd="0" destOrd="0" presId="urn:microsoft.com/office/officeart/2008/layout/VerticalAccentList"/>
    <dgm:cxn modelId="{F8697BAA-C6A0-1142-9CDF-1C53592E424F}" type="presParOf" srcId="{BB6DE482-C3C8-B74D-8243-3A399178A6D7}" destId="{D69A5F57-4DC2-FB44-AEF4-E853BBAE67BA}" srcOrd="1" destOrd="0" presId="urn:microsoft.com/office/officeart/2008/layout/VerticalAccentList"/>
    <dgm:cxn modelId="{E26C9FF9-63A9-9E43-898F-6B12803FBB29}" type="presParOf" srcId="{BB6DE482-C3C8-B74D-8243-3A399178A6D7}" destId="{18676F82-972F-AA42-B7F5-797FBF4AF92D}" srcOrd="2" destOrd="0" presId="urn:microsoft.com/office/officeart/2008/layout/VerticalAccentList"/>
    <dgm:cxn modelId="{E16B0D51-0192-F549-A714-27F94D1397E7}" type="presParOf" srcId="{BB6DE482-C3C8-B74D-8243-3A399178A6D7}" destId="{4AED4B01-5D33-4E4B-96F2-BDD4AC9F030E}" srcOrd="3" destOrd="0" presId="urn:microsoft.com/office/officeart/2008/layout/VerticalAccentList"/>
    <dgm:cxn modelId="{42290941-3090-B545-92FA-BA5DE6164741}" type="presParOf" srcId="{BB6DE482-C3C8-B74D-8243-3A399178A6D7}" destId="{968F50EC-9813-BD4C-AF5F-97E2EF08F8A3}" srcOrd="4" destOrd="0" presId="urn:microsoft.com/office/officeart/2008/layout/VerticalAccentList"/>
    <dgm:cxn modelId="{B8982A9A-75F0-164B-90A2-E58E554125FC}" type="presParOf" srcId="{BB6DE482-C3C8-B74D-8243-3A399178A6D7}" destId="{7D7D7C30-7D6B-254E-AEAF-1F4658B5EFCD}" srcOrd="5" destOrd="0" presId="urn:microsoft.com/office/officeart/2008/layout/VerticalAccentList"/>
    <dgm:cxn modelId="{812FF58B-2147-F14F-BD14-DFB1A1389CDA}" type="presParOf" srcId="{BB6DE482-C3C8-B74D-8243-3A399178A6D7}" destId="{2E9D4ED9-F666-F546-8476-3C19749A3E38}" srcOrd="6" destOrd="0" presId="urn:microsoft.com/office/officeart/2008/layout/VerticalAccentList"/>
    <dgm:cxn modelId="{0010A604-B71F-654E-B3B7-F4BCFE529246}" type="presParOf" srcId="{BB6DE482-C3C8-B74D-8243-3A399178A6D7}" destId="{4ACEEF5D-73A3-214A-ABDA-19E361DEA275}" srcOrd="7" destOrd="0" presId="urn:microsoft.com/office/officeart/2008/layout/VerticalAccentList"/>
    <dgm:cxn modelId="{B60082AA-A3B0-2740-BE45-1C175E7D9D3C}" type="presParOf" srcId="{ED297C62-84C7-0E42-91D6-CAB85644B5A6}" destId="{8E8DA9D3-155E-8F4D-BB05-3F56C9441BB9}" srcOrd="5" destOrd="0" presId="urn:microsoft.com/office/officeart/2008/layout/VerticalAccentList"/>
    <dgm:cxn modelId="{9C2877E3-0E99-E24A-80AC-70A36AAB31E9}" type="presParOf" srcId="{ED297C62-84C7-0E42-91D6-CAB85644B5A6}" destId="{52E0670B-AF01-8B4E-9DFA-7B91361047D7}" srcOrd="6" destOrd="0" presId="urn:microsoft.com/office/officeart/2008/layout/VerticalAccentList"/>
    <dgm:cxn modelId="{7A01F3E9-F73B-5A41-8CF3-DA5D5D0C8EA3}" type="presParOf" srcId="{52E0670B-AF01-8B4E-9DFA-7B91361047D7}" destId="{E32A75BE-4E1C-5845-81DE-6F0781703A08}" srcOrd="0" destOrd="0" presId="urn:microsoft.com/office/officeart/2008/layout/VerticalAccentList"/>
    <dgm:cxn modelId="{13783454-6CE1-3F4F-BE5F-E7E5C1DA0130}" type="presParOf" srcId="{ED297C62-84C7-0E42-91D6-CAB85644B5A6}" destId="{E1A00E0B-5CD7-2543-92EE-22F3C1DC0E7B}" srcOrd="7" destOrd="0" presId="urn:microsoft.com/office/officeart/2008/layout/VerticalAccentList"/>
    <dgm:cxn modelId="{7E296FA6-39FB-3347-B4BC-A13FA96DF44F}" type="presParOf" srcId="{E1A00E0B-5CD7-2543-92EE-22F3C1DC0E7B}" destId="{FFE625D5-B56F-D34B-B26E-C165FD77A835}" srcOrd="0" destOrd="0" presId="urn:microsoft.com/office/officeart/2008/layout/VerticalAccentList"/>
    <dgm:cxn modelId="{C145909E-D801-3B47-AD2E-87C5516DEA76}" type="presParOf" srcId="{E1A00E0B-5CD7-2543-92EE-22F3C1DC0E7B}" destId="{4DCE10EE-92BF-E041-A45D-825FF425EA5E}" srcOrd="1" destOrd="0" presId="urn:microsoft.com/office/officeart/2008/layout/VerticalAccentList"/>
    <dgm:cxn modelId="{28EAED22-B857-3C4B-A1E3-A44303830111}" type="presParOf" srcId="{E1A00E0B-5CD7-2543-92EE-22F3C1DC0E7B}" destId="{0F8CD0D1-8B31-E144-A0F9-8654FC1FD650}" srcOrd="2" destOrd="0" presId="urn:microsoft.com/office/officeart/2008/layout/VerticalAccentList"/>
    <dgm:cxn modelId="{B1832F1F-C725-C345-96AC-8135F69DAF1A}" type="presParOf" srcId="{E1A00E0B-5CD7-2543-92EE-22F3C1DC0E7B}" destId="{61F0CB50-1C4E-614E-A0B1-B5A7D06A9651}" srcOrd="3" destOrd="0" presId="urn:microsoft.com/office/officeart/2008/layout/VerticalAccentList"/>
    <dgm:cxn modelId="{C6600F32-65CF-CB45-AF77-AE4C7F49AF4E}" type="presParOf" srcId="{E1A00E0B-5CD7-2543-92EE-22F3C1DC0E7B}" destId="{14468C3D-1255-6D44-87E7-E7C7B9304418}" srcOrd="4" destOrd="0" presId="urn:microsoft.com/office/officeart/2008/layout/VerticalAccentList"/>
    <dgm:cxn modelId="{C8110604-1B56-6D4C-A01E-1E322289CE53}" type="presParOf" srcId="{E1A00E0B-5CD7-2543-92EE-22F3C1DC0E7B}" destId="{F4F39DCD-6F84-2741-8A2A-4B0360E9C6C7}" srcOrd="5" destOrd="0" presId="urn:microsoft.com/office/officeart/2008/layout/VerticalAccentList"/>
    <dgm:cxn modelId="{9A519B09-3084-6141-9E43-D0665B09C300}" type="presParOf" srcId="{E1A00E0B-5CD7-2543-92EE-22F3C1DC0E7B}" destId="{346836E7-3368-CD4A-8983-BAB3FB69B695}" srcOrd="6" destOrd="0" presId="urn:microsoft.com/office/officeart/2008/layout/VerticalAccentList"/>
    <dgm:cxn modelId="{9ED02588-1CEA-2540-A1F8-2D91FA09FF79}" type="presParOf" srcId="{E1A00E0B-5CD7-2543-92EE-22F3C1DC0E7B}" destId="{E0AA5DC0-96D4-5545-A767-B8304780CFE6}"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99A6CD-75C5-D848-B988-25CFE53D5A62}" type="doc">
      <dgm:prSet loTypeId="urn:microsoft.com/office/officeart/2005/8/layout/cycle8" loCatId="" qsTypeId="urn:microsoft.com/office/officeart/2005/8/quickstyle/simple4" qsCatId="simple" csTypeId="urn:microsoft.com/office/officeart/2005/8/colors/accent1_2" csCatId="accent1" phldr="1"/>
      <dgm:spPr/>
    </dgm:pt>
    <dgm:pt modelId="{F1994F9F-B127-C34F-B320-221A7F30A991}">
      <dgm:prSet phldrT="[文本]"/>
      <dgm:spPr/>
      <dgm:t>
        <a:bodyPr/>
        <a:lstStyle/>
        <a:p>
          <a:r>
            <a:rPr lang="en-US" altLang="zh-CN" dirty="0" smtClean="0"/>
            <a:t>Time-efficiency</a:t>
          </a:r>
          <a:endParaRPr lang="zh-CN" altLang="en-US" dirty="0"/>
        </a:p>
      </dgm:t>
    </dgm:pt>
    <dgm:pt modelId="{C4CB0B1F-3C7C-8149-912A-21860B45E25E}" type="parTrans" cxnId="{B9B88467-4645-E145-9C5B-7754383259F5}">
      <dgm:prSet/>
      <dgm:spPr/>
      <dgm:t>
        <a:bodyPr/>
        <a:lstStyle/>
        <a:p>
          <a:endParaRPr lang="zh-CN" altLang="en-US"/>
        </a:p>
      </dgm:t>
    </dgm:pt>
    <dgm:pt modelId="{EBE9F902-3098-2846-869A-D4D2641216AA}" type="sibTrans" cxnId="{B9B88467-4645-E145-9C5B-7754383259F5}">
      <dgm:prSet/>
      <dgm:spPr/>
      <dgm:t>
        <a:bodyPr/>
        <a:lstStyle/>
        <a:p>
          <a:endParaRPr lang="zh-CN" altLang="en-US"/>
        </a:p>
      </dgm:t>
    </dgm:pt>
    <dgm:pt modelId="{16F7FD81-F7BB-2544-8919-5EAF1C798C37}">
      <dgm:prSet phldrT="[文本]"/>
      <dgm:spPr/>
      <dgm:t>
        <a:bodyPr/>
        <a:lstStyle/>
        <a:p>
          <a:r>
            <a:rPr lang="en-US" altLang="zh-CN" dirty="0" smtClean="0"/>
            <a:t>Robustness</a:t>
          </a:r>
          <a:endParaRPr lang="zh-CN" altLang="en-US" dirty="0"/>
        </a:p>
      </dgm:t>
    </dgm:pt>
    <dgm:pt modelId="{A5590B88-B096-7B4E-A157-6A53DCA97DE9}" type="parTrans" cxnId="{D47D6F74-58B3-9040-8378-D9A4D6FAA46D}">
      <dgm:prSet/>
      <dgm:spPr/>
      <dgm:t>
        <a:bodyPr/>
        <a:lstStyle/>
        <a:p>
          <a:endParaRPr lang="zh-CN" altLang="en-US"/>
        </a:p>
      </dgm:t>
    </dgm:pt>
    <dgm:pt modelId="{B0268F1A-FD5A-E249-A527-501F7DDEBB6F}" type="sibTrans" cxnId="{D47D6F74-58B3-9040-8378-D9A4D6FAA46D}">
      <dgm:prSet/>
      <dgm:spPr/>
      <dgm:t>
        <a:bodyPr/>
        <a:lstStyle/>
        <a:p>
          <a:endParaRPr lang="zh-CN" altLang="en-US"/>
        </a:p>
      </dgm:t>
    </dgm:pt>
    <dgm:pt modelId="{19716734-72D3-784B-B3BE-BB6354C00C14}">
      <dgm:prSet phldrT="[文本]" custT="1"/>
      <dgm:spPr/>
      <dgm:t>
        <a:bodyPr/>
        <a:lstStyle/>
        <a:p>
          <a:r>
            <a:rPr lang="en-US" altLang="zh-CN" sz="2000" dirty="0" smtClean="0"/>
            <a:t>Accuracy</a:t>
          </a:r>
          <a:endParaRPr lang="zh-CN" altLang="en-US" sz="2000" dirty="0"/>
        </a:p>
      </dgm:t>
    </dgm:pt>
    <dgm:pt modelId="{B7B4AF55-83AE-B045-BC83-896714252B12}" type="parTrans" cxnId="{2F22C07E-2E46-2A43-A248-472F654667C1}">
      <dgm:prSet/>
      <dgm:spPr/>
      <dgm:t>
        <a:bodyPr/>
        <a:lstStyle/>
        <a:p>
          <a:endParaRPr lang="zh-CN" altLang="en-US"/>
        </a:p>
      </dgm:t>
    </dgm:pt>
    <dgm:pt modelId="{B0E15C33-DBE0-0A49-8D2F-ECA208FD9FD2}" type="sibTrans" cxnId="{2F22C07E-2E46-2A43-A248-472F654667C1}">
      <dgm:prSet/>
      <dgm:spPr/>
      <dgm:t>
        <a:bodyPr/>
        <a:lstStyle/>
        <a:p>
          <a:endParaRPr lang="zh-CN" altLang="en-US"/>
        </a:p>
      </dgm:t>
    </dgm:pt>
    <dgm:pt modelId="{7070A251-D03F-C343-BCBF-3418AF5E8F28}" type="pres">
      <dgm:prSet presAssocID="{CB99A6CD-75C5-D848-B988-25CFE53D5A62}" presName="compositeShape" presStyleCnt="0">
        <dgm:presLayoutVars>
          <dgm:chMax val="7"/>
          <dgm:dir/>
          <dgm:resizeHandles val="exact"/>
        </dgm:presLayoutVars>
      </dgm:prSet>
      <dgm:spPr/>
    </dgm:pt>
    <dgm:pt modelId="{F5217299-F7AC-0549-96A9-1A30C460A9A4}" type="pres">
      <dgm:prSet presAssocID="{CB99A6CD-75C5-D848-B988-25CFE53D5A62}" presName="wedge1" presStyleLbl="node1" presStyleIdx="0" presStyleCnt="3"/>
      <dgm:spPr/>
      <dgm:t>
        <a:bodyPr/>
        <a:lstStyle/>
        <a:p>
          <a:endParaRPr lang="zh-CN" altLang="en-US"/>
        </a:p>
      </dgm:t>
    </dgm:pt>
    <dgm:pt modelId="{453A93AC-22AC-5C4E-9368-9606A1DAA9FC}" type="pres">
      <dgm:prSet presAssocID="{CB99A6CD-75C5-D848-B988-25CFE53D5A62}" presName="dummy1a" presStyleCnt="0"/>
      <dgm:spPr/>
    </dgm:pt>
    <dgm:pt modelId="{F8CD1BDE-24D6-2348-B6C2-4366EB3E3CB8}" type="pres">
      <dgm:prSet presAssocID="{CB99A6CD-75C5-D848-B988-25CFE53D5A62}" presName="dummy1b" presStyleCnt="0"/>
      <dgm:spPr/>
    </dgm:pt>
    <dgm:pt modelId="{CBE9B70C-7881-BA43-9EB7-D107B21E5E17}" type="pres">
      <dgm:prSet presAssocID="{CB99A6CD-75C5-D848-B988-25CFE53D5A62}" presName="wedge1Tx" presStyleLbl="node1" presStyleIdx="0" presStyleCnt="3">
        <dgm:presLayoutVars>
          <dgm:chMax val="0"/>
          <dgm:chPref val="0"/>
          <dgm:bulletEnabled val="1"/>
        </dgm:presLayoutVars>
      </dgm:prSet>
      <dgm:spPr/>
      <dgm:t>
        <a:bodyPr/>
        <a:lstStyle/>
        <a:p>
          <a:endParaRPr lang="zh-CN" altLang="en-US"/>
        </a:p>
      </dgm:t>
    </dgm:pt>
    <dgm:pt modelId="{6C73ADF1-D3AC-574C-A5FE-C4A5FCF26D39}" type="pres">
      <dgm:prSet presAssocID="{CB99A6CD-75C5-D848-B988-25CFE53D5A62}" presName="wedge2" presStyleLbl="node1" presStyleIdx="1" presStyleCnt="3"/>
      <dgm:spPr/>
      <dgm:t>
        <a:bodyPr/>
        <a:lstStyle/>
        <a:p>
          <a:endParaRPr lang="zh-CN" altLang="en-US"/>
        </a:p>
      </dgm:t>
    </dgm:pt>
    <dgm:pt modelId="{850F086A-C928-014A-ABC4-86DA996FBAAE}" type="pres">
      <dgm:prSet presAssocID="{CB99A6CD-75C5-D848-B988-25CFE53D5A62}" presName="dummy2a" presStyleCnt="0"/>
      <dgm:spPr/>
    </dgm:pt>
    <dgm:pt modelId="{8BA7CF7D-9A61-884B-9ADE-A3981D3BB56C}" type="pres">
      <dgm:prSet presAssocID="{CB99A6CD-75C5-D848-B988-25CFE53D5A62}" presName="dummy2b" presStyleCnt="0"/>
      <dgm:spPr/>
    </dgm:pt>
    <dgm:pt modelId="{56F64F81-D5DE-CF42-9810-A1AD3D67AADC}" type="pres">
      <dgm:prSet presAssocID="{CB99A6CD-75C5-D848-B988-25CFE53D5A62}" presName="wedge2Tx" presStyleLbl="node1" presStyleIdx="1" presStyleCnt="3">
        <dgm:presLayoutVars>
          <dgm:chMax val="0"/>
          <dgm:chPref val="0"/>
          <dgm:bulletEnabled val="1"/>
        </dgm:presLayoutVars>
      </dgm:prSet>
      <dgm:spPr/>
      <dgm:t>
        <a:bodyPr/>
        <a:lstStyle/>
        <a:p>
          <a:endParaRPr lang="zh-CN" altLang="en-US"/>
        </a:p>
      </dgm:t>
    </dgm:pt>
    <dgm:pt modelId="{474C8256-37E6-ED43-BBC3-F32CEC57F3C2}" type="pres">
      <dgm:prSet presAssocID="{CB99A6CD-75C5-D848-B988-25CFE53D5A62}" presName="wedge3" presStyleLbl="node1" presStyleIdx="2" presStyleCnt="3"/>
      <dgm:spPr/>
      <dgm:t>
        <a:bodyPr/>
        <a:lstStyle/>
        <a:p>
          <a:endParaRPr lang="zh-CN" altLang="en-US"/>
        </a:p>
      </dgm:t>
    </dgm:pt>
    <dgm:pt modelId="{59427488-4A4C-9748-A6EA-C445E83A4670}" type="pres">
      <dgm:prSet presAssocID="{CB99A6CD-75C5-D848-B988-25CFE53D5A62}" presName="dummy3a" presStyleCnt="0"/>
      <dgm:spPr/>
    </dgm:pt>
    <dgm:pt modelId="{FE9F9871-3CA8-E94E-851A-2FFD8D576C1A}" type="pres">
      <dgm:prSet presAssocID="{CB99A6CD-75C5-D848-B988-25CFE53D5A62}" presName="dummy3b" presStyleCnt="0"/>
      <dgm:spPr/>
    </dgm:pt>
    <dgm:pt modelId="{39A5C77A-13B7-F844-9B35-D5031AC9ED9E}" type="pres">
      <dgm:prSet presAssocID="{CB99A6CD-75C5-D848-B988-25CFE53D5A62}" presName="wedge3Tx" presStyleLbl="node1" presStyleIdx="2" presStyleCnt="3">
        <dgm:presLayoutVars>
          <dgm:chMax val="0"/>
          <dgm:chPref val="0"/>
          <dgm:bulletEnabled val="1"/>
        </dgm:presLayoutVars>
      </dgm:prSet>
      <dgm:spPr/>
      <dgm:t>
        <a:bodyPr/>
        <a:lstStyle/>
        <a:p>
          <a:endParaRPr lang="zh-CN" altLang="en-US"/>
        </a:p>
      </dgm:t>
    </dgm:pt>
    <dgm:pt modelId="{901F2152-4528-8443-8365-B1D1E9087D8E}" type="pres">
      <dgm:prSet presAssocID="{EBE9F902-3098-2846-869A-D4D2641216AA}" presName="arrowWedge1" presStyleLbl="fgSibTrans2D1" presStyleIdx="0" presStyleCnt="3"/>
      <dgm:spPr/>
    </dgm:pt>
    <dgm:pt modelId="{ECBCE72E-9124-5344-AAB5-2C96EC9D759A}" type="pres">
      <dgm:prSet presAssocID="{B0268F1A-FD5A-E249-A527-501F7DDEBB6F}" presName="arrowWedge2" presStyleLbl="fgSibTrans2D1" presStyleIdx="1" presStyleCnt="3"/>
      <dgm:spPr/>
    </dgm:pt>
    <dgm:pt modelId="{98E0E9B3-D2A3-0A41-86A9-926865A01BFA}" type="pres">
      <dgm:prSet presAssocID="{B0E15C33-DBE0-0A49-8D2F-ECA208FD9FD2}" presName="arrowWedge3" presStyleLbl="fgSibTrans2D1" presStyleIdx="2" presStyleCnt="3"/>
      <dgm:spPr/>
    </dgm:pt>
  </dgm:ptLst>
  <dgm:cxnLst>
    <dgm:cxn modelId="{965BC4F4-2157-9240-934A-76BA973D8803}" type="presOf" srcId="{F1994F9F-B127-C34F-B320-221A7F30A991}" destId="{CBE9B70C-7881-BA43-9EB7-D107B21E5E17}" srcOrd="1" destOrd="0" presId="urn:microsoft.com/office/officeart/2005/8/layout/cycle8"/>
    <dgm:cxn modelId="{864DEF56-DE34-464A-A976-F0178ABB1770}" type="presOf" srcId="{16F7FD81-F7BB-2544-8919-5EAF1C798C37}" destId="{56F64F81-D5DE-CF42-9810-A1AD3D67AADC}" srcOrd="1" destOrd="0" presId="urn:microsoft.com/office/officeart/2005/8/layout/cycle8"/>
    <dgm:cxn modelId="{A2BA4133-A002-5B40-97AF-425EF589F30D}" type="presOf" srcId="{19716734-72D3-784B-B3BE-BB6354C00C14}" destId="{39A5C77A-13B7-F844-9B35-D5031AC9ED9E}" srcOrd="1" destOrd="0" presId="urn:microsoft.com/office/officeart/2005/8/layout/cycle8"/>
    <dgm:cxn modelId="{FBD8B5EA-05B1-5949-A096-B6620B71EEF0}" type="presOf" srcId="{F1994F9F-B127-C34F-B320-221A7F30A991}" destId="{F5217299-F7AC-0549-96A9-1A30C460A9A4}" srcOrd="0" destOrd="0" presId="urn:microsoft.com/office/officeart/2005/8/layout/cycle8"/>
    <dgm:cxn modelId="{2F22C07E-2E46-2A43-A248-472F654667C1}" srcId="{CB99A6CD-75C5-D848-B988-25CFE53D5A62}" destId="{19716734-72D3-784B-B3BE-BB6354C00C14}" srcOrd="2" destOrd="0" parTransId="{B7B4AF55-83AE-B045-BC83-896714252B12}" sibTransId="{B0E15C33-DBE0-0A49-8D2F-ECA208FD9FD2}"/>
    <dgm:cxn modelId="{C4E032F2-5428-874F-AE64-3933DE82E40D}" type="presOf" srcId="{16F7FD81-F7BB-2544-8919-5EAF1C798C37}" destId="{6C73ADF1-D3AC-574C-A5FE-C4A5FCF26D39}" srcOrd="0" destOrd="0" presId="urn:microsoft.com/office/officeart/2005/8/layout/cycle8"/>
    <dgm:cxn modelId="{9A98C2E2-B299-5546-814F-D90A16D448B6}" type="presOf" srcId="{CB99A6CD-75C5-D848-B988-25CFE53D5A62}" destId="{7070A251-D03F-C343-BCBF-3418AF5E8F28}" srcOrd="0" destOrd="0" presId="urn:microsoft.com/office/officeart/2005/8/layout/cycle8"/>
    <dgm:cxn modelId="{D47D6F74-58B3-9040-8378-D9A4D6FAA46D}" srcId="{CB99A6CD-75C5-D848-B988-25CFE53D5A62}" destId="{16F7FD81-F7BB-2544-8919-5EAF1C798C37}" srcOrd="1" destOrd="0" parTransId="{A5590B88-B096-7B4E-A157-6A53DCA97DE9}" sibTransId="{B0268F1A-FD5A-E249-A527-501F7DDEBB6F}"/>
    <dgm:cxn modelId="{725F6F37-EA5C-8D40-85F0-F7A1FD681850}" type="presOf" srcId="{19716734-72D3-784B-B3BE-BB6354C00C14}" destId="{474C8256-37E6-ED43-BBC3-F32CEC57F3C2}" srcOrd="0" destOrd="0" presId="urn:microsoft.com/office/officeart/2005/8/layout/cycle8"/>
    <dgm:cxn modelId="{B9B88467-4645-E145-9C5B-7754383259F5}" srcId="{CB99A6CD-75C5-D848-B988-25CFE53D5A62}" destId="{F1994F9F-B127-C34F-B320-221A7F30A991}" srcOrd="0" destOrd="0" parTransId="{C4CB0B1F-3C7C-8149-912A-21860B45E25E}" sibTransId="{EBE9F902-3098-2846-869A-D4D2641216AA}"/>
    <dgm:cxn modelId="{EF3A05F2-414E-0941-A151-5BB0DE41090D}" type="presParOf" srcId="{7070A251-D03F-C343-BCBF-3418AF5E8F28}" destId="{F5217299-F7AC-0549-96A9-1A30C460A9A4}" srcOrd="0" destOrd="0" presId="urn:microsoft.com/office/officeart/2005/8/layout/cycle8"/>
    <dgm:cxn modelId="{D77DE34F-39A1-144D-B981-7545ECB05F97}" type="presParOf" srcId="{7070A251-D03F-C343-BCBF-3418AF5E8F28}" destId="{453A93AC-22AC-5C4E-9368-9606A1DAA9FC}" srcOrd="1" destOrd="0" presId="urn:microsoft.com/office/officeart/2005/8/layout/cycle8"/>
    <dgm:cxn modelId="{F1B99542-4D3E-8440-A33D-4F7D0B97B9D2}" type="presParOf" srcId="{7070A251-D03F-C343-BCBF-3418AF5E8F28}" destId="{F8CD1BDE-24D6-2348-B6C2-4366EB3E3CB8}" srcOrd="2" destOrd="0" presId="urn:microsoft.com/office/officeart/2005/8/layout/cycle8"/>
    <dgm:cxn modelId="{1409CA12-52C0-B045-83CA-E3F4E79918D5}" type="presParOf" srcId="{7070A251-D03F-C343-BCBF-3418AF5E8F28}" destId="{CBE9B70C-7881-BA43-9EB7-D107B21E5E17}" srcOrd="3" destOrd="0" presId="urn:microsoft.com/office/officeart/2005/8/layout/cycle8"/>
    <dgm:cxn modelId="{E5A2B2B9-C3CC-D449-976B-AED04062774D}" type="presParOf" srcId="{7070A251-D03F-C343-BCBF-3418AF5E8F28}" destId="{6C73ADF1-D3AC-574C-A5FE-C4A5FCF26D39}" srcOrd="4" destOrd="0" presId="urn:microsoft.com/office/officeart/2005/8/layout/cycle8"/>
    <dgm:cxn modelId="{304C2AE7-9168-A346-ADB9-B1A3FB29B632}" type="presParOf" srcId="{7070A251-D03F-C343-BCBF-3418AF5E8F28}" destId="{850F086A-C928-014A-ABC4-86DA996FBAAE}" srcOrd="5" destOrd="0" presId="urn:microsoft.com/office/officeart/2005/8/layout/cycle8"/>
    <dgm:cxn modelId="{7FBFBC34-49C5-EC4D-A484-1FB806232DEA}" type="presParOf" srcId="{7070A251-D03F-C343-BCBF-3418AF5E8F28}" destId="{8BA7CF7D-9A61-884B-9ADE-A3981D3BB56C}" srcOrd="6" destOrd="0" presId="urn:microsoft.com/office/officeart/2005/8/layout/cycle8"/>
    <dgm:cxn modelId="{D1F59582-83E5-3B4C-9BDF-46B66986D66C}" type="presParOf" srcId="{7070A251-D03F-C343-BCBF-3418AF5E8F28}" destId="{56F64F81-D5DE-CF42-9810-A1AD3D67AADC}" srcOrd="7" destOrd="0" presId="urn:microsoft.com/office/officeart/2005/8/layout/cycle8"/>
    <dgm:cxn modelId="{E5CA6FAC-3111-C14F-88AC-56E347A93289}" type="presParOf" srcId="{7070A251-D03F-C343-BCBF-3418AF5E8F28}" destId="{474C8256-37E6-ED43-BBC3-F32CEC57F3C2}" srcOrd="8" destOrd="0" presId="urn:microsoft.com/office/officeart/2005/8/layout/cycle8"/>
    <dgm:cxn modelId="{DAFFFAA2-299A-E74D-B888-51981C0DAE9E}" type="presParOf" srcId="{7070A251-D03F-C343-BCBF-3418AF5E8F28}" destId="{59427488-4A4C-9748-A6EA-C445E83A4670}" srcOrd="9" destOrd="0" presId="urn:microsoft.com/office/officeart/2005/8/layout/cycle8"/>
    <dgm:cxn modelId="{D0A75B48-E53C-134B-BCB2-9846A93540BF}" type="presParOf" srcId="{7070A251-D03F-C343-BCBF-3418AF5E8F28}" destId="{FE9F9871-3CA8-E94E-851A-2FFD8D576C1A}" srcOrd="10" destOrd="0" presId="urn:microsoft.com/office/officeart/2005/8/layout/cycle8"/>
    <dgm:cxn modelId="{2E3383F6-44C8-994A-8C42-C16EF1CD184D}" type="presParOf" srcId="{7070A251-D03F-C343-BCBF-3418AF5E8F28}" destId="{39A5C77A-13B7-F844-9B35-D5031AC9ED9E}" srcOrd="11" destOrd="0" presId="urn:microsoft.com/office/officeart/2005/8/layout/cycle8"/>
    <dgm:cxn modelId="{82E84FDB-66BD-8A4B-8DF2-79E5A9732F55}" type="presParOf" srcId="{7070A251-D03F-C343-BCBF-3418AF5E8F28}" destId="{901F2152-4528-8443-8365-B1D1E9087D8E}" srcOrd="12" destOrd="0" presId="urn:microsoft.com/office/officeart/2005/8/layout/cycle8"/>
    <dgm:cxn modelId="{7DBF154E-AE57-4043-B9B2-EB38A9C8758B}" type="presParOf" srcId="{7070A251-D03F-C343-BCBF-3418AF5E8F28}" destId="{ECBCE72E-9124-5344-AAB5-2C96EC9D759A}" srcOrd="13" destOrd="0" presId="urn:microsoft.com/office/officeart/2005/8/layout/cycle8"/>
    <dgm:cxn modelId="{864DE30E-8913-3142-B5F0-738EDB14756B}" type="presParOf" srcId="{7070A251-D03F-C343-BCBF-3418AF5E8F28}" destId="{98E0E9B3-D2A3-0A41-86A9-926865A01BFA}"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7848B-916A-3646-94D6-02516D505214}">
      <dsp:nvSpPr>
        <dsp:cNvPr id="0" name=""/>
        <dsp:cNvSpPr/>
      </dsp:nvSpPr>
      <dsp:spPr>
        <a:xfrm>
          <a:off x="838204" y="112"/>
          <a:ext cx="5157162" cy="468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l" defTabSz="1066800">
            <a:lnSpc>
              <a:spcPct val="90000"/>
            </a:lnSpc>
            <a:spcBef>
              <a:spcPct val="0"/>
            </a:spcBef>
            <a:spcAft>
              <a:spcPct val="35000"/>
            </a:spcAft>
          </a:pPr>
          <a:r>
            <a:rPr lang="en-US" altLang="zh-CN" sz="2400" b="1" kern="1200" dirty="0" smtClean="0">
              <a:solidFill>
                <a:srgbClr val="FF0000"/>
              </a:solidFill>
            </a:rPr>
            <a:t>Challenge 1</a:t>
          </a:r>
          <a:endParaRPr lang="zh-CN" altLang="en-US" sz="2400" b="1" kern="1200" dirty="0">
            <a:solidFill>
              <a:srgbClr val="FF0000"/>
            </a:solidFill>
          </a:endParaRPr>
        </a:p>
      </dsp:txBody>
      <dsp:txXfrm>
        <a:off x="838204" y="112"/>
        <a:ext cx="5157162" cy="468832"/>
      </dsp:txXfrm>
    </dsp:sp>
    <dsp:sp modelId="{360AA28F-9DB0-2744-A9D9-A1BAD6827F89}">
      <dsp:nvSpPr>
        <dsp:cNvPr id="0" name=""/>
        <dsp:cNvSpPr/>
      </dsp:nvSpPr>
      <dsp:spPr>
        <a:xfrm>
          <a:off x="1502697" y="468945"/>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A98A47C-3EA7-FA43-95B3-7D197029F768}">
      <dsp:nvSpPr>
        <dsp:cNvPr id="0" name=""/>
        <dsp:cNvSpPr/>
      </dsp:nvSpPr>
      <dsp:spPr>
        <a:xfrm>
          <a:off x="2227565" y="468945"/>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1752E39-3453-3346-ABCE-173A45B90081}">
      <dsp:nvSpPr>
        <dsp:cNvPr id="0" name=""/>
        <dsp:cNvSpPr/>
      </dsp:nvSpPr>
      <dsp:spPr>
        <a:xfrm>
          <a:off x="2953005" y="468945"/>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CF41B2D-C07C-A34A-A63B-8BB461E4D6DD}">
      <dsp:nvSpPr>
        <dsp:cNvPr id="0" name=""/>
        <dsp:cNvSpPr/>
      </dsp:nvSpPr>
      <dsp:spPr>
        <a:xfrm>
          <a:off x="3677873" y="468945"/>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9843653-7429-F54D-A137-60FFFB3FEE4C}">
      <dsp:nvSpPr>
        <dsp:cNvPr id="0" name=""/>
        <dsp:cNvSpPr/>
      </dsp:nvSpPr>
      <dsp:spPr>
        <a:xfrm>
          <a:off x="4403314" y="468945"/>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63C338F-C57F-8B47-8198-1CAE11F89D97}">
      <dsp:nvSpPr>
        <dsp:cNvPr id="0" name=""/>
        <dsp:cNvSpPr/>
      </dsp:nvSpPr>
      <dsp:spPr>
        <a:xfrm>
          <a:off x="5128182" y="468945"/>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3FEDDF6-F1EF-DE4F-A2E9-6386DF8595F7}">
      <dsp:nvSpPr>
        <dsp:cNvPr id="0" name=""/>
        <dsp:cNvSpPr/>
      </dsp:nvSpPr>
      <dsp:spPr>
        <a:xfrm>
          <a:off x="5853623" y="468945"/>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02F3F9F-DF97-234F-B34B-1E7E75468DE7}">
      <dsp:nvSpPr>
        <dsp:cNvPr id="0" name=""/>
        <dsp:cNvSpPr/>
      </dsp:nvSpPr>
      <dsp:spPr>
        <a:xfrm>
          <a:off x="838204" y="564448"/>
          <a:ext cx="6553191" cy="764024"/>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1066800">
            <a:lnSpc>
              <a:spcPct val="90000"/>
            </a:lnSpc>
            <a:spcBef>
              <a:spcPct val="0"/>
            </a:spcBef>
            <a:spcAft>
              <a:spcPct val="35000"/>
            </a:spcAft>
          </a:pPr>
          <a:r>
            <a:rPr lang="en-US" altLang="en-US" sz="2400" b="1" kern="1200" dirty="0" smtClean="0"/>
            <a:t>How to conduct accurate paring between the objects and the tags?</a:t>
          </a:r>
          <a:endParaRPr lang="zh-CN" altLang="en-US" sz="2400" b="1" kern="1200" dirty="0"/>
        </a:p>
      </dsp:txBody>
      <dsp:txXfrm>
        <a:off x="838204" y="564448"/>
        <a:ext cx="6553191" cy="764024"/>
      </dsp:txXfrm>
    </dsp:sp>
    <dsp:sp modelId="{5EC29EC6-4D6F-FB42-8774-4FA8D551903C}">
      <dsp:nvSpPr>
        <dsp:cNvPr id="0" name=""/>
        <dsp:cNvSpPr/>
      </dsp:nvSpPr>
      <dsp:spPr>
        <a:xfrm>
          <a:off x="838204" y="1485168"/>
          <a:ext cx="5157162" cy="468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l" defTabSz="1066800">
            <a:lnSpc>
              <a:spcPct val="90000"/>
            </a:lnSpc>
            <a:spcBef>
              <a:spcPct val="0"/>
            </a:spcBef>
            <a:spcAft>
              <a:spcPct val="35000"/>
            </a:spcAft>
          </a:pPr>
          <a:r>
            <a:rPr lang="en-US" altLang="zh-CN" sz="2400" b="1" kern="1200" dirty="0" smtClean="0">
              <a:solidFill>
                <a:srgbClr val="FF0000"/>
              </a:solidFill>
            </a:rPr>
            <a:t>Challenge 2</a:t>
          </a:r>
          <a:endParaRPr lang="zh-CN" altLang="en-US" sz="2400" b="1" kern="1200" dirty="0">
            <a:solidFill>
              <a:srgbClr val="FF0000"/>
            </a:solidFill>
          </a:endParaRPr>
        </a:p>
      </dsp:txBody>
      <dsp:txXfrm>
        <a:off x="838204" y="1485168"/>
        <a:ext cx="5157162" cy="468832"/>
      </dsp:txXfrm>
    </dsp:sp>
    <dsp:sp modelId="{8C4BBDDC-83A8-F74A-BD05-CFE242045C45}">
      <dsp:nvSpPr>
        <dsp:cNvPr id="0" name=""/>
        <dsp:cNvSpPr/>
      </dsp:nvSpPr>
      <dsp:spPr>
        <a:xfrm>
          <a:off x="1502697" y="1954001"/>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69A5F57-4DC2-FB44-AEF4-E853BBAE67BA}">
      <dsp:nvSpPr>
        <dsp:cNvPr id="0" name=""/>
        <dsp:cNvSpPr/>
      </dsp:nvSpPr>
      <dsp:spPr>
        <a:xfrm>
          <a:off x="2227565" y="1954001"/>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8676F82-972F-AA42-B7F5-797FBF4AF92D}">
      <dsp:nvSpPr>
        <dsp:cNvPr id="0" name=""/>
        <dsp:cNvSpPr/>
      </dsp:nvSpPr>
      <dsp:spPr>
        <a:xfrm>
          <a:off x="2953005" y="1954001"/>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AED4B01-5D33-4E4B-96F2-BDD4AC9F030E}">
      <dsp:nvSpPr>
        <dsp:cNvPr id="0" name=""/>
        <dsp:cNvSpPr/>
      </dsp:nvSpPr>
      <dsp:spPr>
        <a:xfrm>
          <a:off x="3677873" y="1954001"/>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68F50EC-9813-BD4C-AF5F-97E2EF08F8A3}">
      <dsp:nvSpPr>
        <dsp:cNvPr id="0" name=""/>
        <dsp:cNvSpPr/>
      </dsp:nvSpPr>
      <dsp:spPr>
        <a:xfrm>
          <a:off x="4403314" y="1954001"/>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D7D7C30-7D6B-254E-AEAF-1F4658B5EFCD}">
      <dsp:nvSpPr>
        <dsp:cNvPr id="0" name=""/>
        <dsp:cNvSpPr/>
      </dsp:nvSpPr>
      <dsp:spPr>
        <a:xfrm>
          <a:off x="5128182" y="1954001"/>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E9D4ED9-F666-F546-8476-3C19749A3E38}">
      <dsp:nvSpPr>
        <dsp:cNvPr id="0" name=""/>
        <dsp:cNvSpPr/>
      </dsp:nvSpPr>
      <dsp:spPr>
        <a:xfrm>
          <a:off x="5853623" y="1954001"/>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ACEEF5D-73A3-214A-ABDA-19E361DEA275}">
      <dsp:nvSpPr>
        <dsp:cNvPr id="0" name=""/>
        <dsp:cNvSpPr/>
      </dsp:nvSpPr>
      <dsp:spPr>
        <a:xfrm>
          <a:off x="838204" y="2049504"/>
          <a:ext cx="6553191" cy="764024"/>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1066800">
            <a:lnSpc>
              <a:spcPct val="90000"/>
            </a:lnSpc>
            <a:spcBef>
              <a:spcPct val="0"/>
            </a:spcBef>
            <a:spcAft>
              <a:spcPct val="35000"/>
            </a:spcAft>
          </a:pPr>
          <a:r>
            <a:rPr lang="en-US" altLang="en-US" sz="2400" b="1" kern="1200" dirty="0" smtClean="0"/>
            <a:t>How to mitigate the interference from the multi-path effect and object occlusion in real settings?</a:t>
          </a:r>
          <a:endParaRPr lang="zh-CN" altLang="en-US" sz="2400" b="1" kern="1200" dirty="0"/>
        </a:p>
      </dsp:txBody>
      <dsp:txXfrm>
        <a:off x="838204" y="2049504"/>
        <a:ext cx="6553191" cy="764024"/>
      </dsp:txXfrm>
    </dsp:sp>
    <dsp:sp modelId="{E32A75BE-4E1C-5845-81DE-6F0781703A08}">
      <dsp:nvSpPr>
        <dsp:cNvPr id="0" name=""/>
        <dsp:cNvSpPr/>
      </dsp:nvSpPr>
      <dsp:spPr>
        <a:xfrm>
          <a:off x="838204" y="2970224"/>
          <a:ext cx="5157162" cy="468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l" defTabSz="1066800">
            <a:lnSpc>
              <a:spcPct val="90000"/>
            </a:lnSpc>
            <a:spcBef>
              <a:spcPct val="0"/>
            </a:spcBef>
            <a:spcAft>
              <a:spcPct val="35000"/>
            </a:spcAft>
          </a:pPr>
          <a:r>
            <a:rPr lang="en-US" altLang="zh-CN" sz="2400" b="1" kern="1200" dirty="0" smtClean="0">
              <a:solidFill>
                <a:srgbClr val="FF0000"/>
              </a:solidFill>
            </a:rPr>
            <a:t>Challenge 3</a:t>
          </a:r>
          <a:endParaRPr lang="zh-CN" altLang="en-US" sz="2400" b="1" kern="1200" dirty="0">
            <a:solidFill>
              <a:srgbClr val="FF0000"/>
            </a:solidFill>
          </a:endParaRPr>
        </a:p>
      </dsp:txBody>
      <dsp:txXfrm>
        <a:off x="838204" y="2970224"/>
        <a:ext cx="5157162" cy="468832"/>
      </dsp:txXfrm>
    </dsp:sp>
    <dsp:sp modelId="{FFE625D5-B56F-D34B-B26E-C165FD77A835}">
      <dsp:nvSpPr>
        <dsp:cNvPr id="0" name=""/>
        <dsp:cNvSpPr/>
      </dsp:nvSpPr>
      <dsp:spPr>
        <a:xfrm>
          <a:off x="1502697" y="3439057"/>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DCE10EE-92BF-E041-A45D-825FF425EA5E}">
      <dsp:nvSpPr>
        <dsp:cNvPr id="0" name=""/>
        <dsp:cNvSpPr/>
      </dsp:nvSpPr>
      <dsp:spPr>
        <a:xfrm>
          <a:off x="2227565" y="3439057"/>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F8CD0D1-8B31-E144-A0F9-8654FC1FD650}">
      <dsp:nvSpPr>
        <dsp:cNvPr id="0" name=""/>
        <dsp:cNvSpPr/>
      </dsp:nvSpPr>
      <dsp:spPr>
        <a:xfrm>
          <a:off x="2953005" y="3439057"/>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1F0CB50-1C4E-614E-A0B1-B5A7D06A9651}">
      <dsp:nvSpPr>
        <dsp:cNvPr id="0" name=""/>
        <dsp:cNvSpPr/>
      </dsp:nvSpPr>
      <dsp:spPr>
        <a:xfrm>
          <a:off x="3677873" y="3439057"/>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4468C3D-1255-6D44-87E7-E7C7B9304418}">
      <dsp:nvSpPr>
        <dsp:cNvPr id="0" name=""/>
        <dsp:cNvSpPr/>
      </dsp:nvSpPr>
      <dsp:spPr>
        <a:xfrm>
          <a:off x="4403314" y="3439057"/>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4F39DCD-6F84-2741-8A2A-4B0360E9C6C7}">
      <dsp:nvSpPr>
        <dsp:cNvPr id="0" name=""/>
        <dsp:cNvSpPr/>
      </dsp:nvSpPr>
      <dsp:spPr>
        <a:xfrm>
          <a:off x="5128182" y="3439057"/>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46836E7-3368-CD4A-8983-BAB3FB69B695}">
      <dsp:nvSpPr>
        <dsp:cNvPr id="0" name=""/>
        <dsp:cNvSpPr/>
      </dsp:nvSpPr>
      <dsp:spPr>
        <a:xfrm>
          <a:off x="5853623" y="3439057"/>
          <a:ext cx="1206776" cy="95503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0AA5DC0-96D4-5545-A767-B8304780CFE6}">
      <dsp:nvSpPr>
        <dsp:cNvPr id="0" name=""/>
        <dsp:cNvSpPr/>
      </dsp:nvSpPr>
      <dsp:spPr>
        <a:xfrm>
          <a:off x="838204" y="3534560"/>
          <a:ext cx="6553191" cy="764024"/>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1066800">
            <a:lnSpc>
              <a:spcPct val="90000"/>
            </a:lnSpc>
            <a:spcBef>
              <a:spcPct val="0"/>
            </a:spcBef>
            <a:spcAft>
              <a:spcPct val="35000"/>
            </a:spcAft>
          </a:pPr>
          <a:r>
            <a:rPr lang="en-US" altLang="en-US" sz="2400" b="1" kern="1200" dirty="0" smtClean="0"/>
            <a:t>How to devise an efficient solution without any additional assistance like the anchor nodes?</a:t>
          </a:r>
          <a:endParaRPr lang="zh-CN" altLang="en-US" sz="2400" b="1" kern="1200" dirty="0"/>
        </a:p>
      </dsp:txBody>
      <dsp:txXfrm>
        <a:off x="838204" y="3534560"/>
        <a:ext cx="6553191" cy="7640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17299-F7AC-0549-96A9-1A30C460A9A4}">
      <dsp:nvSpPr>
        <dsp:cNvPr id="0" name=""/>
        <dsp:cNvSpPr/>
      </dsp:nvSpPr>
      <dsp:spPr>
        <a:xfrm>
          <a:off x="770384" y="226186"/>
          <a:ext cx="2923032" cy="2923032"/>
        </a:xfrm>
        <a:prstGeom prst="pie">
          <a:avLst>
            <a:gd name="adj1" fmla="val 16200000"/>
            <a:gd name="adj2" fmla="val 18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altLang="zh-CN" sz="2000" kern="1200" dirty="0" smtClean="0"/>
            <a:t>Time-efficiency</a:t>
          </a:r>
          <a:endParaRPr lang="zh-CN" altLang="en-US" sz="2000" kern="1200" dirty="0"/>
        </a:p>
      </dsp:txBody>
      <dsp:txXfrm>
        <a:off x="2310892" y="845591"/>
        <a:ext cx="1043940" cy="869950"/>
      </dsp:txXfrm>
    </dsp:sp>
    <dsp:sp modelId="{6C73ADF1-D3AC-574C-A5FE-C4A5FCF26D39}">
      <dsp:nvSpPr>
        <dsp:cNvPr id="0" name=""/>
        <dsp:cNvSpPr/>
      </dsp:nvSpPr>
      <dsp:spPr>
        <a:xfrm>
          <a:off x="710184" y="330580"/>
          <a:ext cx="2923032" cy="2923032"/>
        </a:xfrm>
        <a:prstGeom prst="pie">
          <a:avLst>
            <a:gd name="adj1" fmla="val 1800000"/>
            <a:gd name="adj2" fmla="val 90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altLang="zh-CN" sz="2000" kern="1200" dirty="0" smtClean="0"/>
            <a:t>Robustness</a:t>
          </a:r>
          <a:endParaRPr lang="zh-CN" altLang="en-US" sz="2000" kern="1200" dirty="0"/>
        </a:p>
      </dsp:txBody>
      <dsp:txXfrm>
        <a:off x="1406144" y="2227072"/>
        <a:ext cx="1565910" cy="765556"/>
      </dsp:txXfrm>
    </dsp:sp>
    <dsp:sp modelId="{474C8256-37E6-ED43-BBC3-F32CEC57F3C2}">
      <dsp:nvSpPr>
        <dsp:cNvPr id="0" name=""/>
        <dsp:cNvSpPr/>
      </dsp:nvSpPr>
      <dsp:spPr>
        <a:xfrm>
          <a:off x="649983" y="226186"/>
          <a:ext cx="2923032" cy="2923032"/>
        </a:xfrm>
        <a:prstGeom prst="pie">
          <a:avLst>
            <a:gd name="adj1" fmla="val 90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altLang="zh-CN" sz="2000" kern="1200" dirty="0" smtClean="0"/>
            <a:t>Accuracy</a:t>
          </a:r>
          <a:endParaRPr lang="zh-CN" altLang="en-US" sz="2000" kern="1200" dirty="0"/>
        </a:p>
      </dsp:txBody>
      <dsp:txXfrm>
        <a:off x="988568" y="845591"/>
        <a:ext cx="1043940" cy="869950"/>
      </dsp:txXfrm>
    </dsp:sp>
    <dsp:sp modelId="{901F2152-4528-8443-8365-B1D1E9087D8E}">
      <dsp:nvSpPr>
        <dsp:cNvPr id="0" name=""/>
        <dsp:cNvSpPr/>
      </dsp:nvSpPr>
      <dsp:spPr>
        <a:xfrm>
          <a:off x="589676" y="45237"/>
          <a:ext cx="3284931" cy="3284931"/>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CBCE72E-9124-5344-AAB5-2C96EC9D759A}">
      <dsp:nvSpPr>
        <dsp:cNvPr id="0" name=""/>
        <dsp:cNvSpPr/>
      </dsp:nvSpPr>
      <dsp:spPr>
        <a:xfrm>
          <a:off x="529234" y="149446"/>
          <a:ext cx="3284931" cy="3284931"/>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8E0E9B3-D2A3-0A41-86A9-926865A01BFA}">
      <dsp:nvSpPr>
        <dsp:cNvPr id="0" name=""/>
        <dsp:cNvSpPr/>
      </dsp:nvSpPr>
      <dsp:spPr>
        <a:xfrm>
          <a:off x="468792" y="45237"/>
          <a:ext cx="3284931" cy="3284931"/>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210A44-9639-424C-A217-4369BB5CA4FC}" type="datetimeFigureOut">
              <a:rPr kumimoji="1" lang="zh-CN" altLang="en-US" smtClean="0"/>
              <a:t>2017/4/24</a:t>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76EFB1-6BA1-384C-9427-59A6DB66FA86}" type="slidenum">
              <a:rPr kumimoji="1" lang="zh-CN" altLang="en-US" smtClean="0"/>
              <a:t>‹#›</a:t>
            </a:fld>
            <a:endParaRPr kumimoji="1" lang="zh-CN" altLang="en-US"/>
          </a:p>
        </p:txBody>
      </p:sp>
    </p:spTree>
    <p:extLst>
      <p:ext uri="{BB962C8B-B14F-4D97-AF65-F5344CB8AC3E}">
        <p14:creationId xmlns:p14="http://schemas.microsoft.com/office/powerpoint/2010/main" val="7080452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BAA207-FA9E-4C20-9170-A4A58CD88D07}" type="datetimeFigureOut">
              <a:rPr lang="zh-CN" altLang="en-US" smtClean="0"/>
              <a:pPr/>
              <a:t>2017/4/24</a:t>
            </a:fld>
            <a:endParaRPr lang="zh-CN"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AB1CBE-6161-4377-8378-EE0778716520}" type="slidenum">
              <a:rPr lang="zh-CN" altLang="en-US" smtClean="0"/>
              <a:pPr/>
              <a:t>‹#›</a:t>
            </a:fld>
            <a:endParaRPr lang="zh-CN" altLang="en-US"/>
          </a:p>
        </p:txBody>
      </p:sp>
    </p:spTree>
    <p:extLst>
      <p:ext uri="{BB962C8B-B14F-4D97-AF65-F5344CB8AC3E}">
        <p14:creationId xmlns:p14="http://schemas.microsoft.com/office/powerpoint/2010/main" val="142929310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59AB1CBE-6161-4377-8378-EE0778716520}" type="slidenum">
              <a:rPr lang="zh-CN" altLang="en-US" smtClean="0"/>
              <a:pPr/>
              <a:t>1</a:t>
            </a:fld>
            <a:endParaRPr lang="zh-CN" altLang="en-US"/>
          </a:p>
        </p:txBody>
      </p:sp>
    </p:spTree>
    <p:extLst>
      <p:ext uri="{BB962C8B-B14F-4D97-AF65-F5344CB8AC3E}">
        <p14:creationId xmlns:p14="http://schemas.microsoft.com/office/powerpoint/2010/main" val="1050962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14</a:t>
            </a:fld>
            <a:endParaRPr lang="zh-CN" altLang="en-US"/>
          </a:p>
        </p:txBody>
      </p:sp>
    </p:spTree>
    <p:extLst>
      <p:ext uri="{BB962C8B-B14F-4D97-AF65-F5344CB8AC3E}">
        <p14:creationId xmlns:p14="http://schemas.microsoft.com/office/powerpoint/2010/main" val="511128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方法</a:t>
            </a:r>
            <a:r>
              <a:rPr lang="en-US" altLang="zh-CN" dirty="0" smtClean="0"/>
              <a:t>1</a:t>
            </a:r>
            <a:r>
              <a:rPr lang="zh-CN" altLang="en-US" dirty="0" smtClean="0"/>
              <a:t>：只在固定位置扫描一次，通过采集到的景深信息和</a:t>
            </a:r>
            <a:r>
              <a:rPr lang="en-US" altLang="zh-CN" dirty="0" smtClean="0"/>
              <a:t>RSSI</a:t>
            </a:r>
            <a:r>
              <a:rPr lang="zh-CN" altLang="en-US" dirty="0" smtClean="0"/>
              <a:t>的相对排名来匹配物体和标签</a:t>
            </a:r>
            <a:endParaRPr lang="en-US" altLang="zh-CN" dirty="0" smtClean="0"/>
          </a:p>
          <a:p>
            <a:r>
              <a:rPr lang="zh-CN" altLang="en-US" dirty="0" smtClean="0"/>
              <a:t>方法</a:t>
            </a:r>
            <a:r>
              <a:rPr lang="en-US" altLang="zh-CN" dirty="0" smtClean="0"/>
              <a:t>2</a:t>
            </a:r>
            <a:r>
              <a:rPr lang="zh-CN" altLang="en-US" dirty="0" smtClean="0"/>
              <a:t>：旋转摄像头，不断扫面；但是</a:t>
            </a:r>
            <a:r>
              <a:rPr lang="en-US" altLang="zh-CN" dirty="0" err="1" smtClean="0"/>
              <a:t>RFIDreader</a:t>
            </a:r>
            <a:r>
              <a:rPr lang="zh-CN" altLang="en-US" dirty="0" smtClean="0"/>
              <a:t>只在固定位置扫描一次，通过相位以及景深进行匹配</a:t>
            </a:r>
            <a:endParaRPr lang="en-US" altLang="zh-CN" dirty="0" smtClean="0"/>
          </a:p>
          <a:p>
            <a:r>
              <a:rPr lang="zh-CN" altLang="en-US" dirty="0" smtClean="0"/>
              <a:t>方法</a:t>
            </a:r>
            <a:r>
              <a:rPr lang="en-US" altLang="zh-CN" dirty="0" smtClean="0"/>
              <a:t>3</a:t>
            </a:r>
            <a:r>
              <a:rPr lang="zh-CN" altLang="en-US" dirty="0" smtClean="0"/>
              <a:t>：同时旋转，通过景深序列和信号强度进行匹配</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方法</a:t>
            </a:r>
            <a:r>
              <a:rPr lang="en-US" altLang="zh-CN" dirty="0" smtClean="0"/>
              <a:t>4</a:t>
            </a:r>
            <a:r>
              <a:rPr lang="zh-CN" altLang="en-US" dirty="0" smtClean="0"/>
              <a:t>：</a:t>
            </a:r>
            <a:r>
              <a:rPr lang="zh-CN" altLang="en-US" dirty="0" smtClean="0"/>
              <a:t>同时旋转，通过景深序列和信号相位进行匹配</a:t>
            </a:r>
            <a:endParaRPr lang="en-US" altLang="zh-CN" dirty="0" smtClean="0"/>
          </a:p>
          <a:p>
            <a:endParaRPr lang="en-US" altLang="zh-CN" dirty="0" smtClean="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27</a:t>
            </a:fld>
            <a:endParaRPr lang="zh-CN" altLang="en-US"/>
          </a:p>
        </p:txBody>
      </p:sp>
    </p:spTree>
    <p:extLst>
      <p:ext uri="{BB962C8B-B14F-4D97-AF65-F5344CB8AC3E}">
        <p14:creationId xmlns:p14="http://schemas.microsoft.com/office/powerpoint/2010/main" val="2752049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故意放入了无法识别的物体，当丢失率为</a:t>
            </a:r>
            <a:r>
              <a:rPr lang="en-US" altLang="zh-CN" dirty="0" smtClean="0"/>
              <a:t>…</a:t>
            </a:r>
            <a:r>
              <a:rPr lang="zh-CN" altLang="en-US" dirty="0" smtClean="0"/>
              <a:t>的时候，匹配率为</a:t>
            </a:r>
            <a:endParaRPr lang="zh-CN" altLang="en-US" dirty="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30</a:t>
            </a:fld>
            <a:endParaRPr lang="zh-CN" altLang="en-US"/>
          </a:p>
        </p:txBody>
      </p:sp>
    </p:spTree>
    <p:extLst>
      <p:ext uri="{BB962C8B-B14F-4D97-AF65-F5344CB8AC3E}">
        <p14:creationId xmlns:p14="http://schemas.microsoft.com/office/powerpoint/2010/main" val="2345650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案例：</a:t>
            </a:r>
            <a:endParaRPr lang="zh-CN" altLang="en-US" dirty="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33</a:t>
            </a:fld>
            <a:endParaRPr lang="zh-CN" altLang="en-US"/>
          </a:p>
        </p:txBody>
      </p:sp>
    </p:spTree>
    <p:extLst>
      <p:ext uri="{BB962C8B-B14F-4D97-AF65-F5344CB8AC3E}">
        <p14:creationId xmlns:p14="http://schemas.microsoft.com/office/powerpoint/2010/main" val="1080796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我们可以在</a:t>
            </a:r>
            <a:r>
              <a:rPr lang="en-US" altLang="zh-CN" dirty="0" err="1" smtClean="0"/>
              <a:t>kinect</a:t>
            </a:r>
            <a:r>
              <a:rPr lang="zh-CN" altLang="en-US" dirty="0" smtClean="0"/>
              <a:t>中看到如下界面：包括对象的图片，详细信息，可以自行选择匹配算法，实验结果，扫描按键</a:t>
            </a:r>
            <a:endParaRPr lang="zh-CN" altLang="en-US" dirty="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34</a:t>
            </a:fld>
            <a:endParaRPr lang="zh-CN" altLang="en-US"/>
          </a:p>
        </p:txBody>
      </p:sp>
    </p:spTree>
    <p:extLst>
      <p:ext uri="{BB962C8B-B14F-4D97-AF65-F5344CB8AC3E}">
        <p14:creationId xmlns:p14="http://schemas.microsoft.com/office/powerpoint/2010/main" val="2028061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无论实在静止下，轻微移动下，不同大小的空间内，不同数量的人数下，我们的系统都可以实现很好的精度</a:t>
            </a:r>
            <a:endParaRPr lang="zh-CN" altLang="en-US" dirty="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35</a:t>
            </a:fld>
            <a:endParaRPr lang="zh-CN" altLang="en-US"/>
          </a:p>
        </p:txBody>
      </p:sp>
    </p:spTree>
    <p:extLst>
      <p:ext uri="{BB962C8B-B14F-4D97-AF65-F5344CB8AC3E}">
        <p14:creationId xmlns:p14="http://schemas.microsoft.com/office/powerpoint/2010/main" val="3828219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好评：这是一个很好的</a:t>
            </a:r>
            <a:r>
              <a:rPr lang="en-US" altLang="zh-CN" dirty="0" smtClean="0"/>
              <a:t>AR</a:t>
            </a:r>
            <a:r>
              <a:rPr lang="zh-CN" altLang="en-US" dirty="0" smtClean="0"/>
              <a:t>项目，给予用户很大的帮助。</a:t>
            </a:r>
            <a:endParaRPr lang="en-US" altLang="zh-CN" dirty="0" smtClean="0"/>
          </a:p>
          <a:p>
            <a:r>
              <a:rPr lang="zh-CN" altLang="en-US" dirty="0" smtClean="0"/>
              <a:t>差评：系统太大，不实用。不太直观。</a:t>
            </a:r>
            <a:endParaRPr lang="zh-CN" altLang="en-US" dirty="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36</a:t>
            </a:fld>
            <a:endParaRPr lang="zh-CN" altLang="en-US"/>
          </a:p>
        </p:txBody>
      </p:sp>
    </p:spTree>
    <p:extLst>
      <p:ext uri="{BB962C8B-B14F-4D97-AF65-F5344CB8AC3E}">
        <p14:creationId xmlns:p14="http://schemas.microsoft.com/office/powerpoint/2010/main" val="485040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进行了实验研究，探索了带标签物体的景深及其</a:t>
            </a:r>
            <a:r>
              <a:rPr lang="en-US" altLang="zh-CN" dirty="0" smtClean="0"/>
              <a:t>RF</a:t>
            </a:r>
            <a:r>
              <a:rPr lang="zh-CN" altLang="en-US" dirty="0" smtClean="0"/>
              <a:t>信号的相关性。因此提出了一个连续扫描的方法进行多标签物体场景下的物体区分以及匹配</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实现了一个平均匹配度高达</a:t>
            </a:r>
            <a:r>
              <a:rPr lang="en-US" altLang="zh-CN" dirty="0" smtClean="0"/>
              <a:t>91%</a:t>
            </a:r>
            <a:r>
              <a:rPr lang="zh-CN" altLang="en-US" dirty="0" smtClean="0"/>
              <a:t>的基于</a:t>
            </a:r>
            <a:r>
              <a:rPr lang="en-US" altLang="zh-CN" dirty="0" smtClean="0"/>
              <a:t>RFID</a:t>
            </a:r>
            <a:r>
              <a:rPr lang="zh-CN" altLang="en-US" dirty="0" smtClean="0"/>
              <a:t>的</a:t>
            </a:r>
            <a:r>
              <a:rPr lang="en-US" altLang="zh-CN" dirty="0" smtClean="0"/>
              <a:t>AR</a:t>
            </a:r>
            <a:r>
              <a:rPr lang="zh-CN" altLang="en-US" dirty="0" smtClean="0"/>
              <a:t>系统。</a:t>
            </a:r>
            <a:endParaRPr lang="en-US" altLang="zh-CN" dirty="0" smtClean="0"/>
          </a:p>
          <a:p>
            <a:endParaRPr lang="en-US" altLang="zh-CN" dirty="0" smtClean="0"/>
          </a:p>
          <a:p>
            <a:endParaRPr lang="en-US" altLang="zh-CN" dirty="0" smtClean="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38</a:t>
            </a:fld>
            <a:endParaRPr lang="zh-CN" altLang="en-US"/>
          </a:p>
        </p:txBody>
      </p:sp>
    </p:spTree>
    <p:extLst>
      <p:ext uri="{BB962C8B-B14F-4D97-AF65-F5344CB8AC3E}">
        <p14:creationId xmlns:p14="http://schemas.microsoft.com/office/powerpoint/2010/main" val="954054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39</a:t>
            </a:fld>
            <a:endParaRPr lang="zh-CN" altLang="en-US"/>
          </a:p>
        </p:txBody>
      </p:sp>
    </p:spTree>
    <p:extLst>
      <p:ext uri="{BB962C8B-B14F-4D97-AF65-F5344CB8AC3E}">
        <p14:creationId xmlns:p14="http://schemas.microsoft.com/office/powerpoint/2010/main" val="2731310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随着</a:t>
            </a:r>
            <a:r>
              <a:rPr lang="en-US" altLang="zh-CN" dirty="0" smtClean="0"/>
              <a:t>AR</a:t>
            </a:r>
            <a:r>
              <a:rPr lang="zh-CN" altLang="en-US" dirty="0" smtClean="0"/>
              <a:t>技术的普及，人们希望能在现实视角中看到更多信息</a:t>
            </a:r>
            <a:endParaRPr lang="en-US" altLang="zh-CN" dirty="0" smtClean="0"/>
          </a:p>
          <a:p>
            <a:r>
              <a:rPr lang="zh-CN" altLang="en-US" dirty="0" smtClean="0"/>
              <a:t>我们能通过</a:t>
            </a:r>
            <a:r>
              <a:rPr lang="zh-CN" altLang="en-US" dirty="0" smtClean="0"/>
              <a:t>智能手机，平板进行摄像的同时，看到添加了额外信息的图像</a:t>
            </a:r>
            <a:endParaRPr lang="en-US" altLang="zh-CN" dirty="0" smtClean="0"/>
          </a:p>
          <a:p>
            <a:r>
              <a:rPr lang="en-US" altLang="zh-CN" dirty="0" err="1" smtClean="0"/>
              <a:t>Goole</a:t>
            </a:r>
            <a:r>
              <a:rPr lang="en-US" altLang="zh-CN" dirty="0" smtClean="0"/>
              <a:t> Glass</a:t>
            </a:r>
            <a:r>
              <a:rPr lang="zh-CN" altLang="en-US" dirty="0" smtClean="0"/>
              <a:t>：在眼镜镜片上添加虚拟图像，增加交互渠道</a:t>
            </a:r>
            <a:endParaRPr lang="en-US" altLang="zh-CN" dirty="0" smtClean="0"/>
          </a:p>
          <a:p>
            <a:r>
              <a:rPr lang="en-US" altLang="zh-CN" dirty="0" smtClean="0"/>
              <a:t>Kinect</a:t>
            </a:r>
            <a:r>
              <a:rPr lang="zh-CN" altLang="en-US" dirty="0" smtClean="0"/>
              <a:t>：</a:t>
            </a:r>
            <a:r>
              <a:rPr lang="en-US" altLang="zh-CN" sz="1200" b="0" i="0" kern="1200" dirty="0" smtClean="0">
                <a:solidFill>
                  <a:schemeClr val="tx1"/>
                </a:solidFill>
                <a:effectLst/>
                <a:latin typeface="+mn-lt"/>
                <a:ea typeface="+mn-ea"/>
                <a:cs typeface="+mn-cs"/>
              </a:rPr>
              <a:t>Kinect</a:t>
            </a:r>
            <a:r>
              <a:rPr lang="zh-CN" altLang="en-US" sz="1200" b="0" i="0" kern="1200" dirty="0" smtClean="0">
                <a:solidFill>
                  <a:schemeClr val="tx1"/>
                </a:solidFill>
                <a:effectLst/>
                <a:latin typeface="+mn-lt"/>
                <a:ea typeface="+mn-ea"/>
                <a:cs typeface="+mn-cs"/>
              </a:rPr>
              <a:t>是微软在</a:t>
            </a:r>
            <a:r>
              <a:rPr lang="en-US" altLang="zh-CN" sz="1200" b="0" i="0" kern="1200" dirty="0" smtClean="0">
                <a:solidFill>
                  <a:schemeClr val="tx1"/>
                </a:solidFill>
                <a:effectLst/>
                <a:latin typeface="+mn-lt"/>
                <a:ea typeface="+mn-ea"/>
                <a:cs typeface="+mn-cs"/>
              </a:rPr>
              <a:t>2010</a:t>
            </a:r>
            <a:r>
              <a:rPr lang="zh-CN" altLang="en-US" sz="1200" b="0" i="0" kern="1200" dirty="0" smtClean="0">
                <a:solidFill>
                  <a:schemeClr val="tx1"/>
                </a:solidFill>
                <a:effectLst/>
                <a:latin typeface="+mn-lt"/>
                <a:ea typeface="+mn-ea"/>
                <a:cs typeface="+mn-cs"/>
              </a:rPr>
              <a:t>年对</a:t>
            </a:r>
            <a:r>
              <a:rPr lang="en-US" altLang="zh-CN" sz="1200" b="0" i="0" kern="1200" dirty="0" smtClean="0">
                <a:solidFill>
                  <a:schemeClr val="tx1"/>
                </a:solidFill>
                <a:effectLst/>
                <a:latin typeface="+mn-lt"/>
                <a:ea typeface="+mn-ea"/>
                <a:cs typeface="+mn-cs"/>
              </a:rPr>
              <a:t>XBOX360</a:t>
            </a:r>
            <a:r>
              <a:rPr lang="zh-CN" altLang="en-US" sz="1200" b="0" i="0" kern="1200" dirty="0" smtClean="0">
                <a:solidFill>
                  <a:schemeClr val="tx1"/>
                </a:solidFill>
                <a:effectLst/>
                <a:latin typeface="+mn-lt"/>
                <a:ea typeface="+mn-ea"/>
                <a:cs typeface="+mn-cs"/>
              </a:rPr>
              <a:t>体感周边外设正式发布的名字，增强游戏体验感。包括景深摄像机。</a:t>
            </a:r>
            <a:endParaRPr lang="zh-CN" altLang="en-US" dirty="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4</a:t>
            </a:fld>
            <a:endParaRPr lang="zh-CN" altLang="en-US"/>
          </a:p>
        </p:txBody>
      </p:sp>
    </p:spTree>
    <p:extLst>
      <p:ext uri="{BB962C8B-B14F-4D97-AF65-F5344CB8AC3E}">
        <p14:creationId xmlns:p14="http://schemas.microsoft.com/office/powerpoint/2010/main" val="3053689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人们和系统都不擅长相似物体的区分。</a:t>
            </a:r>
            <a:endParaRPr lang="en-US" altLang="zh-CN" dirty="0" smtClean="0"/>
          </a:p>
          <a:p>
            <a:r>
              <a:rPr lang="zh-CN" altLang="en-US" dirty="0" smtClean="0"/>
              <a:t>结合</a:t>
            </a:r>
            <a:r>
              <a:rPr lang="en-US" altLang="zh-CN" dirty="0" smtClean="0"/>
              <a:t>AR</a:t>
            </a:r>
            <a:r>
              <a:rPr lang="zh-CN" altLang="en-US" dirty="0" smtClean="0"/>
              <a:t>系统，</a:t>
            </a:r>
            <a:r>
              <a:rPr lang="zh-CN" altLang="en-US" baseline="0" dirty="0" smtClean="0"/>
              <a:t> 加信息</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5</a:t>
            </a:fld>
            <a:endParaRPr lang="zh-CN" altLang="en-US"/>
          </a:p>
        </p:txBody>
      </p:sp>
    </p:spTree>
    <p:extLst>
      <p:ext uri="{BB962C8B-B14F-4D97-AF65-F5344CB8AC3E}">
        <p14:creationId xmlns:p14="http://schemas.microsoft.com/office/powerpoint/2010/main" val="335304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我们再也不用为想要与陌生人交流却不知如何开口感到烦恼</a:t>
            </a:r>
            <a:endParaRPr lang="zh-CN" altLang="en-US" dirty="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6</a:t>
            </a:fld>
            <a:endParaRPr lang="zh-CN" altLang="en-US"/>
          </a:p>
        </p:txBody>
      </p:sp>
    </p:spTree>
    <p:extLst>
      <p:ext uri="{BB962C8B-B14F-4D97-AF65-F5344CB8AC3E}">
        <p14:creationId xmlns:p14="http://schemas.microsoft.com/office/powerpoint/2010/main" val="2466402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7</a:t>
            </a:fld>
            <a:endParaRPr lang="zh-CN" altLang="en-US"/>
          </a:p>
        </p:txBody>
      </p:sp>
    </p:spTree>
    <p:extLst>
      <p:ext uri="{BB962C8B-B14F-4D97-AF65-F5344CB8AC3E}">
        <p14:creationId xmlns:p14="http://schemas.microsoft.com/office/powerpoint/2010/main" val="501338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我们的方法是设计一个系统并且通过摄像头和</a:t>
            </a:r>
            <a:r>
              <a:rPr lang="en-US" altLang="zh-CN" dirty="0" smtClean="0"/>
              <a:t>RFID</a:t>
            </a:r>
            <a:r>
              <a:rPr lang="zh-CN" altLang="en-US" dirty="0" smtClean="0"/>
              <a:t>天线同时持续转动就可以测量出景深和</a:t>
            </a:r>
            <a:r>
              <a:rPr lang="en-US" altLang="zh-CN" dirty="0" smtClean="0"/>
              <a:t>RF</a:t>
            </a:r>
            <a:r>
              <a:rPr lang="zh-CN" altLang="en-US" dirty="0" smtClean="0"/>
              <a:t>信号等信息，并且精确识别和区分出多个带标签的物体</a:t>
            </a:r>
            <a:endParaRPr lang="zh-CN" altLang="en-US" dirty="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8</a:t>
            </a:fld>
            <a:endParaRPr lang="zh-CN" altLang="en-US"/>
          </a:p>
        </p:txBody>
      </p:sp>
    </p:spTree>
    <p:extLst>
      <p:ext uri="{BB962C8B-B14F-4D97-AF65-F5344CB8AC3E}">
        <p14:creationId xmlns:p14="http://schemas.microsoft.com/office/powerpoint/2010/main" val="68273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如何精确匹配物体以及标签</a:t>
            </a:r>
            <a:endParaRPr lang="en-US" altLang="zh-CN" dirty="0" smtClean="0"/>
          </a:p>
          <a:p>
            <a:r>
              <a:rPr lang="zh-CN" altLang="en-US" dirty="0" smtClean="0"/>
              <a:t>如何在实际环境中减轻多径效应和目标遮挡的干扰？</a:t>
            </a:r>
            <a:endParaRPr lang="en-US" altLang="zh-CN" dirty="0" smtClean="0"/>
          </a:p>
          <a:p>
            <a:r>
              <a:rPr lang="zh-CN" altLang="en-US" dirty="0" smtClean="0"/>
              <a:t>如何在不添加附件的情况下设计一个有效的方法</a:t>
            </a:r>
            <a:endParaRPr lang="zh-CN" altLang="en-US" dirty="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9</a:t>
            </a:fld>
            <a:endParaRPr lang="zh-CN" altLang="en-US"/>
          </a:p>
        </p:txBody>
      </p:sp>
    </p:spTree>
    <p:extLst>
      <p:ext uri="{BB962C8B-B14F-4D97-AF65-F5344CB8AC3E}">
        <p14:creationId xmlns:p14="http://schemas.microsoft.com/office/powerpoint/2010/main" val="1873740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目标</a:t>
            </a:r>
            <a:r>
              <a:rPr lang="zh-CN" altLang="en-US" baseline="0" dirty="0" smtClean="0"/>
              <a:t> 为</a:t>
            </a:r>
            <a:r>
              <a:rPr lang="en-US" altLang="zh-CN" baseline="0" dirty="0" smtClean="0"/>
              <a:t>AR</a:t>
            </a:r>
            <a:r>
              <a:rPr lang="zh-CN" altLang="en-US" baseline="0" dirty="0" smtClean="0"/>
              <a:t>系统实现一项黑科技，通过识别</a:t>
            </a:r>
            <a:r>
              <a:rPr lang="en-US" altLang="zh-CN" baseline="0" dirty="0" smtClean="0"/>
              <a:t>RFID</a:t>
            </a:r>
            <a:r>
              <a:rPr lang="zh-CN" altLang="en-US" baseline="0" dirty="0" smtClean="0"/>
              <a:t>标签来为物体添加相应信息。</a:t>
            </a:r>
            <a:endParaRPr lang="en-US" altLang="zh-CN" baseline="0" dirty="0" smtClean="0"/>
          </a:p>
          <a:p>
            <a:r>
              <a:rPr lang="zh-CN" altLang="en-US" dirty="0" smtClean="0"/>
              <a:t>系统包括一个</a:t>
            </a:r>
            <a:r>
              <a:rPr lang="en-US" altLang="zh-CN" dirty="0" smtClean="0"/>
              <a:t>3D</a:t>
            </a:r>
            <a:r>
              <a:rPr lang="zh-CN" altLang="en-US" dirty="0" smtClean="0"/>
              <a:t>摄像头，</a:t>
            </a:r>
            <a:r>
              <a:rPr lang="en-US" altLang="zh-CN" dirty="0" smtClean="0"/>
              <a:t>RFID</a:t>
            </a:r>
            <a:r>
              <a:rPr lang="zh-CN" altLang="en-US" dirty="0" smtClean="0"/>
              <a:t>天线以及</a:t>
            </a:r>
            <a:r>
              <a:rPr lang="en-US" altLang="zh-CN" dirty="0" smtClean="0"/>
              <a:t>reader</a:t>
            </a:r>
            <a:r>
              <a:rPr lang="zh-CN" altLang="en-US" dirty="0" smtClean="0"/>
              <a:t>；计算需要用到的电脑。这些都放置在一个可移动且</a:t>
            </a:r>
            <a:r>
              <a:rPr lang="en-US" altLang="zh-CN" dirty="0" smtClean="0"/>
              <a:t>360</a:t>
            </a:r>
            <a:r>
              <a:rPr lang="zh-CN" altLang="en-US" dirty="0" smtClean="0"/>
              <a:t>度旋转的机器人上。</a:t>
            </a:r>
            <a:endParaRPr lang="zh-CN" altLang="en-US" dirty="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11</a:t>
            </a:fld>
            <a:endParaRPr lang="zh-CN" altLang="en-US"/>
          </a:p>
        </p:txBody>
      </p:sp>
    </p:spTree>
    <p:extLst>
      <p:ext uri="{BB962C8B-B14F-4D97-AF65-F5344CB8AC3E}">
        <p14:creationId xmlns:p14="http://schemas.microsoft.com/office/powerpoint/2010/main" val="114089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常常 需要区分的物体很接近</a:t>
            </a:r>
            <a:r>
              <a:rPr lang="en-US" altLang="zh-CN" dirty="0" smtClean="0"/>
              <a:t>-&gt;</a:t>
            </a:r>
            <a:r>
              <a:rPr lang="zh-CN" altLang="en-US" dirty="0" smtClean="0"/>
              <a:t>准确度</a:t>
            </a:r>
            <a:endParaRPr lang="en-US" altLang="zh-CN" dirty="0" smtClean="0"/>
          </a:p>
          <a:p>
            <a:r>
              <a:rPr lang="zh-CN" altLang="en-US" dirty="0" smtClean="0"/>
              <a:t>常常 实时运行</a:t>
            </a:r>
            <a:r>
              <a:rPr lang="en-US" altLang="zh-CN" dirty="0" smtClean="0"/>
              <a:t>-&gt;</a:t>
            </a:r>
            <a:r>
              <a:rPr lang="zh-CN" altLang="en-US" dirty="0" smtClean="0"/>
              <a:t>效率</a:t>
            </a:r>
            <a:endParaRPr lang="en-US" altLang="zh-CN" dirty="0" smtClean="0"/>
          </a:p>
          <a:p>
            <a:r>
              <a:rPr lang="zh-CN" altLang="en-US" dirty="0" smtClean="0"/>
              <a:t>常常 多径效应以及物体遮挡 </a:t>
            </a:r>
            <a:r>
              <a:rPr lang="en-US" altLang="zh-CN" dirty="0" smtClean="0"/>
              <a:t>-&gt;</a:t>
            </a:r>
            <a:r>
              <a:rPr lang="zh-CN" altLang="en-US" dirty="0" smtClean="0"/>
              <a:t>鲁棒性</a:t>
            </a:r>
            <a:endParaRPr lang="en-US" altLang="zh-CN" dirty="0" smtClean="0"/>
          </a:p>
          <a:p>
            <a:endParaRPr lang="en-US" altLang="zh-CN" dirty="0" smtClean="0"/>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59AB1CBE-6161-4377-8378-EE0778716520}" type="slidenum">
              <a:rPr lang="zh-CN" altLang="en-US" smtClean="0"/>
              <a:pPr/>
              <a:t>12</a:t>
            </a:fld>
            <a:endParaRPr lang="zh-CN" altLang="en-US"/>
          </a:p>
        </p:txBody>
      </p:sp>
    </p:spTree>
    <p:extLst>
      <p:ext uri="{BB962C8B-B14F-4D97-AF65-F5344CB8AC3E}">
        <p14:creationId xmlns:p14="http://schemas.microsoft.com/office/powerpoint/2010/main" val="3281246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9474BD-5996-B14E-9A12-B5BBD7849A33}" type="datetime1">
              <a:rPr lang="zh-CN" altLang="en-US" smtClean="0"/>
              <a:t>2017/4/24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4034EB-4C26-BD4A-88F4-248E2DF44316}" type="datetime1">
              <a:rPr lang="zh-CN" altLang="en-US" smtClean="0"/>
              <a:t>2017/4/24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736771-6634-894E-BE7D-23D98B72184F}" type="datetime1">
              <a:rPr lang="zh-CN" altLang="en-US" smtClean="0"/>
              <a:t>2017/4/24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BF6BCA-708D-E94F-9971-8679537E3661}" type="datetime1">
              <a:rPr lang="zh-CN" altLang="en-US" smtClean="0"/>
              <a:t>2017/4/24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AD89DC-79AE-D542-B75E-FC70349358A4}" type="datetime1">
              <a:rPr lang="zh-CN" altLang="en-US" smtClean="0"/>
              <a:t>2017/4/24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1D9852-8DE6-AD4F-B35C-31F5CE5F23BB}" type="datetime1">
              <a:rPr lang="zh-CN" altLang="en-US" smtClean="0"/>
              <a:t>2017/4/24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6C5CE-F3A4-B745-991F-CE514FA6CF9E}" type="datetime1">
              <a:rPr lang="zh-CN" altLang="en-US" smtClean="0"/>
              <a:t>2017/4/24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16600-6FFE-2249-924A-A16C0D3BF486}" type="datetime1">
              <a:rPr lang="zh-CN" altLang="en-US" smtClean="0"/>
              <a:t>2017/4/24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04642-DBA7-BE43-B3BA-4A1CB713B21C}" type="datetime1">
              <a:rPr lang="zh-CN" altLang="en-US" smtClean="0"/>
              <a:t>2017/4/24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E2B81A-C18A-3048-A0CA-8A3BAA496F44}" type="datetime1">
              <a:rPr lang="zh-CN" altLang="en-US" smtClean="0"/>
              <a:t>2017/4/24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B18609-3094-7146-94A7-D0BF17153B76}" type="datetime1">
              <a:rPr lang="zh-CN" altLang="en-US" smtClean="0"/>
              <a:t>2017/4/24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8E3DE-B7E6-2A48-8124-132660E854B2}" type="datetime1">
              <a:rPr lang="zh-CN" altLang="en-US" smtClean="0"/>
              <a:t>2017/4/24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9.xml"/><Relationship Id="rId7" Type="http://schemas.openxmlformats.org/officeDocument/2006/relationships/diagramQuickStyle" Target="../diagrams/quickStyle2.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6.pn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40.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4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45.emf"/><Relationship Id="rId4" Type="http://schemas.openxmlformats.org/officeDocument/2006/relationships/image" Target="../media/image44.emf"/></Relationships>
</file>

<file path=ppt/slides/_rels/slide3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3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48.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49.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5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7.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769549"/>
            <a:ext cx="9144000" cy="1836400"/>
          </a:xfrm>
          <a:prstGeom prst="rect">
            <a:avLst/>
          </a:prstGeom>
          <a:noFill/>
        </p:spPr>
        <p:txBody>
          <a:bodyPr wrap="square" rtlCol="0">
            <a:spAutoFit/>
          </a:bodyPr>
          <a:lstStyle/>
          <a:p>
            <a:pPr algn="ctr"/>
            <a:r>
              <a:rPr lang="en-US" altLang="zh-CN" b="1" dirty="0" smtClean="0">
                <a:solidFill>
                  <a:schemeClr val="tx1">
                    <a:lumMod val="75000"/>
                    <a:lumOff val="25000"/>
                  </a:schemeClr>
                </a:solidFill>
                <a:latin typeface="微软雅黑" pitchFamily="34" charset="-122"/>
                <a:ea typeface="微软雅黑" pitchFamily="34" charset="-122"/>
              </a:rPr>
              <a:t>Lei Xie</a:t>
            </a:r>
            <a:r>
              <a:rPr lang="en-US" altLang="zh-CN" b="1" baseline="30000" dirty="0" smtClean="0">
                <a:solidFill>
                  <a:schemeClr val="tx1">
                    <a:lumMod val="75000"/>
                    <a:lumOff val="25000"/>
                  </a:schemeClr>
                </a:solidFill>
                <a:latin typeface="微软雅黑" pitchFamily="34" charset="-122"/>
                <a:ea typeface="微软雅黑" pitchFamily="34" charset="-122"/>
              </a:rPr>
              <a:t>1</a:t>
            </a:r>
            <a:r>
              <a:rPr lang="en-US" altLang="zh-CN" b="1" dirty="0">
                <a:solidFill>
                  <a:schemeClr val="tx1">
                    <a:lumMod val="75000"/>
                    <a:lumOff val="25000"/>
                  </a:schemeClr>
                </a:solidFill>
                <a:latin typeface="微软雅黑" pitchFamily="34" charset="-122"/>
                <a:ea typeface="微软雅黑" pitchFamily="34" charset="-122"/>
              </a:rPr>
              <a:t>, </a:t>
            </a:r>
            <a:r>
              <a:rPr lang="en-US" altLang="zh-CN" b="1" dirty="0" err="1">
                <a:solidFill>
                  <a:schemeClr val="tx1">
                    <a:lumMod val="75000"/>
                    <a:lumOff val="25000"/>
                  </a:schemeClr>
                </a:solidFill>
                <a:latin typeface="微软雅黑" pitchFamily="34" charset="-122"/>
                <a:ea typeface="微软雅黑" pitchFamily="34" charset="-122"/>
              </a:rPr>
              <a:t>Jianqiang</a:t>
            </a:r>
            <a:r>
              <a:rPr lang="en-US" altLang="zh-CN" b="1" dirty="0">
                <a:solidFill>
                  <a:schemeClr val="tx1">
                    <a:lumMod val="75000"/>
                    <a:lumOff val="25000"/>
                  </a:schemeClr>
                </a:solidFill>
                <a:latin typeface="微软雅黑" pitchFamily="34" charset="-122"/>
                <a:ea typeface="微软雅黑" pitchFamily="34" charset="-122"/>
              </a:rPr>
              <a:t> </a:t>
            </a:r>
            <a:r>
              <a:rPr lang="en-US" altLang="zh-CN" b="1" dirty="0" smtClean="0">
                <a:solidFill>
                  <a:schemeClr val="tx1">
                    <a:lumMod val="75000"/>
                    <a:lumOff val="25000"/>
                  </a:schemeClr>
                </a:solidFill>
                <a:latin typeface="微软雅黑" pitchFamily="34" charset="-122"/>
                <a:ea typeface="微软雅黑" pitchFamily="34" charset="-122"/>
              </a:rPr>
              <a:t>Sun</a:t>
            </a:r>
            <a:r>
              <a:rPr lang="en-US" altLang="zh-CN" b="1" baseline="30000" dirty="0">
                <a:solidFill>
                  <a:schemeClr val="tx1">
                    <a:lumMod val="75000"/>
                    <a:lumOff val="25000"/>
                  </a:schemeClr>
                </a:solidFill>
                <a:latin typeface="微软雅黑" pitchFamily="34" charset="-122"/>
                <a:ea typeface="微软雅黑" pitchFamily="34" charset="-122"/>
              </a:rPr>
              <a:t>1</a:t>
            </a:r>
            <a:r>
              <a:rPr lang="en-US" altLang="zh-CN" b="1" dirty="0" smtClean="0">
                <a:solidFill>
                  <a:schemeClr val="tx1">
                    <a:lumMod val="75000"/>
                    <a:lumOff val="25000"/>
                  </a:schemeClr>
                </a:solidFill>
                <a:latin typeface="微软雅黑" pitchFamily="34" charset="-122"/>
                <a:ea typeface="微软雅黑" pitchFamily="34" charset="-122"/>
              </a:rPr>
              <a:t>, </a:t>
            </a:r>
            <a:r>
              <a:rPr lang="en-US" altLang="zh-CN" b="1" dirty="0" err="1">
                <a:solidFill>
                  <a:schemeClr val="tx1">
                    <a:lumMod val="75000"/>
                    <a:lumOff val="25000"/>
                  </a:schemeClr>
                </a:solidFill>
                <a:latin typeface="微软雅黑" pitchFamily="34" charset="-122"/>
                <a:ea typeface="微软雅黑" pitchFamily="34" charset="-122"/>
              </a:rPr>
              <a:t>Qingliang</a:t>
            </a:r>
            <a:r>
              <a:rPr lang="en-US" altLang="zh-CN" b="1" dirty="0">
                <a:solidFill>
                  <a:schemeClr val="tx1">
                    <a:lumMod val="75000"/>
                    <a:lumOff val="25000"/>
                  </a:schemeClr>
                </a:solidFill>
                <a:latin typeface="微软雅黑" pitchFamily="34" charset="-122"/>
                <a:ea typeface="微软雅黑" pitchFamily="34" charset="-122"/>
              </a:rPr>
              <a:t> Cai</a:t>
            </a:r>
            <a:r>
              <a:rPr lang="en-US" altLang="zh-CN" b="1" baseline="30000" dirty="0">
                <a:solidFill>
                  <a:schemeClr val="tx1">
                    <a:lumMod val="75000"/>
                    <a:lumOff val="25000"/>
                  </a:schemeClr>
                </a:solidFill>
                <a:latin typeface="微软雅黑" pitchFamily="34" charset="-122"/>
                <a:ea typeface="微软雅黑" pitchFamily="34" charset="-122"/>
              </a:rPr>
              <a:t>1</a:t>
            </a:r>
            <a:r>
              <a:rPr lang="en-US" altLang="zh-CN" b="1" dirty="0">
                <a:solidFill>
                  <a:schemeClr val="tx1">
                    <a:lumMod val="75000"/>
                    <a:lumOff val="25000"/>
                  </a:schemeClr>
                </a:solidFill>
                <a:latin typeface="微软雅黑" pitchFamily="34" charset="-122"/>
                <a:ea typeface="微软雅黑" pitchFamily="34" charset="-122"/>
              </a:rPr>
              <a:t>, </a:t>
            </a:r>
            <a:r>
              <a:rPr lang="en-US" altLang="zh-CN" b="1" dirty="0" err="1" smtClean="0">
                <a:solidFill>
                  <a:schemeClr val="tx1">
                    <a:lumMod val="75000"/>
                    <a:lumOff val="25000"/>
                  </a:schemeClr>
                </a:solidFill>
                <a:latin typeface="微软雅黑" pitchFamily="34" charset="-122"/>
                <a:ea typeface="微软雅黑" pitchFamily="34" charset="-122"/>
              </a:rPr>
              <a:t>Chuyu</a:t>
            </a:r>
            <a:r>
              <a:rPr lang="en-US" altLang="zh-CN" b="1" dirty="0" smtClean="0">
                <a:solidFill>
                  <a:schemeClr val="tx1">
                    <a:lumMod val="75000"/>
                    <a:lumOff val="25000"/>
                  </a:schemeClr>
                </a:solidFill>
                <a:latin typeface="微软雅黑" pitchFamily="34" charset="-122"/>
                <a:ea typeface="微软雅黑" pitchFamily="34" charset="-122"/>
              </a:rPr>
              <a:t> Wang</a:t>
            </a:r>
            <a:r>
              <a:rPr lang="en-US" altLang="zh-CN" b="1" baseline="30000" dirty="0" smtClean="0">
                <a:solidFill>
                  <a:schemeClr val="tx1">
                    <a:lumMod val="75000"/>
                    <a:lumOff val="25000"/>
                  </a:schemeClr>
                </a:solidFill>
                <a:latin typeface="微软雅黑" pitchFamily="34" charset="-122"/>
                <a:ea typeface="微软雅黑" pitchFamily="34" charset="-122"/>
              </a:rPr>
              <a:t>1</a:t>
            </a:r>
            <a:r>
              <a:rPr lang="en-US" altLang="zh-CN" b="1" dirty="0">
                <a:solidFill>
                  <a:schemeClr val="tx1">
                    <a:lumMod val="75000"/>
                    <a:lumOff val="25000"/>
                  </a:schemeClr>
                </a:solidFill>
                <a:latin typeface="微软雅黑" pitchFamily="34" charset="-122"/>
                <a:ea typeface="微软雅黑" pitchFamily="34" charset="-122"/>
              </a:rPr>
              <a:t>, </a:t>
            </a:r>
            <a:r>
              <a:rPr lang="en-US" altLang="zh-CN" b="1" dirty="0" err="1">
                <a:solidFill>
                  <a:schemeClr val="tx1">
                    <a:lumMod val="75000"/>
                    <a:lumOff val="25000"/>
                  </a:schemeClr>
                </a:solidFill>
                <a:latin typeface="微软雅黑" pitchFamily="34" charset="-122"/>
                <a:ea typeface="微软雅黑" pitchFamily="34" charset="-122"/>
              </a:rPr>
              <a:t>Jie</a:t>
            </a:r>
            <a:r>
              <a:rPr lang="en-US" altLang="zh-CN" b="1" dirty="0">
                <a:solidFill>
                  <a:schemeClr val="tx1">
                    <a:lumMod val="75000"/>
                    <a:lumOff val="25000"/>
                  </a:schemeClr>
                </a:solidFill>
                <a:latin typeface="微软雅黑" pitchFamily="34" charset="-122"/>
                <a:ea typeface="微软雅黑" pitchFamily="34" charset="-122"/>
              </a:rPr>
              <a:t> Wu</a:t>
            </a:r>
            <a:r>
              <a:rPr lang="en-US" altLang="zh-CN" b="1" baseline="30000" dirty="0">
                <a:solidFill>
                  <a:schemeClr val="tx1">
                    <a:lumMod val="75000"/>
                    <a:lumOff val="25000"/>
                  </a:schemeClr>
                </a:solidFill>
                <a:latin typeface="微软雅黑" pitchFamily="34" charset="-122"/>
                <a:ea typeface="微软雅黑" pitchFamily="34" charset="-122"/>
              </a:rPr>
              <a:t>2</a:t>
            </a:r>
            <a:r>
              <a:rPr lang="en-US" altLang="zh-CN" b="1" dirty="0">
                <a:solidFill>
                  <a:schemeClr val="tx1">
                    <a:lumMod val="75000"/>
                    <a:lumOff val="25000"/>
                  </a:schemeClr>
                </a:solidFill>
                <a:latin typeface="微软雅黑" pitchFamily="34" charset="-122"/>
                <a:ea typeface="微软雅黑" pitchFamily="34" charset="-122"/>
              </a:rPr>
              <a:t>, and </a:t>
            </a:r>
            <a:r>
              <a:rPr lang="en-US" altLang="zh-CN" b="1" dirty="0" err="1">
                <a:solidFill>
                  <a:schemeClr val="tx1">
                    <a:lumMod val="75000"/>
                    <a:lumOff val="25000"/>
                  </a:schemeClr>
                </a:solidFill>
                <a:latin typeface="微软雅黑" pitchFamily="34" charset="-122"/>
                <a:ea typeface="微软雅黑" pitchFamily="34" charset="-122"/>
              </a:rPr>
              <a:t>Sanglu</a:t>
            </a:r>
            <a:r>
              <a:rPr lang="en-US" altLang="zh-CN" b="1" dirty="0">
                <a:solidFill>
                  <a:schemeClr val="tx1">
                    <a:lumMod val="75000"/>
                    <a:lumOff val="25000"/>
                  </a:schemeClr>
                </a:solidFill>
                <a:latin typeface="微软雅黑" pitchFamily="34" charset="-122"/>
                <a:ea typeface="微软雅黑" pitchFamily="34" charset="-122"/>
              </a:rPr>
              <a:t> Lu</a:t>
            </a:r>
            <a:r>
              <a:rPr lang="en-US" altLang="zh-CN" b="1" baseline="30000" dirty="0">
                <a:solidFill>
                  <a:schemeClr val="tx1">
                    <a:lumMod val="75000"/>
                    <a:lumOff val="25000"/>
                  </a:schemeClr>
                </a:solidFill>
                <a:latin typeface="微软雅黑" pitchFamily="34" charset="-122"/>
                <a:ea typeface="微软雅黑" pitchFamily="34" charset="-122"/>
              </a:rPr>
              <a:t>1</a:t>
            </a:r>
          </a:p>
          <a:p>
            <a:pPr algn="ctr"/>
            <a:endParaRPr lang="en-US" altLang="zh-CN" sz="1400" b="1" baseline="30000" dirty="0" smtClean="0">
              <a:solidFill>
                <a:schemeClr val="tx1">
                  <a:lumMod val="75000"/>
                  <a:lumOff val="25000"/>
                </a:schemeClr>
              </a:solidFill>
              <a:latin typeface="微软雅黑" pitchFamily="34" charset="-122"/>
              <a:ea typeface="微软雅黑" pitchFamily="34" charset="-122"/>
            </a:endParaRPr>
          </a:p>
          <a:p>
            <a:pPr algn="ctr"/>
            <a:r>
              <a:rPr lang="en-US" altLang="zh-CN" sz="1400" b="1" baseline="30000" dirty="0" smtClean="0">
                <a:solidFill>
                  <a:schemeClr val="tx1">
                    <a:lumMod val="75000"/>
                    <a:lumOff val="25000"/>
                  </a:schemeClr>
                </a:solidFill>
                <a:latin typeface="微软雅黑" pitchFamily="34" charset="-122"/>
                <a:ea typeface="微软雅黑" pitchFamily="34" charset="-122"/>
              </a:rPr>
              <a:t>1</a:t>
            </a:r>
            <a:r>
              <a:rPr lang="en-US" altLang="zh-CN" sz="1400" b="1" dirty="0" smtClean="0">
                <a:solidFill>
                  <a:schemeClr val="tx1">
                    <a:lumMod val="75000"/>
                    <a:lumOff val="25000"/>
                  </a:schemeClr>
                </a:solidFill>
                <a:latin typeface="微软雅黑" pitchFamily="34" charset="-122"/>
                <a:ea typeface="微软雅黑" pitchFamily="34" charset="-122"/>
              </a:rPr>
              <a:t>State Key Laboratory for Novel Software Technology, Nanjing University, China</a:t>
            </a:r>
          </a:p>
          <a:p>
            <a:pPr algn="ctr"/>
            <a:endParaRPr lang="en-US" altLang="zh-CN" sz="200" b="1" dirty="0" smtClean="0">
              <a:solidFill>
                <a:schemeClr val="tx1">
                  <a:lumMod val="75000"/>
                  <a:lumOff val="25000"/>
                </a:schemeClr>
              </a:solidFill>
              <a:latin typeface="微软雅黑" pitchFamily="34" charset="-122"/>
              <a:ea typeface="微软雅黑" pitchFamily="34" charset="-122"/>
            </a:endParaRPr>
          </a:p>
          <a:p>
            <a:pPr algn="ctr"/>
            <a:r>
              <a:rPr lang="en-US" altLang="zh-CN" sz="1400" b="1" baseline="30000" dirty="0" smtClean="0">
                <a:solidFill>
                  <a:schemeClr val="tx1">
                    <a:lumMod val="65000"/>
                    <a:lumOff val="35000"/>
                  </a:schemeClr>
                </a:solidFill>
                <a:latin typeface="微软雅黑" pitchFamily="34" charset="-122"/>
                <a:ea typeface="微软雅黑" pitchFamily="34" charset="-122"/>
              </a:rPr>
              <a:t>2</a:t>
            </a:r>
            <a:r>
              <a:rPr lang="en-US" altLang="zh-CN" sz="1400" b="1" dirty="0" smtClean="0">
                <a:solidFill>
                  <a:schemeClr val="tx1">
                    <a:lumMod val="65000"/>
                    <a:lumOff val="35000"/>
                  </a:schemeClr>
                </a:solidFill>
                <a:latin typeface="微软雅黑" pitchFamily="34" charset="-122"/>
                <a:ea typeface="微软雅黑" pitchFamily="34" charset="-122"/>
              </a:rPr>
              <a:t>Department </a:t>
            </a:r>
            <a:r>
              <a:rPr lang="en-US" altLang="zh-CN" sz="1400" b="1" dirty="0">
                <a:solidFill>
                  <a:schemeClr val="tx1">
                    <a:lumMod val="65000"/>
                    <a:lumOff val="35000"/>
                  </a:schemeClr>
                </a:solidFill>
                <a:latin typeface="微软雅黑" pitchFamily="34" charset="-122"/>
                <a:ea typeface="微软雅黑" pitchFamily="34" charset="-122"/>
              </a:rPr>
              <a:t>of Computer Information and Sciences, Temple University, </a:t>
            </a:r>
            <a:r>
              <a:rPr lang="en-US" altLang="zh-CN" sz="1400" b="1" dirty="0" smtClean="0">
                <a:solidFill>
                  <a:schemeClr val="tx1">
                    <a:lumMod val="65000"/>
                    <a:lumOff val="35000"/>
                  </a:schemeClr>
                </a:solidFill>
                <a:latin typeface="微软雅黑" pitchFamily="34" charset="-122"/>
                <a:ea typeface="微软雅黑" pitchFamily="34" charset="-122"/>
              </a:rPr>
              <a:t>USA</a:t>
            </a:r>
          </a:p>
          <a:p>
            <a:pPr algn="ctr"/>
            <a:endParaRPr lang="en-US" altLang="zh-CN" b="1" dirty="0" smtClean="0">
              <a:solidFill>
                <a:schemeClr val="tx1">
                  <a:lumMod val="75000"/>
                  <a:lumOff val="25000"/>
                </a:schemeClr>
              </a:solidFill>
              <a:latin typeface="微软雅黑" pitchFamily="34" charset="-122"/>
              <a:ea typeface="微软雅黑" pitchFamily="34" charset="-122"/>
            </a:endParaRPr>
          </a:p>
          <a:p>
            <a:pPr algn="ctr"/>
            <a:r>
              <a:rPr lang="en-US" altLang="zh-CN" b="1" dirty="0" smtClean="0">
                <a:solidFill>
                  <a:schemeClr val="tx1">
                    <a:lumMod val="75000"/>
                    <a:lumOff val="25000"/>
                  </a:schemeClr>
                </a:solidFill>
                <a:latin typeface="微软雅黑" pitchFamily="34" charset="-122"/>
                <a:ea typeface="微软雅黑" pitchFamily="34" charset="-122"/>
              </a:rPr>
              <a:t>Presenter</a:t>
            </a:r>
            <a:r>
              <a:rPr lang="en-US" altLang="zh-CN" b="1" dirty="0">
                <a:solidFill>
                  <a:schemeClr val="tx1">
                    <a:lumMod val="75000"/>
                    <a:lumOff val="25000"/>
                  </a:schemeClr>
                </a:solidFill>
                <a:latin typeface="微软雅黑" pitchFamily="34" charset="-122"/>
                <a:ea typeface="微软雅黑" pitchFamily="34" charset="-122"/>
              </a:rPr>
              <a:t>: Dr. Lei </a:t>
            </a:r>
            <a:r>
              <a:rPr lang="en-US" altLang="zh-CN" b="1" dirty="0" smtClean="0">
                <a:solidFill>
                  <a:schemeClr val="tx1">
                    <a:lumMod val="75000"/>
                    <a:lumOff val="25000"/>
                  </a:schemeClr>
                </a:solidFill>
                <a:latin typeface="微软雅黑" pitchFamily="34" charset="-122"/>
                <a:ea typeface="微软雅黑" pitchFamily="34" charset="-122"/>
              </a:rPr>
              <a:t>Xie</a:t>
            </a:r>
          </a:p>
          <a:p>
            <a:pPr algn="ctr"/>
            <a:r>
              <a:rPr lang="en-US" altLang="zh-CN" b="1" dirty="0" smtClean="0">
                <a:solidFill>
                  <a:schemeClr val="tx1">
                    <a:lumMod val="75000"/>
                    <a:lumOff val="25000"/>
                  </a:schemeClr>
                </a:solidFill>
                <a:latin typeface="微软雅黑" pitchFamily="34" charset="-122"/>
                <a:ea typeface="微软雅黑" pitchFamily="34" charset="-122"/>
              </a:rPr>
              <a:t>Associate Professor from Nanjing University</a:t>
            </a:r>
            <a:endParaRPr lang="en-US" altLang="zh-CN" sz="1400" b="1" dirty="0">
              <a:solidFill>
                <a:schemeClr val="tx1">
                  <a:lumMod val="65000"/>
                  <a:lumOff val="35000"/>
                </a:schemeClr>
              </a:solidFill>
              <a:latin typeface="微软雅黑" pitchFamily="34" charset="-122"/>
              <a:ea typeface="微软雅黑" pitchFamily="34" charset="-122"/>
            </a:endParaRPr>
          </a:p>
          <a:p>
            <a:pPr algn="ctr"/>
            <a:endParaRPr lang="en-US" altLang="zh-CN" sz="200" dirty="0" smtClean="0">
              <a:solidFill>
                <a:schemeClr val="tx1">
                  <a:lumMod val="65000"/>
                  <a:lumOff val="35000"/>
                </a:schemeClr>
              </a:solidFill>
              <a:latin typeface="微软雅黑" pitchFamily="34" charset="-122"/>
              <a:ea typeface="微软雅黑" pitchFamily="34" charset="-122"/>
            </a:endParaRPr>
          </a:p>
        </p:txBody>
      </p:sp>
      <p:pic>
        <p:nvPicPr>
          <p:cNvPr id="10246" name="Picture 6" descr="C:\Users\sophie\Desktop\电脑与生活\4.jpg"/>
          <p:cNvPicPr>
            <a:picLocks noChangeAspect="1" noChangeArrowheads="1"/>
          </p:cNvPicPr>
          <p:nvPr/>
        </p:nvPicPr>
        <p:blipFill>
          <a:blip r:embed="rId3" cstate="print"/>
          <a:srcRect/>
          <a:stretch>
            <a:fillRect/>
          </a:stretch>
        </p:blipFill>
        <p:spPr bwMode="auto">
          <a:xfrm>
            <a:off x="0" y="5716700"/>
            <a:ext cx="9144000" cy="1168684"/>
          </a:xfrm>
          <a:prstGeom prst="rect">
            <a:avLst/>
          </a:prstGeom>
          <a:noFill/>
        </p:spPr>
      </p:pic>
      <p:sp>
        <p:nvSpPr>
          <p:cNvPr id="12" name="TextBox 11"/>
          <p:cNvSpPr txBox="1"/>
          <p:nvPr/>
        </p:nvSpPr>
        <p:spPr>
          <a:xfrm>
            <a:off x="0" y="2204864"/>
            <a:ext cx="9144000" cy="1384995"/>
          </a:xfrm>
          <a:prstGeom prst="rect">
            <a:avLst/>
          </a:prstGeom>
          <a:noFill/>
        </p:spPr>
        <p:txBody>
          <a:bodyPr wrap="square" rtlCol="0">
            <a:spAutoFit/>
          </a:bodyPr>
          <a:lstStyle/>
          <a:p>
            <a:pPr algn="ctr"/>
            <a:r>
              <a:rPr lang="en-US" altLang="zh-CN" sz="2800" b="1" dirty="0" smtClean="0">
                <a:solidFill>
                  <a:srgbClr val="0070C0"/>
                </a:solidFill>
                <a:latin typeface="微软雅黑" pitchFamily="34" charset="-122"/>
                <a:ea typeface="微软雅黑" pitchFamily="34" charset="-122"/>
              </a:rPr>
              <a:t>Tell </a:t>
            </a:r>
            <a:r>
              <a:rPr lang="en-US" altLang="zh-CN" sz="2800" b="1" dirty="0">
                <a:solidFill>
                  <a:srgbClr val="0070C0"/>
                </a:solidFill>
                <a:latin typeface="微软雅黑" pitchFamily="34" charset="-122"/>
                <a:ea typeface="微软雅黑" pitchFamily="34" charset="-122"/>
              </a:rPr>
              <a:t>Me What I See: </a:t>
            </a:r>
            <a:endParaRPr lang="en-US" altLang="zh-CN" sz="2800" b="1" dirty="0" smtClean="0">
              <a:solidFill>
                <a:srgbClr val="0070C0"/>
              </a:solidFill>
              <a:latin typeface="微软雅黑" pitchFamily="34" charset="-122"/>
              <a:ea typeface="微软雅黑" pitchFamily="34" charset="-122"/>
            </a:endParaRPr>
          </a:p>
          <a:p>
            <a:pPr algn="ctr"/>
            <a:r>
              <a:rPr lang="en-US" altLang="zh-CN" sz="2800" b="1" dirty="0" smtClean="0">
                <a:solidFill>
                  <a:srgbClr val="0070C0"/>
                </a:solidFill>
                <a:latin typeface="微软雅黑" pitchFamily="34" charset="-122"/>
                <a:ea typeface="微软雅黑" pitchFamily="34" charset="-122"/>
              </a:rPr>
              <a:t>Recognize </a:t>
            </a:r>
            <a:r>
              <a:rPr lang="en-US" altLang="zh-CN" sz="2800" b="1" dirty="0">
                <a:solidFill>
                  <a:srgbClr val="0070C0"/>
                </a:solidFill>
                <a:latin typeface="微软雅黑" pitchFamily="34" charset="-122"/>
                <a:ea typeface="微软雅黑" pitchFamily="34" charset="-122"/>
              </a:rPr>
              <a:t>RFID Tagged Objects </a:t>
            </a:r>
            <a:endParaRPr lang="en-US" altLang="zh-CN" sz="2800" b="1" dirty="0" smtClean="0">
              <a:solidFill>
                <a:srgbClr val="0070C0"/>
              </a:solidFill>
              <a:latin typeface="微软雅黑" pitchFamily="34" charset="-122"/>
              <a:ea typeface="微软雅黑" pitchFamily="34" charset="-122"/>
            </a:endParaRPr>
          </a:p>
          <a:p>
            <a:pPr algn="ctr"/>
            <a:r>
              <a:rPr lang="en-US" altLang="zh-CN" sz="2800" b="1" dirty="0" smtClean="0">
                <a:solidFill>
                  <a:srgbClr val="0070C0"/>
                </a:solidFill>
                <a:latin typeface="微软雅黑" pitchFamily="34" charset="-122"/>
                <a:ea typeface="微软雅黑" pitchFamily="34" charset="-122"/>
              </a:rPr>
              <a:t>in Augmented </a:t>
            </a:r>
            <a:r>
              <a:rPr lang="en-US" altLang="zh-CN" sz="2800" b="1" dirty="0">
                <a:solidFill>
                  <a:srgbClr val="0070C0"/>
                </a:solidFill>
                <a:latin typeface="微软雅黑" pitchFamily="34" charset="-122"/>
                <a:ea typeface="微软雅黑" pitchFamily="34" charset="-122"/>
              </a:rPr>
              <a:t>Reality Systems</a:t>
            </a:r>
          </a:p>
        </p:txBody>
      </p:sp>
      <p:sp>
        <p:nvSpPr>
          <p:cNvPr id="8" name="矩形 7"/>
          <p:cNvSpPr/>
          <p:nvPr/>
        </p:nvSpPr>
        <p:spPr>
          <a:xfrm>
            <a:off x="539552" y="1007017"/>
            <a:ext cx="5688632"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TextBox 12"/>
          <p:cNvSpPr txBox="1"/>
          <p:nvPr/>
        </p:nvSpPr>
        <p:spPr>
          <a:xfrm>
            <a:off x="467544" y="580618"/>
            <a:ext cx="3240360" cy="400110"/>
          </a:xfrm>
          <a:prstGeom prst="rect">
            <a:avLst/>
          </a:prstGeom>
          <a:noFill/>
        </p:spPr>
        <p:txBody>
          <a:bodyPr wrap="square" rtlCol="0">
            <a:spAutoFit/>
          </a:bodyPr>
          <a:lstStyle/>
          <a:p>
            <a:r>
              <a:rPr lang="en-US" altLang="zh-CN" sz="2000" b="1" dirty="0" smtClean="0">
                <a:solidFill>
                  <a:schemeClr val="tx1">
                    <a:lumMod val="50000"/>
                    <a:lumOff val="50000"/>
                  </a:schemeClr>
                </a:solidFill>
                <a:latin typeface="微软雅黑" pitchFamily="34" charset="-122"/>
                <a:ea typeface="微软雅黑" pitchFamily="34" charset="-122"/>
              </a:rPr>
              <a:t>UBICOMP 2016</a:t>
            </a:r>
            <a:endParaRPr lang="zh-CN" altLang="en-US" sz="2000" b="1" dirty="0">
              <a:solidFill>
                <a:schemeClr val="tx1">
                  <a:lumMod val="50000"/>
                  <a:lumOff val="50000"/>
                </a:schemeClr>
              </a:solidFill>
              <a:latin typeface="微软雅黑" pitchFamily="34" charset="-122"/>
              <a:ea typeface="微软雅黑" pitchFamily="34" charset="-122"/>
            </a:endParaRPr>
          </a:p>
        </p:txBody>
      </p:sp>
      <p:pic>
        <p:nvPicPr>
          <p:cNvPr id="9" name="Picture 2" descr="C:\Users\sophie\Desktop\16300000623104125722843542562.jpg"/>
          <p:cNvPicPr>
            <a:picLocks noChangeAspect="1" noChangeArrowheads="1"/>
          </p:cNvPicPr>
          <p:nvPr/>
        </p:nvPicPr>
        <p:blipFill>
          <a:blip r:embed="rId4" cstate="print"/>
          <a:srcRect/>
          <a:stretch>
            <a:fillRect/>
          </a:stretch>
        </p:blipFill>
        <p:spPr bwMode="auto">
          <a:xfrm>
            <a:off x="7445480" y="476672"/>
            <a:ext cx="798928" cy="1008112"/>
          </a:xfrm>
          <a:prstGeom prst="rect">
            <a:avLst/>
          </a:prstGeom>
          <a:noFill/>
        </p:spPr>
      </p:pic>
      <p:sp>
        <p:nvSpPr>
          <p:cNvPr id="2" name="幻灯片编号占位符 1"/>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25003070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2627784" y="1789585"/>
            <a:ext cx="4687416" cy="504056"/>
            <a:chOff x="3324875" y="685763"/>
            <a:chExt cx="4592650" cy="947546"/>
          </a:xfrm>
          <a:effectLst>
            <a:outerShdw blurRad="76200" dir="18900000" sy="23000" kx="-1200000" algn="bl" rotWithShape="0">
              <a:prstClr val="black">
                <a:alpha val="20000"/>
              </a:prstClr>
            </a:outerShdw>
          </a:effectLst>
        </p:grpSpPr>
        <p:sp>
          <p:nvSpPr>
            <p:cNvPr id="9"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11" name="Rectangle 32"/>
            <p:cNvSpPr>
              <a:spLocks noChangeArrowheads="1"/>
            </p:cNvSpPr>
            <p:nvPr/>
          </p:nvSpPr>
          <p:spPr bwMode="gray">
            <a:xfrm>
              <a:off x="4408968" y="821125"/>
              <a:ext cx="292403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Motivation and Problem</a:t>
              </a:r>
              <a:endParaRPr lang="en-US" altLang="zh-CN" b="1" noProof="1">
                <a:ea typeface="微软雅黑" pitchFamily="34" charset="-122"/>
                <a:cs typeface="Arial" charset="0"/>
              </a:endParaRPr>
            </a:p>
          </p:txBody>
        </p:sp>
        <p:sp>
          <p:nvSpPr>
            <p:cNvPr id="12" name="椭圆 11"/>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1</a:t>
              </a:r>
              <a:endParaRPr lang="zh-CN" altLang="en-US" sz="1600" b="1" dirty="0">
                <a:latin typeface="Broadway" pitchFamily="82" charset="0"/>
                <a:ea typeface="微软雅黑" pitchFamily="34" charset="-122"/>
              </a:endParaRPr>
            </a:p>
          </p:txBody>
        </p:sp>
      </p:grpSp>
      <p:grpSp>
        <p:nvGrpSpPr>
          <p:cNvPr id="3" name="Group 8"/>
          <p:cNvGrpSpPr>
            <a:grpSpLocks/>
          </p:cNvGrpSpPr>
          <p:nvPr/>
        </p:nvGrpSpPr>
        <p:grpSpPr bwMode="auto">
          <a:xfrm>
            <a:off x="1" y="780004"/>
            <a:ext cx="9269413" cy="171451"/>
            <a:chOff x="0" y="414"/>
            <a:chExt cx="5839" cy="91"/>
          </a:xfrm>
        </p:grpSpPr>
        <p:sp>
          <p:nvSpPr>
            <p:cNvPr id="18" name="Rectangle 5"/>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19"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20" name="TextBox 19"/>
          <p:cNvSpPr txBox="1"/>
          <p:nvPr/>
        </p:nvSpPr>
        <p:spPr>
          <a:xfrm>
            <a:off x="611560" y="447055"/>
            <a:ext cx="8064896" cy="430887"/>
          </a:xfrm>
          <a:prstGeom prst="rect">
            <a:avLst/>
          </a:prstGeom>
          <a:noFill/>
        </p:spPr>
        <p:txBody>
          <a:bodyPr wrap="square" rtlCol="0">
            <a:spAutoFit/>
          </a:bodyPr>
          <a:lstStyle/>
          <a:p>
            <a:r>
              <a:rPr lang="en-US" altLang="zh-CN" sz="2200" b="1" dirty="0" smtClean="0">
                <a:solidFill>
                  <a:srgbClr val="0070C0"/>
                </a:solidFill>
                <a:latin typeface="微软雅黑" pitchFamily="34" charset="-122"/>
                <a:ea typeface="微软雅黑" pitchFamily="34" charset="-122"/>
              </a:rPr>
              <a:t>Outline</a:t>
            </a:r>
          </a:p>
        </p:txBody>
      </p:sp>
      <p:grpSp>
        <p:nvGrpSpPr>
          <p:cNvPr id="4" name="组合 82"/>
          <p:cNvGrpSpPr/>
          <p:nvPr/>
        </p:nvGrpSpPr>
        <p:grpSpPr>
          <a:xfrm>
            <a:off x="2627783" y="2509664"/>
            <a:ext cx="4687417" cy="504056"/>
            <a:chOff x="3324875" y="685763"/>
            <a:chExt cx="4592650" cy="947546"/>
          </a:xfrm>
          <a:effectLst>
            <a:outerShdw blurRad="76200" dir="18900000" sy="23000" kx="-1200000" algn="bl" rotWithShape="0">
              <a:prstClr val="black">
                <a:alpha val="20000"/>
              </a:prstClr>
            </a:outerShdw>
          </a:effectLst>
        </p:grpSpPr>
        <p:sp>
          <p:nvSpPr>
            <p:cNvPr id="8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85" name="Rectangle 32"/>
            <p:cNvSpPr>
              <a:spLocks noChangeArrowheads="1"/>
            </p:cNvSpPr>
            <p:nvPr/>
          </p:nvSpPr>
          <p:spPr bwMode="gray">
            <a:xfrm>
              <a:off x="4408968" y="821125"/>
              <a:ext cx="292403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solidFill>
                    <a:srgbClr val="FF0000"/>
                  </a:solidFill>
                  <a:ea typeface="微软雅黑" pitchFamily="34" charset="-122"/>
                  <a:cs typeface="Arial" charset="0"/>
                </a:rPr>
                <a:t>System Overview</a:t>
              </a:r>
              <a:endParaRPr lang="en-US" altLang="zh-CN" b="1" noProof="1">
                <a:solidFill>
                  <a:srgbClr val="FF0000"/>
                </a:solidFill>
                <a:ea typeface="微软雅黑" pitchFamily="34" charset="-122"/>
                <a:cs typeface="Arial" charset="0"/>
              </a:endParaRPr>
            </a:p>
          </p:txBody>
        </p:sp>
        <p:sp>
          <p:nvSpPr>
            <p:cNvPr id="86" name="椭圆 8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TextBox 86"/>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2</a:t>
              </a:r>
              <a:endParaRPr lang="zh-CN" altLang="en-US" sz="1600" b="1" dirty="0">
                <a:latin typeface="Broadway" pitchFamily="82" charset="0"/>
                <a:ea typeface="微软雅黑" pitchFamily="34" charset="-122"/>
              </a:endParaRPr>
            </a:p>
          </p:txBody>
        </p:sp>
      </p:grpSp>
      <p:grpSp>
        <p:nvGrpSpPr>
          <p:cNvPr id="5" name="组合 87"/>
          <p:cNvGrpSpPr/>
          <p:nvPr/>
        </p:nvGrpSpPr>
        <p:grpSpPr>
          <a:xfrm>
            <a:off x="2627784" y="3229744"/>
            <a:ext cx="4992216" cy="504056"/>
            <a:chOff x="3324875" y="685763"/>
            <a:chExt cx="4905488" cy="947546"/>
          </a:xfrm>
          <a:effectLst>
            <a:outerShdw blurRad="76200" dir="18900000" sy="23000" kx="-1200000" algn="bl" rotWithShape="0">
              <a:prstClr val="black">
                <a:alpha val="20000"/>
              </a:prstClr>
            </a:outerShdw>
          </a:effectLst>
        </p:grpSpPr>
        <p:sp>
          <p:nvSpPr>
            <p:cNvPr id="89"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90" name="Rectangle 32"/>
            <p:cNvSpPr>
              <a:spLocks noChangeArrowheads="1"/>
            </p:cNvSpPr>
            <p:nvPr/>
          </p:nvSpPr>
          <p:spPr bwMode="gray">
            <a:xfrm>
              <a:off x="3723805" y="821125"/>
              <a:ext cx="4506558"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Feature Sampling and Extraction</a:t>
              </a:r>
              <a:endParaRPr lang="en-US" altLang="zh-CN" b="1" noProof="1">
                <a:ea typeface="微软雅黑" pitchFamily="34" charset="-122"/>
                <a:cs typeface="Arial" charset="0"/>
              </a:endParaRPr>
            </a:p>
          </p:txBody>
        </p:sp>
        <p:sp>
          <p:nvSpPr>
            <p:cNvPr id="91" name="椭圆 90"/>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TextBox 91"/>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3</a:t>
              </a:r>
              <a:endParaRPr lang="zh-CN" altLang="en-US" sz="1600" b="1" dirty="0">
                <a:latin typeface="Broadway" pitchFamily="82" charset="0"/>
                <a:ea typeface="微软雅黑" pitchFamily="34" charset="-122"/>
              </a:endParaRPr>
            </a:p>
          </p:txBody>
        </p:sp>
      </p:grpSp>
      <p:grpSp>
        <p:nvGrpSpPr>
          <p:cNvPr id="6" name="组合 92"/>
          <p:cNvGrpSpPr/>
          <p:nvPr/>
        </p:nvGrpSpPr>
        <p:grpSpPr>
          <a:xfrm>
            <a:off x="2627784" y="4719464"/>
            <a:ext cx="5118423" cy="504056"/>
            <a:chOff x="3324875" y="685763"/>
            <a:chExt cx="5035105" cy="947546"/>
          </a:xfrm>
          <a:effectLst>
            <a:outerShdw blurRad="76200" dir="18900000" sy="23000" kx="-1200000" algn="bl" rotWithShape="0">
              <a:prstClr val="black">
                <a:alpha val="20000"/>
              </a:prstClr>
            </a:outerShdw>
          </a:effectLst>
        </p:grpSpPr>
        <p:sp>
          <p:nvSpPr>
            <p:cNvPr id="9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95" name="Rectangle 32"/>
            <p:cNvSpPr>
              <a:spLocks noChangeArrowheads="1"/>
            </p:cNvSpPr>
            <p:nvPr/>
          </p:nvSpPr>
          <p:spPr bwMode="gray">
            <a:xfrm>
              <a:off x="3588331" y="821125"/>
              <a:ext cx="4771649"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Performance Evaluation and Case Study</a:t>
              </a:r>
              <a:endParaRPr lang="en-US" altLang="zh-CN" b="1" noProof="1">
                <a:ea typeface="微软雅黑" pitchFamily="34" charset="-122"/>
                <a:cs typeface="Arial" charset="0"/>
              </a:endParaRPr>
            </a:p>
          </p:txBody>
        </p:sp>
        <p:sp>
          <p:nvSpPr>
            <p:cNvPr id="96" name="椭圆 9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TextBox 96"/>
            <p:cNvSpPr txBox="1"/>
            <p:nvPr/>
          </p:nvSpPr>
          <p:spPr>
            <a:xfrm>
              <a:off x="3575383" y="821125"/>
              <a:ext cx="346475" cy="636429"/>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5</a:t>
              </a:r>
              <a:endParaRPr lang="zh-CN" altLang="en-US" sz="1600" b="1" dirty="0">
                <a:latin typeface="Broadway" pitchFamily="82" charset="0"/>
                <a:ea typeface="微软雅黑" pitchFamily="34" charset="-122"/>
              </a:endParaRPr>
            </a:p>
          </p:txBody>
        </p:sp>
      </p:grpSp>
      <p:grpSp>
        <p:nvGrpSpPr>
          <p:cNvPr id="7" name="组合 98"/>
          <p:cNvGrpSpPr/>
          <p:nvPr/>
        </p:nvGrpSpPr>
        <p:grpSpPr>
          <a:xfrm>
            <a:off x="2627784" y="5439544"/>
            <a:ext cx="4687416" cy="504056"/>
            <a:chOff x="3324875" y="685763"/>
            <a:chExt cx="4592650" cy="947546"/>
          </a:xfrm>
          <a:effectLst>
            <a:outerShdw blurRad="76200" dir="18900000" sy="23000" kx="-1200000" algn="bl" rotWithShape="0">
              <a:prstClr val="black">
                <a:alpha val="20000"/>
              </a:prstClr>
            </a:outerShdw>
          </a:effectLst>
        </p:grpSpPr>
        <p:sp>
          <p:nvSpPr>
            <p:cNvPr id="100"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101" name="Rectangle 32"/>
            <p:cNvSpPr>
              <a:spLocks noChangeArrowheads="1"/>
            </p:cNvSpPr>
            <p:nvPr/>
          </p:nvSpPr>
          <p:spPr bwMode="gray">
            <a:xfrm>
              <a:off x="3992897" y="821125"/>
              <a:ext cx="392462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Conclusion</a:t>
              </a:r>
              <a:endParaRPr lang="en-US" altLang="zh-CN" b="1" noProof="1">
                <a:ea typeface="微软雅黑" pitchFamily="34" charset="-122"/>
                <a:cs typeface="Arial" charset="0"/>
              </a:endParaRPr>
            </a:p>
          </p:txBody>
        </p:sp>
        <p:sp>
          <p:nvSpPr>
            <p:cNvPr id="102" name="椭圆 101"/>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TextBox 102"/>
            <p:cNvSpPr txBox="1"/>
            <p:nvPr/>
          </p:nvSpPr>
          <p:spPr>
            <a:xfrm>
              <a:off x="3575383" y="821125"/>
              <a:ext cx="346475"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6</a:t>
              </a:r>
              <a:endParaRPr lang="zh-CN" altLang="en-US" sz="1600" b="1" dirty="0">
                <a:latin typeface="Broadway" pitchFamily="82" charset="0"/>
                <a:ea typeface="微软雅黑" pitchFamily="34" charset="-122"/>
              </a:endParaRPr>
            </a:p>
          </p:txBody>
        </p:sp>
      </p:grpSp>
      <p:grpSp>
        <p:nvGrpSpPr>
          <p:cNvPr id="33" name="组合 87"/>
          <p:cNvGrpSpPr/>
          <p:nvPr/>
        </p:nvGrpSpPr>
        <p:grpSpPr>
          <a:xfrm>
            <a:off x="2627784" y="3999384"/>
            <a:ext cx="4992216" cy="504056"/>
            <a:chOff x="3324875" y="685763"/>
            <a:chExt cx="4905490" cy="947546"/>
          </a:xfrm>
          <a:effectLst>
            <a:outerShdw blurRad="76200" dir="18900000" sy="23000" kx="-1200000" algn="bl" rotWithShape="0">
              <a:prstClr val="black">
                <a:alpha val="20000"/>
              </a:prstClr>
            </a:outerShdw>
          </a:effectLst>
        </p:grpSpPr>
        <p:sp>
          <p:nvSpPr>
            <p:cNvPr id="3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35" name="Rectangle 32"/>
            <p:cNvSpPr>
              <a:spLocks noChangeArrowheads="1"/>
            </p:cNvSpPr>
            <p:nvPr/>
          </p:nvSpPr>
          <p:spPr bwMode="gray">
            <a:xfrm>
              <a:off x="3723807" y="821125"/>
              <a:ext cx="4506558"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Matching with Continuous Scanning</a:t>
              </a:r>
              <a:endParaRPr lang="en-US" altLang="zh-CN" b="1" noProof="1">
                <a:ea typeface="微软雅黑" pitchFamily="34" charset="-122"/>
                <a:cs typeface="Arial" charset="0"/>
              </a:endParaRPr>
            </a:p>
          </p:txBody>
        </p:sp>
        <p:sp>
          <p:nvSpPr>
            <p:cNvPr id="36" name="椭圆 3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91"/>
            <p:cNvSpPr txBox="1"/>
            <p:nvPr/>
          </p:nvSpPr>
          <p:spPr>
            <a:xfrm>
              <a:off x="3575383" y="821125"/>
              <a:ext cx="346475" cy="636429"/>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4</a:t>
              </a:r>
              <a:endParaRPr lang="zh-CN" altLang="en-US" sz="1600" b="1" dirty="0">
                <a:latin typeface="Broadway" pitchFamily="82" charset="0"/>
                <a:ea typeface="微软雅黑" pitchFamily="34" charset="-122"/>
              </a:endParaRPr>
            </a:p>
          </p:txBody>
        </p:sp>
      </p:grpSp>
      <p:sp>
        <p:nvSpPr>
          <p:cNvPr id="8" name="幻灯片编号占位符 7"/>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1107686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6858000" cy="523220"/>
          </a:xfrm>
          <a:prstGeom prst="rect">
            <a:avLst/>
          </a:prstGeom>
          <a:noFill/>
        </p:spPr>
        <p:txBody>
          <a:bodyPr wrap="square" rtlCol="0">
            <a:spAutoFit/>
          </a:bodyPr>
          <a:lstStyle/>
          <a:p>
            <a:r>
              <a:rPr lang="en-US" altLang="zh-CN" sz="2800" b="1" dirty="0" smtClean="0">
                <a:solidFill>
                  <a:srgbClr val="0070C0"/>
                </a:solidFill>
                <a:latin typeface="微软雅黑" pitchFamily="34" charset="-122"/>
                <a:ea typeface="微软雅黑" pitchFamily="34" charset="-122"/>
              </a:rPr>
              <a:t>Design Goals &amp; System Framework</a:t>
            </a:r>
            <a:endParaRPr lang="en-US" altLang="zh-CN" sz="2800" b="1" dirty="0">
              <a:solidFill>
                <a:srgbClr val="0070C0"/>
              </a:solidFill>
              <a:latin typeface="微软雅黑" pitchFamily="34" charset="-122"/>
              <a:ea typeface="微软雅黑" pitchFamily="34" charset="-122"/>
            </a:endParaRPr>
          </a:p>
        </p:txBody>
      </p:sp>
      <p:sp>
        <p:nvSpPr>
          <p:cNvPr id="9" name="矩形 8"/>
          <p:cNvSpPr/>
          <p:nvPr/>
        </p:nvSpPr>
        <p:spPr>
          <a:xfrm>
            <a:off x="6017994" y="5410200"/>
            <a:ext cx="2133918" cy="369332"/>
          </a:xfrm>
          <a:prstGeom prst="rect">
            <a:avLst/>
          </a:prstGeom>
        </p:spPr>
        <p:txBody>
          <a:bodyPr wrap="none">
            <a:spAutoFit/>
          </a:bodyPr>
          <a:lstStyle/>
          <a:p>
            <a:r>
              <a:rPr lang="en-US" altLang="zh-CN" b="1" dirty="0" smtClean="0">
                <a:solidFill>
                  <a:srgbClr val="0070C0"/>
                </a:solidFill>
                <a:latin typeface="微软雅黑" pitchFamily="34" charset="-122"/>
                <a:ea typeface="微软雅黑" pitchFamily="34" charset="-122"/>
              </a:rPr>
              <a:t>Prototype System</a:t>
            </a:r>
            <a:endParaRPr lang="zh-CN" altLang="en-US" dirty="0"/>
          </a:p>
        </p:txBody>
      </p:sp>
      <p:pic>
        <p:nvPicPr>
          <p:cNvPr id="14" name="图片 13" descr="屏幕快照 2016-07-29 上午9.57.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429375"/>
            <a:ext cx="3351079" cy="3523625"/>
          </a:xfrm>
          <a:prstGeom prst="rect">
            <a:avLst/>
          </a:prstGeom>
        </p:spPr>
      </p:pic>
      <p:sp>
        <p:nvSpPr>
          <p:cNvPr id="15" name="圆角矩形 14"/>
          <p:cNvSpPr/>
          <p:nvPr/>
        </p:nvSpPr>
        <p:spPr>
          <a:xfrm>
            <a:off x="304800" y="1752600"/>
            <a:ext cx="4495800" cy="2743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b="1" dirty="0">
                <a:solidFill>
                  <a:schemeClr val="bg2"/>
                </a:solidFill>
              </a:rPr>
              <a:t>Design Goals: </a:t>
            </a:r>
            <a:endParaRPr lang="en-US" altLang="zh-CN" sz="2000" b="1" dirty="0" smtClean="0">
              <a:solidFill>
                <a:schemeClr val="bg2"/>
              </a:solidFill>
            </a:endParaRPr>
          </a:p>
          <a:p>
            <a:endParaRPr lang="en-US" altLang="zh-CN" sz="2000" b="1" dirty="0" smtClean="0">
              <a:solidFill>
                <a:schemeClr val="bg2"/>
              </a:solidFill>
            </a:endParaRPr>
          </a:p>
          <a:p>
            <a:r>
              <a:rPr lang="en-US" altLang="zh-CN" sz="2000" b="1" dirty="0" smtClean="0">
                <a:solidFill>
                  <a:schemeClr val="bg2"/>
                </a:solidFill>
              </a:rPr>
              <a:t>We </a:t>
            </a:r>
            <a:r>
              <a:rPr lang="en-US" altLang="zh-CN" sz="2000" b="1" dirty="0">
                <a:solidFill>
                  <a:schemeClr val="bg2"/>
                </a:solidFill>
              </a:rPr>
              <a:t>aim to implement a supporting technology for the AR systems to realize the vision of “</a:t>
            </a:r>
            <a:r>
              <a:rPr lang="en-US" altLang="zh-CN" sz="2000" b="1" dirty="0">
                <a:solidFill>
                  <a:srgbClr val="FF0000"/>
                </a:solidFill>
              </a:rPr>
              <a:t>tell me what I see from the augmented system</a:t>
            </a:r>
            <a:r>
              <a:rPr lang="en-US" altLang="zh-CN" sz="2000" b="1" dirty="0">
                <a:solidFill>
                  <a:schemeClr val="bg2"/>
                </a:solidFill>
              </a:rPr>
              <a:t>”, by leveraging RFID tags to label different objects</a:t>
            </a:r>
            <a:r>
              <a:rPr lang="en-US" altLang="zh-CN" sz="2000" b="1" dirty="0" smtClean="0">
                <a:solidFill>
                  <a:schemeClr val="bg2"/>
                </a:solidFill>
              </a:rPr>
              <a:t>.</a:t>
            </a:r>
            <a:endParaRPr lang="zh-CN" altLang="en-US" sz="2000" b="1" dirty="0">
              <a:solidFill>
                <a:schemeClr val="bg2"/>
              </a:solidFill>
            </a:endParaRPr>
          </a:p>
        </p:txBody>
      </p:sp>
      <p:sp>
        <p:nvSpPr>
          <p:cNvPr id="6" name="幻灯片编号占位符 5"/>
          <p:cNvSpPr>
            <a:spLocks noGrp="1"/>
          </p:cNvSpPr>
          <p:nvPr>
            <p:ph type="sldNum" sz="quarter" idx="12"/>
          </p:nvPr>
        </p:nvSpPr>
        <p:spPr/>
        <p:txBody>
          <a:bodyPr/>
          <a:lstStyle/>
          <a:p>
            <a:fld id="{B6F15528-21DE-4FAA-801E-634DDDAF4B2B}" type="slidenum">
              <a:rPr lang="en-US" smtClean="0"/>
              <a:pPr/>
              <a:t>11</a:t>
            </a:fld>
            <a:endParaRPr lang="en-US"/>
          </a:p>
        </p:txBody>
      </p:sp>
    </p:spTree>
    <p:custDataLst>
      <p:tags r:id="rId1"/>
    </p:custDataLst>
    <p:extLst>
      <p:ext uri="{BB962C8B-B14F-4D97-AF65-F5344CB8AC3E}">
        <p14:creationId xmlns:p14="http://schemas.microsoft.com/office/powerpoint/2010/main" val="1145977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6858000" cy="523220"/>
          </a:xfrm>
          <a:prstGeom prst="rect">
            <a:avLst/>
          </a:prstGeom>
          <a:noFill/>
        </p:spPr>
        <p:txBody>
          <a:bodyPr wrap="square" rtlCol="0">
            <a:spAutoFit/>
          </a:bodyPr>
          <a:lstStyle/>
          <a:p>
            <a:r>
              <a:rPr lang="en-US" altLang="zh-CN" sz="2800" b="1" dirty="0" smtClean="0">
                <a:solidFill>
                  <a:srgbClr val="0070C0"/>
                </a:solidFill>
                <a:latin typeface="微软雅黑" pitchFamily="34" charset="-122"/>
                <a:ea typeface="微软雅黑" pitchFamily="34" charset="-122"/>
              </a:rPr>
              <a:t>Design Goals &amp; System Framework</a:t>
            </a:r>
            <a:endParaRPr lang="en-US" altLang="zh-CN" sz="2800" b="1" dirty="0">
              <a:solidFill>
                <a:srgbClr val="0070C0"/>
              </a:solidFill>
              <a:latin typeface="微软雅黑" pitchFamily="34" charset="-122"/>
              <a:ea typeface="微软雅黑" pitchFamily="34" charset="-122"/>
            </a:endParaRPr>
          </a:p>
        </p:txBody>
      </p:sp>
      <p:pic>
        <p:nvPicPr>
          <p:cNvPr id="8" name="图片 7" descr="屏幕快照 2016-07-29 上午10.47.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219200"/>
            <a:ext cx="3418166" cy="4292600"/>
          </a:xfrm>
          <a:prstGeom prst="rect">
            <a:avLst/>
          </a:prstGeom>
        </p:spPr>
      </p:pic>
      <p:sp>
        <p:nvSpPr>
          <p:cNvPr id="9" name="矩形 8"/>
          <p:cNvSpPr/>
          <p:nvPr/>
        </p:nvSpPr>
        <p:spPr>
          <a:xfrm>
            <a:off x="6017994" y="5562600"/>
            <a:ext cx="2287806" cy="369332"/>
          </a:xfrm>
          <a:prstGeom prst="rect">
            <a:avLst/>
          </a:prstGeom>
        </p:spPr>
        <p:txBody>
          <a:bodyPr wrap="none">
            <a:spAutoFit/>
          </a:bodyPr>
          <a:lstStyle/>
          <a:p>
            <a:r>
              <a:rPr lang="en-US" altLang="zh-CN" b="1" dirty="0">
                <a:solidFill>
                  <a:srgbClr val="0070C0"/>
                </a:solidFill>
                <a:latin typeface="微软雅黑" pitchFamily="34" charset="-122"/>
                <a:ea typeface="微软雅黑" pitchFamily="34" charset="-122"/>
              </a:rPr>
              <a:t>System Framework</a:t>
            </a:r>
            <a:endParaRPr lang="zh-CN" altLang="en-US" dirty="0"/>
          </a:p>
        </p:txBody>
      </p:sp>
      <p:graphicFrame>
        <p:nvGraphicFramePr>
          <p:cNvPr id="11" name="图表 10"/>
          <p:cNvGraphicFramePr/>
          <p:nvPr>
            <p:extLst>
              <p:ext uri="{D42A27DB-BD31-4B8C-83A1-F6EECF244321}">
                <p14:modId xmlns:p14="http://schemas.microsoft.com/office/powerpoint/2010/main" val="2116505196"/>
              </p:ext>
            </p:extLst>
          </p:nvPr>
        </p:nvGraphicFramePr>
        <p:xfrm>
          <a:off x="304800" y="2057400"/>
          <a:ext cx="4343400" cy="347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矩形 12"/>
          <p:cNvSpPr/>
          <p:nvPr/>
        </p:nvSpPr>
        <p:spPr>
          <a:xfrm>
            <a:off x="327348" y="1295400"/>
            <a:ext cx="2873052" cy="461665"/>
          </a:xfrm>
          <a:prstGeom prst="rect">
            <a:avLst/>
          </a:prstGeom>
        </p:spPr>
        <p:txBody>
          <a:bodyPr wrap="none">
            <a:spAutoFit/>
          </a:bodyPr>
          <a:lstStyle/>
          <a:p>
            <a:r>
              <a:rPr lang="en-US" altLang="zh-CN" sz="2400" b="1" dirty="0" smtClean="0">
                <a:solidFill>
                  <a:schemeClr val="accent1"/>
                </a:solidFill>
              </a:rPr>
              <a:t>Performance Metrics</a:t>
            </a:r>
            <a:endParaRPr lang="zh-CN" altLang="en-US" sz="2400" dirty="0"/>
          </a:p>
        </p:txBody>
      </p:sp>
      <p:sp>
        <p:nvSpPr>
          <p:cNvPr id="6" name="圆角矩形 5"/>
          <p:cNvSpPr/>
          <p:nvPr/>
        </p:nvSpPr>
        <p:spPr>
          <a:xfrm>
            <a:off x="6172200" y="2971800"/>
            <a:ext cx="1828800" cy="7620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2" name="圆角矩形 11"/>
          <p:cNvSpPr/>
          <p:nvPr/>
        </p:nvSpPr>
        <p:spPr>
          <a:xfrm>
            <a:off x="6172200" y="2133600"/>
            <a:ext cx="1828800" cy="7620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幻灯片编号占位符 6"/>
          <p:cNvSpPr>
            <a:spLocks noGrp="1"/>
          </p:cNvSpPr>
          <p:nvPr>
            <p:ph type="sldNum" sz="quarter" idx="12"/>
          </p:nvPr>
        </p:nvSpPr>
        <p:spPr/>
        <p:txBody>
          <a:bodyPr/>
          <a:lstStyle/>
          <a:p>
            <a:fld id="{B6F15528-21DE-4FAA-801E-634DDDAF4B2B}" type="slidenum">
              <a:rPr lang="en-US" smtClean="0"/>
              <a:pPr/>
              <a:t>12</a:t>
            </a:fld>
            <a:endParaRPr lang="en-US"/>
          </a:p>
        </p:txBody>
      </p:sp>
    </p:spTree>
    <p:custDataLst>
      <p:tags r:id="rId1"/>
    </p:custDataLst>
    <p:extLst>
      <p:ext uri="{BB962C8B-B14F-4D97-AF65-F5344CB8AC3E}">
        <p14:creationId xmlns:p14="http://schemas.microsoft.com/office/powerpoint/2010/main" val="3816163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2627784" y="1789585"/>
            <a:ext cx="4687416" cy="504056"/>
            <a:chOff x="3324875" y="685763"/>
            <a:chExt cx="4592650" cy="947546"/>
          </a:xfrm>
          <a:effectLst>
            <a:outerShdw blurRad="76200" dir="18900000" sy="23000" kx="-1200000" algn="bl" rotWithShape="0">
              <a:prstClr val="black">
                <a:alpha val="20000"/>
              </a:prstClr>
            </a:outerShdw>
          </a:effectLst>
        </p:grpSpPr>
        <p:sp>
          <p:nvSpPr>
            <p:cNvPr id="9"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11" name="Rectangle 32"/>
            <p:cNvSpPr>
              <a:spLocks noChangeArrowheads="1"/>
            </p:cNvSpPr>
            <p:nvPr/>
          </p:nvSpPr>
          <p:spPr bwMode="gray">
            <a:xfrm>
              <a:off x="4408968" y="821125"/>
              <a:ext cx="292403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Motivation and Problem</a:t>
              </a:r>
              <a:endParaRPr lang="en-US" altLang="zh-CN" b="1" noProof="1">
                <a:ea typeface="微软雅黑" pitchFamily="34" charset="-122"/>
                <a:cs typeface="Arial" charset="0"/>
              </a:endParaRPr>
            </a:p>
          </p:txBody>
        </p:sp>
        <p:sp>
          <p:nvSpPr>
            <p:cNvPr id="12" name="椭圆 11"/>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1</a:t>
              </a:r>
              <a:endParaRPr lang="zh-CN" altLang="en-US" sz="1600" b="1" dirty="0">
                <a:latin typeface="Broadway" pitchFamily="82" charset="0"/>
                <a:ea typeface="微软雅黑" pitchFamily="34" charset="-122"/>
              </a:endParaRPr>
            </a:p>
          </p:txBody>
        </p:sp>
      </p:grpSp>
      <p:grpSp>
        <p:nvGrpSpPr>
          <p:cNvPr id="3" name="Group 8"/>
          <p:cNvGrpSpPr>
            <a:grpSpLocks/>
          </p:cNvGrpSpPr>
          <p:nvPr/>
        </p:nvGrpSpPr>
        <p:grpSpPr bwMode="auto">
          <a:xfrm>
            <a:off x="1" y="780004"/>
            <a:ext cx="9269413" cy="171451"/>
            <a:chOff x="0" y="414"/>
            <a:chExt cx="5839" cy="91"/>
          </a:xfrm>
        </p:grpSpPr>
        <p:sp>
          <p:nvSpPr>
            <p:cNvPr id="18" name="Rectangle 5"/>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19"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20" name="TextBox 19"/>
          <p:cNvSpPr txBox="1"/>
          <p:nvPr/>
        </p:nvSpPr>
        <p:spPr>
          <a:xfrm>
            <a:off x="611560" y="447055"/>
            <a:ext cx="8064896" cy="430887"/>
          </a:xfrm>
          <a:prstGeom prst="rect">
            <a:avLst/>
          </a:prstGeom>
          <a:noFill/>
        </p:spPr>
        <p:txBody>
          <a:bodyPr wrap="square" rtlCol="0">
            <a:spAutoFit/>
          </a:bodyPr>
          <a:lstStyle/>
          <a:p>
            <a:r>
              <a:rPr lang="en-US" altLang="zh-CN" sz="2200" b="1" dirty="0" smtClean="0">
                <a:solidFill>
                  <a:srgbClr val="0070C0"/>
                </a:solidFill>
                <a:latin typeface="微软雅黑" pitchFamily="34" charset="-122"/>
                <a:ea typeface="微软雅黑" pitchFamily="34" charset="-122"/>
              </a:rPr>
              <a:t>Outline</a:t>
            </a:r>
          </a:p>
        </p:txBody>
      </p:sp>
      <p:grpSp>
        <p:nvGrpSpPr>
          <p:cNvPr id="4" name="组合 82"/>
          <p:cNvGrpSpPr/>
          <p:nvPr/>
        </p:nvGrpSpPr>
        <p:grpSpPr>
          <a:xfrm>
            <a:off x="2627783" y="2509664"/>
            <a:ext cx="4687417" cy="504056"/>
            <a:chOff x="3324875" y="685763"/>
            <a:chExt cx="4592650" cy="947546"/>
          </a:xfrm>
          <a:effectLst>
            <a:outerShdw blurRad="76200" dir="18900000" sy="23000" kx="-1200000" algn="bl" rotWithShape="0">
              <a:prstClr val="black">
                <a:alpha val="20000"/>
              </a:prstClr>
            </a:outerShdw>
          </a:effectLst>
        </p:grpSpPr>
        <p:sp>
          <p:nvSpPr>
            <p:cNvPr id="8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85" name="Rectangle 32"/>
            <p:cNvSpPr>
              <a:spLocks noChangeArrowheads="1"/>
            </p:cNvSpPr>
            <p:nvPr/>
          </p:nvSpPr>
          <p:spPr bwMode="gray">
            <a:xfrm>
              <a:off x="4408968" y="821125"/>
              <a:ext cx="292403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System Overview</a:t>
              </a:r>
              <a:endParaRPr lang="en-US" altLang="zh-CN" b="1" noProof="1">
                <a:ea typeface="微软雅黑" pitchFamily="34" charset="-122"/>
                <a:cs typeface="Arial" charset="0"/>
              </a:endParaRPr>
            </a:p>
          </p:txBody>
        </p:sp>
        <p:sp>
          <p:nvSpPr>
            <p:cNvPr id="86" name="椭圆 8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TextBox 86"/>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2</a:t>
              </a:r>
              <a:endParaRPr lang="zh-CN" altLang="en-US" sz="1600" b="1" dirty="0">
                <a:latin typeface="Broadway" pitchFamily="82" charset="0"/>
                <a:ea typeface="微软雅黑" pitchFamily="34" charset="-122"/>
              </a:endParaRPr>
            </a:p>
          </p:txBody>
        </p:sp>
      </p:grpSp>
      <p:grpSp>
        <p:nvGrpSpPr>
          <p:cNvPr id="5" name="组合 87"/>
          <p:cNvGrpSpPr/>
          <p:nvPr/>
        </p:nvGrpSpPr>
        <p:grpSpPr>
          <a:xfrm>
            <a:off x="2627784" y="3229744"/>
            <a:ext cx="4992216" cy="504056"/>
            <a:chOff x="3324875" y="685763"/>
            <a:chExt cx="4905488" cy="947546"/>
          </a:xfrm>
          <a:effectLst>
            <a:outerShdw blurRad="76200" dir="18900000" sy="23000" kx="-1200000" algn="bl" rotWithShape="0">
              <a:prstClr val="black">
                <a:alpha val="20000"/>
              </a:prstClr>
            </a:outerShdw>
          </a:effectLst>
        </p:grpSpPr>
        <p:sp>
          <p:nvSpPr>
            <p:cNvPr id="89"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90" name="Rectangle 32"/>
            <p:cNvSpPr>
              <a:spLocks noChangeArrowheads="1"/>
            </p:cNvSpPr>
            <p:nvPr/>
          </p:nvSpPr>
          <p:spPr bwMode="gray">
            <a:xfrm>
              <a:off x="3723805" y="821125"/>
              <a:ext cx="4506558"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solidFill>
                    <a:srgbClr val="FF0000"/>
                  </a:solidFill>
                  <a:ea typeface="微软雅黑" pitchFamily="34" charset="-122"/>
                  <a:cs typeface="Arial" charset="0"/>
                </a:rPr>
                <a:t>Feature Sampling and Extraction</a:t>
              </a:r>
              <a:endParaRPr lang="en-US" altLang="zh-CN" b="1" noProof="1">
                <a:solidFill>
                  <a:srgbClr val="FF0000"/>
                </a:solidFill>
                <a:ea typeface="微软雅黑" pitchFamily="34" charset="-122"/>
                <a:cs typeface="Arial" charset="0"/>
              </a:endParaRPr>
            </a:p>
          </p:txBody>
        </p:sp>
        <p:sp>
          <p:nvSpPr>
            <p:cNvPr id="91" name="椭圆 90"/>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TextBox 91"/>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3</a:t>
              </a:r>
              <a:endParaRPr lang="zh-CN" altLang="en-US" sz="1600" b="1" dirty="0">
                <a:latin typeface="Broadway" pitchFamily="82" charset="0"/>
                <a:ea typeface="微软雅黑" pitchFamily="34" charset="-122"/>
              </a:endParaRPr>
            </a:p>
          </p:txBody>
        </p:sp>
      </p:grpSp>
      <p:grpSp>
        <p:nvGrpSpPr>
          <p:cNvPr id="6" name="组合 92"/>
          <p:cNvGrpSpPr/>
          <p:nvPr/>
        </p:nvGrpSpPr>
        <p:grpSpPr>
          <a:xfrm>
            <a:off x="2627784" y="4719464"/>
            <a:ext cx="5118423" cy="504056"/>
            <a:chOff x="3324875" y="685763"/>
            <a:chExt cx="5035105" cy="947546"/>
          </a:xfrm>
          <a:effectLst>
            <a:outerShdw blurRad="76200" dir="18900000" sy="23000" kx="-1200000" algn="bl" rotWithShape="0">
              <a:prstClr val="black">
                <a:alpha val="20000"/>
              </a:prstClr>
            </a:outerShdw>
          </a:effectLst>
        </p:grpSpPr>
        <p:sp>
          <p:nvSpPr>
            <p:cNvPr id="9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95" name="Rectangle 32"/>
            <p:cNvSpPr>
              <a:spLocks noChangeArrowheads="1"/>
            </p:cNvSpPr>
            <p:nvPr/>
          </p:nvSpPr>
          <p:spPr bwMode="gray">
            <a:xfrm>
              <a:off x="3588331" y="821125"/>
              <a:ext cx="4771649"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Performance Evaluation and Case Study</a:t>
              </a:r>
              <a:endParaRPr lang="en-US" altLang="zh-CN" b="1" noProof="1">
                <a:ea typeface="微软雅黑" pitchFamily="34" charset="-122"/>
                <a:cs typeface="Arial" charset="0"/>
              </a:endParaRPr>
            </a:p>
          </p:txBody>
        </p:sp>
        <p:sp>
          <p:nvSpPr>
            <p:cNvPr id="96" name="椭圆 9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TextBox 96"/>
            <p:cNvSpPr txBox="1"/>
            <p:nvPr/>
          </p:nvSpPr>
          <p:spPr>
            <a:xfrm>
              <a:off x="3575383" y="821125"/>
              <a:ext cx="346475" cy="636429"/>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5</a:t>
              </a:r>
              <a:endParaRPr lang="zh-CN" altLang="en-US" sz="1600" b="1" dirty="0">
                <a:latin typeface="Broadway" pitchFamily="82" charset="0"/>
                <a:ea typeface="微软雅黑" pitchFamily="34" charset="-122"/>
              </a:endParaRPr>
            </a:p>
          </p:txBody>
        </p:sp>
      </p:grpSp>
      <p:grpSp>
        <p:nvGrpSpPr>
          <p:cNvPr id="7" name="组合 98"/>
          <p:cNvGrpSpPr/>
          <p:nvPr/>
        </p:nvGrpSpPr>
        <p:grpSpPr>
          <a:xfrm>
            <a:off x="2627784" y="5439544"/>
            <a:ext cx="4687416" cy="504056"/>
            <a:chOff x="3324875" y="685763"/>
            <a:chExt cx="4592650" cy="947546"/>
          </a:xfrm>
          <a:effectLst>
            <a:outerShdw blurRad="76200" dir="18900000" sy="23000" kx="-1200000" algn="bl" rotWithShape="0">
              <a:prstClr val="black">
                <a:alpha val="20000"/>
              </a:prstClr>
            </a:outerShdw>
          </a:effectLst>
        </p:grpSpPr>
        <p:sp>
          <p:nvSpPr>
            <p:cNvPr id="100"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101" name="Rectangle 32"/>
            <p:cNvSpPr>
              <a:spLocks noChangeArrowheads="1"/>
            </p:cNvSpPr>
            <p:nvPr/>
          </p:nvSpPr>
          <p:spPr bwMode="gray">
            <a:xfrm>
              <a:off x="3992897" y="821125"/>
              <a:ext cx="392462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Conclusion</a:t>
              </a:r>
              <a:endParaRPr lang="en-US" altLang="zh-CN" b="1" noProof="1">
                <a:ea typeface="微软雅黑" pitchFamily="34" charset="-122"/>
                <a:cs typeface="Arial" charset="0"/>
              </a:endParaRPr>
            </a:p>
          </p:txBody>
        </p:sp>
        <p:sp>
          <p:nvSpPr>
            <p:cNvPr id="102" name="椭圆 101"/>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TextBox 102"/>
            <p:cNvSpPr txBox="1"/>
            <p:nvPr/>
          </p:nvSpPr>
          <p:spPr>
            <a:xfrm>
              <a:off x="3575383" y="821125"/>
              <a:ext cx="346475"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6</a:t>
              </a:r>
              <a:endParaRPr lang="zh-CN" altLang="en-US" sz="1600" b="1" dirty="0">
                <a:latin typeface="Broadway" pitchFamily="82" charset="0"/>
                <a:ea typeface="微软雅黑" pitchFamily="34" charset="-122"/>
              </a:endParaRPr>
            </a:p>
          </p:txBody>
        </p:sp>
      </p:grpSp>
      <p:grpSp>
        <p:nvGrpSpPr>
          <p:cNvPr id="33" name="组合 87"/>
          <p:cNvGrpSpPr/>
          <p:nvPr/>
        </p:nvGrpSpPr>
        <p:grpSpPr>
          <a:xfrm>
            <a:off x="2627784" y="3999384"/>
            <a:ext cx="4992216" cy="504056"/>
            <a:chOff x="3324875" y="685763"/>
            <a:chExt cx="4905490" cy="947546"/>
          </a:xfrm>
          <a:effectLst>
            <a:outerShdw blurRad="76200" dir="18900000" sy="23000" kx="-1200000" algn="bl" rotWithShape="0">
              <a:prstClr val="black">
                <a:alpha val="20000"/>
              </a:prstClr>
            </a:outerShdw>
          </a:effectLst>
        </p:grpSpPr>
        <p:sp>
          <p:nvSpPr>
            <p:cNvPr id="3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35" name="Rectangle 32"/>
            <p:cNvSpPr>
              <a:spLocks noChangeArrowheads="1"/>
            </p:cNvSpPr>
            <p:nvPr/>
          </p:nvSpPr>
          <p:spPr bwMode="gray">
            <a:xfrm>
              <a:off x="3723807" y="821125"/>
              <a:ext cx="4506558"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Matching with Continuous Scanning</a:t>
              </a:r>
              <a:endParaRPr lang="en-US" altLang="zh-CN" b="1" noProof="1">
                <a:ea typeface="微软雅黑" pitchFamily="34" charset="-122"/>
                <a:cs typeface="Arial" charset="0"/>
              </a:endParaRPr>
            </a:p>
          </p:txBody>
        </p:sp>
        <p:sp>
          <p:nvSpPr>
            <p:cNvPr id="36" name="椭圆 3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91"/>
            <p:cNvSpPr txBox="1"/>
            <p:nvPr/>
          </p:nvSpPr>
          <p:spPr>
            <a:xfrm>
              <a:off x="3575383" y="821125"/>
              <a:ext cx="346475" cy="636429"/>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4</a:t>
              </a:r>
              <a:endParaRPr lang="zh-CN" altLang="en-US" sz="1600" b="1" dirty="0">
                <a:latin typeface="Broadway" pitchFamily="82" charset="0"/>
                <a:ea typeface="微软雅黑" pitchFamily="34" charset="-122"/>
              </a:endParaRPr>
            </a:p>
          </p:txBody>
        </p:sp>
      </p:grpSp>
      <p:sp>
        <p:nvSpPr>
          <p:cNvPr id="8" name="幻灯片编号占位符 7"/>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2626915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6858000" cy="523220"/>
          </a:xfrm>
          <a:prstGeom prst="rect">
            <a:avLst/>
          </a:prstGeom>
          <a:noFill/>
        </p:spPr>
        <p:txBody>
          <a:bodyPr wrap="square" rtlCol="0">
            <a:spAutoFit/>
          </a:bodyPr>
          <a:lstStyle/>
          <a:p>
            <a:r>
              <a:rPr lang="en-US" altLang="zh-CN" sz="2800" b="1" noProof="1" smtClean="0">
                <a:solidFill>
                  <a:srgbClr val="0070C0"/>
                </a:solidFill>
                <a:latin typeface="微软雅黑" pitchFamily="34" charset="-122"/>
                <a:ea typeface="微软雅黑" pitchFamily="34" charset="-122"/>
              </a:rPr>
              <a:t>Feature </a:t>
            </a:r>
            <a:r>
              <a:rPr lang="en-US" altLang="zh-CN" sz="2800" b="1" noProof="1">
                <a:solidFill>
                  <a:srgbClr val="0070C0"/>
                </a:solidFill>
                <a:latin typeface="微软雅黑" pitchFamily="34" charset="-122"/>
                <a:ea typeface="微软雅黑" pitchFamily="34" charset="-122"/>
              </a:rPr>
              <a:t>Sampling and </a:t>
            </a:r>
            <a:r>
              <a:rPr lang="en-US" altLang="zh-CN" sz="2800" b="1" noProof="1" smtClean="0">
                <a:solidFill>
                  <a:srgbClr val="0070C0"/>
                </a:solidFill>
                <a:latin typeface="微软雅黑" pitchFamily="34" charset="-122"/>
                <a:ea typeface="微软雅黑" pitchFamily="34" charset="-122"/>
              </a:rPr>
              <a:t>Extraction</a:t>
            </a:r>
            <a:endParaRPr lang="en-US" altLang="zh-CN" sz="2800" b="1" noProof="1">
              <a:solidFill>
                <a:srgbClr val="0070C0"/>
              </a:solidFill>
              <a:latin typeface="微软雅黑" pitchFamily="34" charset="-122"/>
              <a:ea typeface="微软雅黑" pitchFamily="34" charset="-122"/>
            </a:endParaRPr>
          </a:p>
        </p:txBody>
      </p:sp>
      <p:sp>
        <p:nvSpPr>
          <p:cNvPr id="13" name="矩形 12"/>
          <p:cNvSpPr/>
          <p:nvPr/>
        </p:nvSpPr>
        <p:spPr>
          <a:xfrm>
            <a:off x="304800" y="1295400"/>
            <a:ext cx="6233497" cy="461665"/>
          </a:xfrm>
          <a:prstGeom prst="rect">
            <a:avLst/>
          </a:prstGeom>
        </p:spPr>
        <p:txBody>
          <a:bodyPr wrap="none">
            <a:spAutoFit/>
          </a:bodyPr>
          <a:lstStyle/>
          <a:p>
            <a:r>
              <a:rPr lang="en-US" altLang="zh-CN" sz="2400" b="1" dirty="0" smtClean="0">
                <a:solidFill>
                  <a:schemeClr val="accent1"/>
                </a:solidFill>
              </a:rPr>
              <a:t>Extract </a:t>
            </a:r>
            <a:r>
              <a:rPr lang="en-US" altLang="zh-CN" sz="2400" b="1" dirty="0">
                <a:solidFill>
                  <a:schemeClr val="accent1"/>
                </a:solidFill>
              </a:rPr>
              <a:t>the Depth of Field from Depth-Camera</a:t>
            </a:r>
            <a:endParaRPr lang="zh-CN" altLang="en-US" sz="2400" b="1" dirty="0">
              <a:solidFill>
                <a:schemeClr val="accent1"/>
              </a:solidFill>
            </a:endParaRPr>
          </a:p>
        </p:txBody>
      </p:sp>
      <p:pic>
        <p:nvPicPr>
          <p:cNvPr id="7" name="图片 6" descr="fig3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828800"/>
            <a:ext cx="7010400" cy="4041888"/>
          </a:xfrm>
          <a:prstGeom prst="rect">
            <a:avLst/>
          </a:prstGeom>
        </p:spPr>
      </p:pic>
      <p:sp>
        <p:nvSpPr>
          <p:cNvPr id="10" name="矩形 9"/>
          <p:cNvSpPr/>
          <p:nvPr/>
        </p:nvSpPr>
        <p:spPr>
          <a:xfrm>
            <a:off x="1905000" y="6153090"/>
            <a:ext cx="5715000" cy="400110"/>
          </a:xfrm>
          <a:prstGeom prst="rect">
            <a:avLst/>
          </a:prstGeom>
        </p:spPr>
        <p:txBody>
          <a:bodyPr wrap="square">
            <a:spAutoFit/>
          </a:bodyPr>
          <a:lstStyle/>
          <a:p>
            <a:r>
              <a:rPr lang="en-US" altLang="zh-CN" sz="2000" dirty="0" smtClean="0"/>
              <a:t>Fig. 3 (a) The </a:t>
            </a:r>
            <a:r>
              <a:rPr lang="en-US" altLang="zh-CN" sz="2000" dirty="0"/>
              <a:t>depth histogram of </a:t>
            </a:r>
            <a:r>
              <a:rPr lang="en-US" altLang="zh-CN" sz="2000" dirty="0" smtClean="0"/>
              <a:t>multiple objects.</a:t>
            </a:r>
            <a:endParaRPr lang="zh-CN" altLang="en-US" sz="2000" dirty="0"/>
          </a:p>
        </p:txBody>
      </p:sp>
      <p:sp>
        <p:nvSpPr>
          <p:cNvPr id="6" name="幻灯片编号占位符 5"/>
          <p:cNvSpPr>
            <a:spLocks noGrp="1"/>
          </p:cNvSpPr>
          <p:nvPr>
            <p:ph type="sldNum" sz="quarter" idx="12"/>
          </p:nvPr>
        </p:nvSpPr>
        <p:spPr/>
        <p:txBody>
          <a:bodyPr/>
          <a:lstStyle/>
          <a:p>
            <a:fld id="{B6F15528-21DE-4FAA-801E-634DDDAF4B2B}" type="slidenum">
              <a:rPr lang="en-US" smtClean="0"/>
              <a:pPr/>
              <a:t>14</a:t>
            </a:fld>
            <a:endParaRPr lang="en-US"/>
          </a:p>
        </p:txBody>
      </p:sp>
      <p:sp>
        <p:nvSpPr>
          <p:cNvPr id="11" name="圆角矩形 10"/>
          <p:cNvSpPr/>
          <p:nvPr/>
        </p:nvSpPr>
        <p:spPr>
          <a:xfrm>
            <a:off x="6553200" y="2286000"/>
            <a:ext cx="2514600" cy="2819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dirty="0" smtClean="0"/>
              <a:t>The </a:t>
            </a:r>
            <a:r>
              <a:rPr lang="en-US" altLang="zh-CN" sz="2000" dirty="0"/>
              <a:t>depth </a:t>
            </a:r>
            <a:r>
              <a:rPr lang="en-US" altLang="zh-CN" sz="2000" dirty="0" smtClean="0"/>
              <a:t>value </a:t>
            </a:r>
            <a:r>
              <a:rPr lang="en-US" altLang="zh-CN" sz="2000" dirty="0"/>
              <a:t>of </a:t>
            </a:r>
            <a:r>
              <a:rPr lang="en-US" altLang="zh-CN" sz="2000" dirty="0" smtClean="0"/>
              <a:t>object is directly related to the vertical distance instead of the absolute distance between the object and the 3D camera.</a:t>
            </a:r>
            <a:endParaRPr kumimoji="1" lang="zh-CN" altLang="en-US" sz="2000" dirty="0"/>
          </a:p>
        </p:txBody>
      </p:sp>
    </p:spTree>
    <p:custDataLst>
      <p:tags r:id="rId1"/>
    </p:custDataLst>
    <p:extLst>
      <p:ext uri="{BB962C8B-B14F-4D97-AF65-F5344CB8AC3E}">
        <p14:creationId xmlns:p14="http://schemas.microsoft.com/office/powerpoint/2010/main" val="3460393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6858000" cy="523220"/>
          </a:xfrm>
          <a:prstGeom prst="rect">
            <a:avLst/>
          </a:prstGeom>
          <a:noFill/>
        </p:spPr>
        <p:txBody>
          <a:bodyPr wrap="square" rtlCol="0">
            <a:spAutoFit/>
          </a:bodyPr>
          <a:lstStyle/>
          <a:p>
            <a:r>
              <a:rPr lang="en-US" altLang="zh-CN" sz="2800" b="1" noProof="1" smtClean="0">
                <a:solidFill>
                  <a:srgbClr val="0070C0"/>
                </a:solidFill>
                <a:latin typeface="微软雅黑" pitchFamily="34" charset="-122"/>
                <a:ea typeface="微软雅黑" pitchFamily="34" charset="-122"/>
              </a:rPr>
              <a:t>Feature </a:t>
            </a:r>
            <a:r>
              <a:rPr lang="en-US" altLang="zh-CN" sz="2800" b="1" noProof="1">
                <a:solidFill>
                  <a:srgbClr val="0070C0"/>
                </a:solidFill>
                <a:latin typeface="微软雅黑" pitchFamily="34" charset="-122"/>
                <a:ea typeface="微软雅黑" pitchFamily="34" charset="-122"/>
              </a:rPr>
              <a:t>Sampling and </a:t>
            </a:r>
            <a:r>
              <a:rPr lang="en-US" altLang="zh-CN" sz="2800" b="1" noProof="1" smtClean="0">
                <a:solidFill>
                  <a:srgbClr val="0070C0"/>
                </a:solidFill>
                <a:latin typeface="微软雅黑" pitchFamily="34" charset="-122"/>
                <a:ea typeface="微软雅黑" pitchFamily="34" charset="-122"/>
              </a:rPr>
              <a:t>Extraction</a:t>
            </a:r>
            <a:endParaRPr lang="en-US" altLang="zh-CN" sz="2800" b="1" noProof="1">
              <a:solidFill>
                <a:srgbClr val="0070C0"/>
              </a:solidFill>
              <a:latin typeface="微软雅黑" pitchFamily="34" charset="-122"/>
              <a:ea typeface="微软雅黑" pitchFamily="34" charset="-122"/>
            </a:endParaRPr>
          </a:p>
        </p:txBody>
      </p:sp>
      <p:sp>
        <p:nvSpPr>
          <p:cNvPr id="6" name="圆角矩形 5"/>
          <p:cNvSpPr/>
          <p:nvPr/>
        </p:nvSpPr>
        <p:spPr>
          <a:xfrm>
            <a:off x="228600" y="990600"/>
            <a:ext cx="8686800" cy="2667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zh-CN" dirty="0" smtClean="0"/>
              <a:t>Extract </a:t>
            </a:r>
            <a:r>
              <a:rPr lang="en-US" altLang="zh-CN" dirty="0"/>
              <a:t>the depth of </a:t>
            </a:r>
            <a:r>
              <a:rPr lang="en-US" altLang="zh-CN" dirty="0" smtClean="0"/>
              <a:t>objects </a:t>
            </a:r>
            <a:r>
              <a:rPr lang="en-US" altLang="zh-CN" dirty="0"/>
              <a:t>from the depth </a:t>
            </a:r>
            <a:r>
              <a:rPr lang="en-US" altLang="zh-CN" dirty="0" smtClean="0"/>
              <a:t>histogram of </a:t>
            </a:r>
            <a:r>
              <a:rPr lang="en-US" altLang="zh-CN" dirty="0"/>
              <a:t>multiple </a:t>
            </a:r>
            <a:r>
              <a:rPr lang="en-US" altLang="zh-CN" dirty="0" smtClean="0"/>
              <a:t>objects.</a:t>
            </a:r>
          </a:p>
          <a:p>
            <a:r>
              <a:rPr lang="en-US" altLang="zh-CN" b="1" dirty="0" smtClean="0">
                <a:solidFill>
                  <a:srgbClr val="FFFF00"/>
                </a:solidFill>
              </a:rPr>
              <a:t>Detect the peaks from the histograms</a:t>
            </a:r>
          </a:p>
          <a:p>
            <a:r>
              <a:rPr lang="en-US" altLang="zh-CN" dirty="0" smtClean="0"/>
              <a:t>1: Set </a:t>
            </a:r>
            <a:r>
              <a:rPr lang="en-US" altLang="zh-CN" dirty="0"/>
              <a:t>a threshold t  to detect </a:t>
            </a:r>
            <a:r>
              <a:rPr lang="en-US" altLang="zh-CN" dirty="0" smtClean="0"/>
              <a:t>the peaks </a:t>
            </a:r>
            <a:r>
              <a:rPr lang="en-US" altLang="zh-CN" dirty="0"/>
              <a:t>in regard to the number of </a:t>
            </a:r>
            <a:r>
              <a:rPr lang="en-US" altLang="zh-CN" dirty="0" smtClean="0"/>
              <a:t>pixels.</a:t>
            </a:r>
          </a:p>
          <a:p>
            <a:r>
              <a:rPr lang="en-US" altLang="zh-CN" dirty="0" smtClean="0"/>
              <a:t>2: </a:t>
            </a:r>
            <a:r>
              <a:rPr lang="en-US" altLang="zh-CN" b="1" dirty="0" smtClean="0"/>
              <a:t>for</a:t>
            </a:r>
            <a:r>
              <a:rPr lang="en-US" altLang="zh-CN" dirty="0" smtClean="0"/>
              <a:t> each depth from the </a:t>
            </a:r>
            <a:r>
              <a:rPr lang="en-US" altLang="zh-CN" dirty="0"/>
              <a:t>minimum depth to the maximum depth in the </a:t>
            </a:r>
            <a:r>
              <a:rPr lang="en-US" altLang="zh-CN" dirty="0" smtClean="0"/>
              <a:t>histogram.</a:t>
            </a:r>
          </a:p>
          <a:p>
            <a:r>
              <a:rPr lang="en-US" altLang="zh-CN" dirty="0" smtClean="0"/>
              <a:t>3: </a:t>
            </a:r>
            <a:r>
              <a:rPr lang="en-US" altLang="zh-CN" b="1" dirty="0" smtClean="0"/>
              <a:t>if</a:t>
            </a:r>
            <a:r>
              <a:rPr lang="en-US" altLang="zh-CN" dirty="0" smtClean="0"/>
              <a:t> </a:t>
            </a:r>
            <a:r>
              <a:rPr lang="en-US" altLang="zh-CN" dirty="0"/>
              <a:t>the number of pixels for a certain </a:t>
            </a:r>
            <a:r>
              <a:rPr lang="en-US" altLang="zh-CN" dirty="0" smtClean="0"/>
              <a:t> depth </a:t>
            </a:r>
            <a:r>
              <a:rPr lang="en-US" altLang="zh-CN" dirty="0"/>
              <a:t>is larger than </a:t>
            </a:r>
            <a:r>
              <a:rPr lang="en-US" altLang="zh-CN" b="1" i="1" dirty="0"/>
              <a:t>t</a:t>
            </a:r>
            <a:r>
              <a:rPr lang="en-US" altLang="zh-CN" dirty="0"/>
              <a:t> , </a:t>
            </a:r>
            <a:r>
              <a:rPr lang="en-US" altLang="zh-CN" dirty="0" smtClean="0"/>
              <a:t>we identify </a:t>
            </a:r>
            <a:r>
              <a:rPr lang="en-US" altLang="zh-CN" dirty="0"/>
              <a:t>it as a peak </a:t>
            </a:r>
            <a:r>
              <a:rPr lang="en-US" altLang="zh-CN" b="1" i="1" dirty="0"/>
              <a:t>p(</a:t>
            </a:r>
            <a:r>
              <a:rPr lang="en-US" altLang="zh-CN" b="1" i="1" dirty="0" err="1" smtClean="0"/>
              <a:t>di,ni</a:t>
            </a:r>
            <a:r>
              <a:rPr lang="en-US" altLang="zh-CN" b="1" i="1" dirty="0"/>
              <a:t>)</a:t>
            </a:r>
            <a:r>
              <a:rPr lang="en-US" altLang="zh-CN" b="1" dirty="0"/>
              <a:t> </a:t>
            </a:r>
            <a:r>
              <a:rPr lang="en-US" altLang="zh-CN" dirty="0"/>
              <a:t> with the depth </a:t>
            </a:r>
            <a:r>
              <a:rPr lang="en-US" altLang="zh-CN" b="1" i="1" dirty="0"/>
              <a:t>di</a:t>
            </a:r>
            <a:r>
              <a:rPr lang="en-US" altLang="zh-CN" b="1" dirty="0"/>
              <a:t> </a:t>
            </a:r>
            <a:r>
              <a:rPr lang="en-US" altLang="zh-CN" dirty="0" smtClean="0"/>
              <a:t>and </a:t>
            </a:r>
            <a:r>
              <a:rPr lang="en-US" altLang="zh-CN" dirty="0"/>
              <a:t>the </a:t>
            </a:r>
            <a:r>
              <a:rPr lang="en-US" altLang="zh-CN" dirty="0" smtClean="0"/>
              <a:t>number of </a:t>
            </a:r>
            <a:r>
              <a:rPr lang="en-US" altLang="zh-CN" dirty="0"/>
              <a:t>pixels </a:t>
            </a:r>
            <a:r>
              <a:rPr lang="en-US" altLang="zh-CN" b="1" i="1" dirty="0" err="1"/>
              <a:t>ni</a:t>
            </a:r>
            <a:r>
              <a:rPr lang="en-US" altLang="zh-CN" dirty="0"/>
              <a:t> </a:t>
            </a:r>
            <a:r>
              <a:rPr lang="en-US" altLang="zh-CN" dirty="0" smtClean="0"/>
              <a:t>.</a:t>
            </a:r>
          </a:p>
          <a:p>
            <a:r>
              <a:rPr lang="en-US" altLang="zh-CN" b="1" dirty="0" smtClean="0">
                <a:solidFill>
                  <a:srgbClr val="FFFF00"/>
                </a:solidFill>
              </a:rPr>
              <a:t>Address </a:t>
            </a:r>
            <a:r>
              <a:rPr lang="en-US" altLang="zh-CN" b="1" dirty="0">
                <a:solidFill>
                  <a:srgbClr val="FFFF00"/>
                </a:solidFill>
              </a:rPr>
              <a:t>the multiple-peaks problem</a:t>
            </a:r>
            <a:endParaRPr lang="en-US" altLang="zh-CN" b="1" dirty="0" smtClean="0">
              <a:solidFill>
                <a:srgbClr val="FFFF00"/>
              </a:solidFill>
            </a:endParaRPr>
          </a:p>
          <a:p>
            <a:r>
              <a:rPr lang="en-US" altLang="zh-CN" dirty="0"/>
              <a:t>4</a:t>
            </a:r>
            <a:r>
              <a:rPr lang="en-US" altLang="zh-CN" dirty="0" smtClean="0"/>
              <a:t>: </a:t>
            </a:r>
            <a:r>
              <a:rPr lang="en-US" altLang="zh-CN" dirty="0"/>
              <a:t>S</a:t>
            </a:r>
            <a:r>
              <a:rPr lang="en-US" altLang="zh-CN" dirty="0" smtClean="0"/>
              <a:t>et </a:t>
            </a:r>
            <a:r>
              <a:rPr lang="en-US" altLang="zh-CN" dirty="0"/>
              <a:t>another threshold </a:t>
            </a:r>
            <a:r>
              <a:rPr lang="en-US" altLang="zh-CN" b="1" i="1" dirty="0" smtClean="0"/>
              <a:t>d</a:t>
            </a:r>
            <a:r>
              <a:rPr lang="en-US" altLang="zh-CN" dirty="0" smtClean="0"/>
              <a:t>. If the </a:t>
            </a:r>
            <a:r>
              <a:rPr lang="en-US" altLang="zh-CN" dirty="0"/>
              <a:t>differences of these peaks’ depth values are smaller </a:t>
            </a:r>
            <a:r>
              <a:rPr lang="en-US" altLang="zh-CN" dirty="0" smtClean="0"/>
              <a:t>than </a:t>
            </a:r>
            <a:r>
              <a:rPr lang="en-US" altLang="zh-CN" b="1" i="1" dirty="0" smtClean="0"/>
              <a:t>d</a:t>
            </a:r>
            <a:r>
              <a:rPr lang="en-US" altLang="zh-CN" dirty="0" smtClean="0"/>
              <a:t>, then </a:t>
            </a:r>
            <a:r>
              <a:rPr lang="en-US" altLang="zh-CN" dirty="0"/>
              <a:t>combine them as one </a:t>
            </a:r>
            <a:r>
              <a:rPr lang="en-US" altLang="zh-CN" dirty="0" smtClean="0"/>
              <a:t>peak.</a:t>
            </a:r>
            <a:endParaRPr kumimoji="1" lang="en-US" altLang="zh-CN" dirty="0" smtClean="0"/>
          </a:p>
        </p:txBody>
      </p:sp>
      <p:pic>
        <p:nvPicPr>
          <p:cNvPr id="8" name="图片 7" descr="fig3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810000"/>
            <a:ext cx="8534400" cy="2895600"/>
          </a:xfrm>
          <a:prstGeom prst="rect">
            <a:avLst/>
          </a:prstGeom>
        </p:spPr>
      </p:pic>
      <p:sp>
        <p:nvSpPr>
          <p:cNvPr id="9" name="矩形 8"/>
          <p:cNvSpPr/>
          <p:nvPr/>
        </p:nvSpPr>
        <p:spPr>
          <a:xfrm>
            <a:off x="1600200" y="5181600"/>
            <a:ext cx="152400" cy="12192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12" name="直线箭头连接符 11"/>
          <p:cNvCxnSpPr/>
          <p:nvPr/>
        </p:nvCxnSpPr>
        <p:spPr>
          <a:xfrm>
            <a:off x="1524000" y="6553200"/>
            <a:ext cx="64008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矩形 13"/>
          <p:cNvSpPr/>
          <p:nvPr/>
        </p:nvSpPr>
        <p:spPr>
          <a:xfrm>
            <a:off x="2514600" y="4114800"/>
            <a:ext cx="152400" cy="22860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4343400" y="5791200"/>
            <a:ext cx="152400" cy="6096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6" name="矩形 15"/>
          <p:cNvSpPr/>
          <p:nvPr/>
        </p:nvSpPr>
        <p:spPr>
          <a:xfrm>
            <a:off x="4572000" y="5791200"/>
            <a:ext cx="152400" cy="6096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4343400" y="5791200"/>
            <a:ext cx="381000" cy="6096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3645309" y="5345668"/>
            <a:ext cx="1612491" cy="369332"/>
          </a:xfrm>
          <a:prstGeom prst="rect">
            <a:avLst/>
          </a:prstGeom>
        </p:spPr>
        <p:txBody>
          <a:bodyPr wrap="none">
            <a:spAutoFit/>
          </a:bodyPr>
          <a:lstStyle/>
          <a:p>
            <a:r>
              <a:rPr lang="en-US" altLang="zh-CN" b="1" dirty="0">
                <a:solidFill>
                  <a:srgbClr val="FF0000"/>
                </a:solidFill>
              </a:rPr>
              <a:t>multiple-peaks </a:t>
            </a:r>
            <a:endParaRPr lang="zh-CN" altLang="en-US" dirty="0">
              <a:solidFill>
                <a:srgbClr val="FF0000"/>
              </a:solidFill>
            </a:endParaRPr>
          </a:p>
        </p:txBody>
      </p:sp>
      <p:pic>
        <p:nvPicPr>
          <p:cNvPr id="19" name="图片 18" descr="屏幕快照 2016-08-15 下午2.56.5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5105400"/>
            <a:ext cx="1905000" cy="318656"/>
          </a:xfrm>
          <a:prstGeom prst="rect">
            <a:avLst/>
          </a:prstGeom>
        </p:spPr>
      </p:pic>
      <p:sp>
        <p:nvSpPr>
          <p:cNvPr id="7" name="幻灯片编号占位符 6"/>
          <p:cNvSpPr>
            <a:spLocks noGrp="1"/>
          </p:cNvSpPr>
          <p:nvPr>
            <p:ph type="sldNum" sz="quarter" idx="12"/>
          </p:nvPr>
        </p:nvSpPr>
        <p:spPr/>
        <p:txBody>
          <a:bodyPr/>
          <a:lstStyle/>
          <a:p>
            <a:fld id="{B6F15528-21DE-4FAA-801E-634DDDAF4B2B}" type="slidenum">
              <a:rPr lang="en-US" smtClean="0"/>
              <a:pPr/>
              <a:t>15</a:t>
            </a:fld>
            <a:endParaRPr lang="en-US"/>
          </a:p>
        </p:txBody>
      </p:sp>
    </p:spTree>
    <p:custDataLst>
      <p:tags r:id="rId1"/>
    </p:custDataLst>
    <p:extLst>
      <p:ext uri="{BB962C8B-B14F-4D97-AF65-F5344CB8AC3E}">
        <p14:creationId xmlns:p14="http://schemas.microsoft.com/office/powerpoint/2010/main" val="3919043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linds(horizont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linds(horizont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linds(horizont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Effect transition="in" filter="blinds(horizontal)">
                                      <p:cBhvr>
                                        <p:cTn id="51" dur="500"/>
                                        <p:tgtEl>
                                          <p:spTgt spid="6">
                                            <p:txEl>
                                              <p:pRg st="5" end="5"/>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6">
                                            <p:txEl>
                                              <p:pRg st="6" end="6"/>
                                            </p:txEl>
                                          </p:spTgt>
                                        </p:tgtEl>
                                        <p:attrNameLst>
                                          <p:attrName>style.visibility</p:attrName>
                                        </p:attrNameLst>
                                      </p:cBhvr>
                                      <p:to>
                                        <p:strVal val="visible"/>
                                      </p:to>
                                    </p:set>
                                    <p:animEffect transition="in" filter="blinds(horizontal)">
                                      <p:cBhvr>
                                        <p:cTn id="54" dur="500"/>
                                        <p:tgtEl>
                                          <p:spTgt spid="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xit" presetSubtype="10" fill="hold" grpId="1" nodeType="clickEffect">
                                  <p:stCondLst>
                                    <p:cond delay="0"/>
                                  </p:stCondLst>
                                  <p:childTnLst>
                                    <p:animEffect transition="out" filter="blinds(horizontal)">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3" presetClass="exit" presetSubtype="10" fill="hold" grpId="1" nodeType="withEffect">
                                  <p:stCondLst>
                                    <p:cond delay="0"/>
                                  </p:stCondLst>
                                  <p:childTnLst>
                                    <p:animEffect transition="out" filter="blinds(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linds(horizontal)">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5" grpId="1" animBg="1"/>
      <p:bldP spid="16" grpId="0" animBg="1"/>
      <p:bldP spid="16" grpId="1" animBg="1"/>
      <p:bldP spid="17"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6858000" cy="523220"/>
          </a:xfrm>
          <a:prstGeom prst="rect">
            <a:avLst/>
          </a:prstGeom>
          <a:noFill/>
        </p:spPr>
        <p:txBody>
          <a:bodyPr wrap="square" rtlCol="0">
            <a:spAutoFit/>
          </a:bodyPr>
          <a:lstStyle/>
          <a:p>
            <a:r>
              <a:rPr lang="en-US" altLang="zh-CN" sz="2800" b="1" noProof="1" smtClean="0">
                <a:solidFill>
                  <a:srgbClr val="0070C0"/>
                </a:solidFill>
                <a:latin typeface="微软雅黑" pitchFamily="34" charset="-122"/>
                <a:ea typeface="微软雅黑" pitchFamily="34" charset="-122"/>
              </a:rPr>
              <a:t>Feature </a:t>
            </a:r>
            <a:r>
              <a:rPr lang="en-US" altLang="zh-CN" sz="2800" b="1" noProof="1">
                <a:solidFill>
                  <a:srgbClr val="0070C0"/>
                </a:solidFill>
                <a:latin typeface="微软雅黑" pitchFamily="34" charset="-122"/>
                <a:ea typeface="微软雅黑" pitchFamily="34" charset="-122"/>
              </a:rPr>
              <a:t>Sampling and </a:t>
            </a:r>
            <a:r>
              <a:rPr lang="en-US" altLang="zh-CN" sz="2800" b="1" noProof="1" smtClean="0">
                <a:solidFill>
                  <a:srgbClr val="0070C0"/>
                </a:solidFill>
                <a:latin typeface="微软雅黑" pitchFamily="34" charset="-122"/>
                <a:ea typeface="微软雅黑" pitchFamily="34" charset="-122"/>
              </a:rPr>
              <a:t>Extraction</a:t>
            </a:r>
            <a:endParaRPr lang="en-US" altLang="zh-CN" sz="2800" b="1" noProof="1">
              <a:solidFill>
                <a:srgbClr val="0070C0"/>
              </a:solidFill>
              <a:latin typeface="微软雅黑" pitchFamily="34" charset="-122"/>
              <a:ea typeface="微软雅黑" pitchFamily="34" charset="-122"/>
            </a:endParaRPr>
          </a:p>
        </p:txBody>
      </p:sp>
      <p:sp>
        <p:nvSpPr>
          <p:cNvPr id="13" name="矩形 12"/>
          <p:cNvSpPr/>
          <p:nvPr/>
        </p:nvSpPr>
        <p:spPr>
          <a:xfrm>
            <a:off x="304800" y="1143000"/>
            <a:ext cx="6827560" cy="461665"/>
          </a:xfrm>
          <a:prstGeom prst="rect">
            <a:avLst/>
          </a:prstGeom>
        </p:spPr>
        <p:txBody>
          <a:bodyPr wrap="none">
            <a:spAutoFit/>
          </a:bodyPr>
          <a:lstStyle/>
          <a:p>
            <a:r>
              <a:rPr lang="en-US" altLang="zh-CN" sz="2400" b="1" dirty="0" smtClean="0">
                <a:solidFill>
                  <a:schemeClr val="accent1"/>
                </a:solidFill>
              </a:rPr>
              <a:t>Extract </a:t>
            </a:r>
            <a:r>
              <a:rPr lang="en-US" altLang="zh-CN" sz="2400" b="1" dirty="0">
                <a:solidFill>
                  <a:schemeClr val="accent1"/>
                </a:solidFill>
              </a:rPr>
              <a:t>the Received Signal Strength from RF-signals</a:t>
            </a:r>
            <a:endParaRPr lang="zh-CN" altLang="en-US" sz="2400" b="1" dirty="0">
              <a:solidFill>
                <a:schemeClr val="accent1"/>
              </a:solidFill>
            </a:endParaRPr>
          </a:p>
        </p:txBody>
      </p:sp>
      <p:pic>
        <p:nvPicPr>
          <p:cNvPr id="6" name="图片 5" descr="fig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600"/>
            <a:ext cx="7086600" cy="4278315"/>
          </a:xfrm>
          <a:prstGeom prst="rect">
            <a:avLst/>
          </a:prstGeom>
        </p:spPr>
      </p:pic>
      <p:sp>
        <p:nvSpPr>
          <p:cNvPr id="8" name="矩形 7"/>
          <p:cNvSpPr/>
          <p:nvPr/>
        </p:nvSpPr>
        <p:spPr>
          <a:xfrm>
            <a:off x="838200" y="6107668"/>
            <a:ext cx="5638800" cy="369332"/>
          </a:xfrm>
          <a:prstGeom prst="rect">
            <a:avLst/>
          </a:prstGeom>
        </p:spPr>
        <p:txBody>
          <a:bodyPr wrap="square">
            <a:spAutoFit/>
          </a:bodyPr>
          <a:lstStyle/>
          <a:p>
            <a:r>
              <a:rPr lang="en-US" altLang="zh-CN" dirty="0" smtClean="0"/>
              <a:t>Fig. </a:t>
            </a:r>
            <a:r>
              <a:rPr lang="en-US" altLang="zh-CN" dirty="0"/>
              <a:t>4. The variation of RSSI via rotating the RFID antenna</a:t>
            </a:r>
            <a:endParaRPr lang="zh-CN" altLang="en-US" dirty="0"/>
          </a:p>
        </p:txBody>
      </p:sp>
      <p:sp>
        <p:nvSpPr>
          <p:cNvPr id="9" name="矩形 8"/>
          <p:cNvSpPr/>
          <p:nvPr/>
        </p:nvSpPr>
        <p:spPr>
          <a:xfrm>
            <a:off x="2514600" y="1828800"/>
            <a:ext cx="2788293" cy="461665"/>
          </a:xfrm>
          <a:prstGeom prst="rect">
            <a:avLst/>
          </a:prstGeom>
        </p:spPr>
        <p:txBody>
          <a:bodyPr wrap="none">
            <a:spAutoFit/>
          </a:bodyPr>
          <a:lstStyle/>
          <a:p>
            <a:r>
              <a:rPr lang="en-US" altLang="zh-CN" sz="2400" b="1" dirty="0">
                <a:solidFill>
                  <a:srgbClr val="FF0000"/>
                </a:solidFill>
              </a:rPr>
              <a:t> perpendicular point</a:t>
            </a:r>
            <a:endParaRPr lang="zh-CN" altLang="en-US" sz="2400" b="1" dirty="0">
              <a:solidFill>
                <a:srgbClr val="FF0000"/>
              </a:solidFill>
            </a:endParaRPr>
          </a:p>
        </p:txBody>
      </p:sp>
      <p:sp>
        <p:nvSpPr>
          <p:cNvPr id="11" name="椭圆 10"/>
          <p:cNvSpPr/>
          <p:nvPr/>
        </p:nvSpPr>
        <p:spPr>
          <a:xfrm>
            <a:off x="3581400" y="22860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 name="椭圆 13"/>
          <p:cNvSpPr/>
          <p:nvPr/>
        </p:nvSpPr>
        <p:spPr>
          <a:xfrm>
            <a:off x="3581400" y="38862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5" name="椭圆 14"/>
          <p:cNvSpPr/>
          <p:nvPr/>
        </p:nvSpPr>
        <p:spPr>
          <a:xfrm>
            <a:off x="3581400" y="44196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6" name="椭圆 15"/>
          <p:cNvSpPr/>
          <p:nvPr/>
        </p:nvSpPr>
        <p:spPr>
          <a:xfrm>
            <a:off x="3581400" y="48006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7" name="圆角矩形 16"/>
          <p:cNvSpPr/>
          <p:nvPr/>
        </p:nvSpPr>
        <p:spPr>
          <a:xfrm>
            <a:off x="6477000" y="2133600"/>
            <a:ext cx="2590800" cy="3276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dirty="0"/>
              <a:t>W</a:t>
            </a:r>
            <a:r>
              <a:rPr lang="en-US" altLang="zh-CN" sz="2000" dirty="0" smtClean="0"/>
              <a:t>ith </a:t>
            </a:r>
            <a:r>
              <a:rPr lang="en-US" altLang="zh-CN" sz="2000" dirty="0"/>
              <a:t>different offset degrees from the </a:t>
            </a:r>
            <a:r>
              <a:rPr lang="en-US" altLang="zh-CN" sz="2000" dirty="0" smtClean="0"/>
              <a:t>tag to </a:t>
            </a:r>
            <a:r>
              <a:rPr lang="en-US" altLang="zh-CN" sz="2000" dirty="0"/>
              <a:t>the center of antenna beam, the RSSI changes in a </a:t>
            </a:r>
            <a:r>
              <a:rPr lang="en-US" altLang="zh-CN" sz="2000" dirty="0" smtClean="0"/>
              <a:t>convex curve </a:t>
            </a:r>
            <a:r>
              <a:rPr lang="en-US" altLang="zh-CN" sz="2000" dirty="0"/>
              <a:t>with the peak value at the perpendicular point .</a:t>
            </a:r>
            <a:endParaRPr kumimoji="1" lang="zh-CN" altLang="en-US" sz="2000" dirty="0"/>
          </a:p>
        </p:txBody>
      </p:sp>
      <p:sp>
        <p:nvSpPr>
          <p:cNvPr id="7" name="幻灯片编号占位符 6"/>
          <p:cNvSpPr>
            <a:spLocks noGrp="1"/>
          </p:cNvSpPr>
          <p:nvPr>
            <p:ph type="sldNum" sz="quarter" idx="12"/>
          </p:nvPr>
        </p:nvSpPr>
        <p:spPr/>
        <p:txBody>
          <a:bodyPr/>
          <a:lstStyle/>
          <a:p>
            <a:fld id="{B6F15528-21DE-4FAA-801E-634DDDAF4B2B}" type="slidenum">
              <a:rPr lang="en-US" smtClean="0"/>
              <a:pPr/>
              <a:t>16</a:t>
            </a:fld>
            <a:endParaRPr lang="en-US"/>
          </a:p>
        </p:txBody>
      </p:sp>
    </p:spTree>
    <p:custDataLst>
      <p:tags r:id="rId1"/>
    </p:custDataLst>
    <p:extLst>
      <p:ext uri="{BB962C8B-B14F-4D97-AF65-F5344CB8AC3E}">
        <p14:creationId xmlns:p14="http://schemas.microsoft.com/office/powerpoint/2010/main" val="928228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6858000" cy="523220"/>
          </a:xfrm>
          <a:prstGeom prst="rect">
            <a:avLst/>
          </a:prstGeom>
          <a:noFill/>
        </p:spPr>
        <p:txBody>
          <a:bodyPr wrap="square" rtlCol="0">
            <a:spAutoFit/>
          </a:bodyPr>
          <a:lstStyle/>
          <a:p>
            <a:r>
              <a:rPr lang="en-US" altLang="zh-CN" sz="2800" b="1" noProof="1" smtClean="0">
                <a:solidFill>
                  <a:srgbClr val="0070C0"/>
                </a:solidFill>
                <a:latin typeface="微软雅黑" pitchFamily="34" charset="-122"/>
                <a:ea typeface="微软雅黑" pitchFamily="34" charset="-122"/>
              </a:rPr>
              <a:t>Feature </a:t>
            </a:r>
            <a:r>
              <a:rPr lang="en-US" altLang="zh-CN" sz="2800" b="1" noProof="1">
                <a:solidFill>
                  <a:srgbClr val="0070C0"/>
                </a:solidFill>
                <a:latin typeface="微软雅黑" pitchFamily="34" charset="-122"/>
                <a:ea typeface="微软雅黑" pitchFamily="34" charset="-122"/>
              </a:rPr>
              <a:t>Sampling and </a:t>
            </a:r>
            <a:r>
              <a:rPr lang="en-US" altLang="zh-CN" sz="2800" b="1" noProof="1" smtClean="0">
                <a:solidFill>
                  <a:srgbClr val="0070C0"/>
                </a:solidFill>
                <a:latin typeface="微软雅黑" pitchFamily="34" charset="-122"/>
                <a:ea typeface="微软雅黑" pitchFamily="34" charset="-122"/>
              </a:rPr>
              <a:t>Extraction</a:t>
            </a:r>
            <a:endParaRPr lang="en-US" altLang="zh-CN" sz="2800" b="1" noProof="1">
              <a:solidFill>
                <a:srgbClr val="0070C0"/>
              </a:solidFill>
              <a:latin typeface="微软雅黑" pitchFamily="34" charset="-122"/>
              <a:ea typeface="微软雅黑" pitchFamily="34" charset="-122"/>
            </a:endParaRPr>
          </a:p>
        </p:txBody>
      </p:sp>
      <p:sp>
        <p:nvSpPr>
          <p:cNvPr id="13" name="矩形 12"/>
          <p:cNvSpPr/>
          <p:nvPr/>
        </p:nvSpPr>
        <p:spPr>
          <a:xfrm>
            <a:off x="304800" y="971490"/>
            <a:ext cx="5406648" cy="461665"/>
          </a:xfrm>
          <a:prstGeom prst="rect">
            <a:avLst/>
          </a:prstGeom>
        </p:spPr>
        <p:txBody>
          <a:bodyPr wrap="none">
            <a:spAutoFit/>
          </a:bodyPr>
          <a:lstStyle/>
          <a:p>
            <a:r>
              <a:rPr lang="en-US" altLang="zh-CN" sz="2400" b="1" dirty="0" smtClean="0">
                <a:solidFill>
                  <a:schemeClr val="accent1"/>
                </a:solidFill>
              </a:rPr>
              <a:t>Extract </a:t>
            </a:r>
            <a:r>
              <a:rPr lang="en-US" altLang="zh-CN" sz="2400" b="1" dirty="0">
                <a:solidFill>
                  <a:schemeClr val="accent1"/>
                </a:solidFill>
              </a:rPr>
              <a:t>the Phase Value from RF-Signals</a:t>
            </a:r>
            <a:endParaRPr lang="zh-CN" altLang="en-US" sz="2400" b="1" dirty="0">
              <a:solidFill>
                <a:schemeClr val="accent1"/>
              </a:solidFill>
            </a:endParaRPr>
          </a:p>
        </p:txBody>
      </p:sp>
      <p:pic>
        <p:nvPicPr>
          <p:cNvPr id="28" name="图片 27" descr="phase_model_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199" y="2133600"/>
            <a:ext cx="6609201" cy="3708185"/>
          </a:xfrm>
          <a:prstGeom prst="rect">
            <a:avLst/>
          </a:prstGeom>
        </p:spPr>
      </p:pic>
      <p:sp>
        <p:nvSpPr>
          <p:cNvPr id="29" name="矩形 28"/>
          <p:cNvSpPr/>
          <p:nvPr/>
        </p:nvSpPr>
        <p:spPr>
          <a:xfrm>
            <a:off x="1143000" y="5924490"/>
            <a:ext cx="6477000" cy="400110"/>
          </a:xfrm>
          <a:prstGeom prst="rect">
            <a:avLst/>
          </a:prstGeom>
        </p:spPr>
        <p:txBody>
          <a:bodyPr wrap="square">
            <a:spAutoFit/>
          </a:bodyPr>
          <a:lstStyle/>
          <a:p>
            <a:r>
              <a:rPr lang="en-US" altLang="zh-CN" sz="2000" b="1" dirty="0">
                <a:solidFill>
                  <a:schemeClr val="accent1"/>
                </a:solidFill>
              </a:rPr>
              <a:t>Fig. 6. Estimate the distance from phase value of RF signals</a:t>
            </a:r>
            <a:endParaRPr lang="zh-CN" altLang="en-US" sz="2000" b="1" dirty="0">
              <a:solidFill>
                <a:schemeClr val="accent1"/>
              </a:solidFill>
            </a:endParaRPr>
          </a:p>
        </p:txBody>
      </p:sp>
      <p:sp>
        <p:nvSpPr>
          <p:cNvPr id="30" name="矩形 29"/>
          <p:cNvSpPr/>
          <p:nvPr/>
        </p:nvSpPr>
        <p:spPr>
          <a:xfrm>
            <a:off x="304800" y="1524000"/>
            <a:ext cx="1952853" cy="523220"/>
          </a:xfrm>
          <a:prstGeom prst="rect">
            <a:avLst/>
          </a:prstGeom>
        </p:spPr>
        <p:txBody>
          <a:bodyPr wrap="none">
            <a:spAutoFit/>
          </a:bodyPr>
          <a:lstStyle/>
          <a:p>
            <a:r>
              <a:rPr lang="en-US" altLang="zh-CN" sz="2800" b="1" dirty="0" smtClean="0">
                <a:solidFill>
                  <a:schemeClr val="accent1"/>
                </a:solidFill>
              </a:rPr>
              <a:t>An example</a:t>
            </a:r>
            <a:endParaRPr lang="zh-CN" altLang="en-US" sz="2800" dirty="0"/>
          </a:p>
        </p:txBody>
      </p:sp>
      <p:sp>
        <p:nvSpPr>
          <p:cNvPr id="6" name="幻灯片编号占位符 5"/>
          <p:cNvSpPr>
            <a:spLocks noGrp="1"/>
          </p:cNvSpPr>
          <p:nvPr>
            <p:ph type="sldNum" sz="quarter" idx="12"/>
          </p:nvPr>
        </p:nvSpPr>
        <p:spPr/>
        <p:txBody>
          <a:bodyPr/>
          <a:lstStyle/>
          <a:p>
            <a:fld id="{B6F15528-21DE-4FAA-801E-634DDDAF4B2B}" type="slidenum">
              <a:rPr lang="en-US" smtClean="0"/>
              <a:pPr/>
              <a:t>17</a:t>
            </a:fld>
            <a:endParaRPr lang="en-US"/>
          </a:p>
        </p:txBody>
      </p:sp>
    </p:spTree>
    <p:custDataLst>
      <p:tags r:id="rId1"/>
    </p:custDataLst>
    <p:extLst>
      <p:ext uri="{BB962C8B-B14F-4D97-AF65-F5344CB8AC3E}">
        <p14:creationId xmlns:p14="http://schemas.microsoft.com/office/powerpoint/2010/main" val="2122239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2627784" y="1789585"/>
            <a:ext cx="4687416" cy="504056"/>
            <a:chOff x="3324875" y="685763"/>
            <a:chExt cx="4592650" cy="947546"/>
          </a:xfrm>
          <a:effectLst>
            <a:outerShdw blurRad="76200" dir="18900000" sy="23000" kx="-1200000" algn="bl" rotWithShape="0">
              <a:prstClr val="black">
                <a:alpha val="20000"/>
              </a:prstClr>
            </a:outerShdw>
          </a:effectLst>
        </p:grpSpPr>
        <p:sp>
          <p:nvSpPr>
            <p:cNvPr id="9"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11" name="Rectangle 32"/>
            <p:cNvSpPr>
              <a:spLocks noChangeArrowheads="1"/>
            </p:cNvSpPr>
            <p:nvPr/>
          </p:nvSpPr>
          <p:spPr bwMode="gray">
            <a:xfrm>
              <a:off x="4408968" y="821125"/>
              <a:ext cx="292403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Motivation and Problem</a:t>
              </a:r>
              <a:endParaRPr lang="en-US" altLang="zh-CN" b="1" noProof="1">
                <a:ea typeface="微软雅黑" pitchFamily="34" charset="-122"/>
                <a:cs typeface="Arial" charset="0"/>
              </a:endParaRPr>
            </a:p>
          </p:txBody>
        </p:sp>
        <p:sp>
          <p:nvSpPr>
            <p:cNvPr id="12" name="椭圆 11"/>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1</a:t>
              </a:r>
              <a:endParaRPr lang="zh-CN" altLang="en-US" sz="1600" b="1" dirty="0">
                <a:latin typeface="Broadway" pitchFamily="82" charset="0"/>
                <a:ea typeface="微软雅黑" pitchFamily="34" charset="-122"/>
              </a:endParaRPr>
            </a:p>
          </p:txBody>
        </p:sp>
      </p:grpSp>
      <p:grpSp>
        <p:nvGrpSpPr>
          <p:cNvPr id="3" name="Group 8"/>
          <p:cNvGrpSpPr>
            <a:grpSpLocks/>
          </p:cNvGrpSpPr>
          <p:nvPr/>
        </p:nvGrpSpPr>
        <p:grpSpPr bwMode="auto">
          <a:xfrm>
            <a:off x="1" y="780004"/>
            <a:ext cx="9269413" cy="171451"/>
            <a:chOff x="0" y="414"/>
            <a:chExt cx="5839" cy="91"/>
          </a:xfrm>
        </p:grpSpPr>
        <p:sp>
          <p:nvSpPr>
            <p:cNvPr id="18" name="Rectangle 5"/>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19"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20" name="TextBox 19"/>
          <p:cNvSpPr txBox="1"/>
          <p:nvPr/>
        </p:nvSpPr>
        <p:spPr>
          <a:xfrm>
            <a:off x="611560" y="447055"/>
            <a:ext cx="8064896" cy="430887"/>
          </a:xfrm>
          <a:prstGeom prst="rect">
            <a:avLst/>
          </a:prstGeom>
          <a:noFill/>
        </p:spPr>
        <p:txBody>
          <a:bodyPr wrap="square" rtlCol="0">
            <a:spAutoFit/>
          </a:bodyPr>
          <a:lstStyle/>
          <a:p>
            <a:r>
              <a:rPr lang="en-US" altLang="zh-CN" sz="2200" b="1" dirty="0" smtClean="0">
                <a:solidFill>
                  <a:srgbClr val="0070C0"/>
                </a:solidFill>
                <a:latin typeface="微软雅黑" pitchFamily="34" charset="-122"/>
                <a:ea typeface="微软雅黑" pitchFamily="34" charset="-122"/>
              </a:rPr>
              <a:t>Outline</a:t>
            </a:r>
          </a:p>
        </p:txBody>
      </p:sp>
      <p:grpSp>
        <p:nvGrpSpPr>
          <p:cNvPr id="4" name="组合 82"/>
          <p:cNvGrpSpPr/>
          <p:nvPr/>
        </p:nvGrpSpPr>
        <p:grpSpPr>
          <a:xfrm>
            <a:off x="2627783" y="2509664"/>
            <a:ext cx="4687417" cy="504056"/>
            <a:chOff x="3324875" y="685763"/>
            <a:chExt cx="4592650" cy="947546"/>
          </a:xfrm>
          <a:effectLst>
            <a:outerShdw blurRad="76200" dir="18900000" sy="23000" kx="-1200000" algn="bl" rotWithShape="0">
              <a:prstClr val="black">
                <a:alpha val="20000"/>
              </a:prstClr>
            </a:outerShdw>
          </a:effectLst>
        </p:grpSpPr>
        <p:sp>
          <p:nvSpPr>
            <p:cNvPr id="8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85" name="Rectangle 32"/>
            <p:cNvSpPr>
              <a:spLocks noChangeArrowheads="1"/>
            </p:cNvSpPr>
            <p:nvPr/>
          </p:nvSpPr>
          <p:spPr bwMode="gray">
            <a:xfrm>
              <a:off x="4408968" y="821125"/>
              <a:ext cx="292403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System Overview</a:t>
              </a:r>
              <a:endParaRPr lang="en-US" altLang="zh-CN" b="1" noProof="1">
                <a:ea typeface="微软雅黑" pitchFamily="34" charset="-122"/>
                <a:cs typeface="Arial" charset="0"/>
              </a:endParaRPr>
            </a:p>
          </p:txBody>
        </p:sp>
        <p:sp>
          <p:nvSpPr>
            <p:cNvPr id="86" name="椭圆 8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TextBox 86"/>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2</a:t>
              </a:r>
              <a:endParaRPr lang="zh-CN" altLang="en-US" sz="1600" b="1" dirty="0">
                <a:latin typeface="Broadway" pitchFamily="82" charset="0"/>
                <a:ea typeface="微软雅黑" pitchFamily="34" charset="-122"/>
              </a:endParaRPr>
            </a:p>
          </p:txBody>
        </p:sp>
      </p:grpSp>
      <p:grpSp>
        <p:nvGrpSpPr>
          <p:cNvPr id="5" name="组合 87"/>
          <p:cNvGrpSpPr/>
          <p:nvPr/>
        </p:nvGrpSpPr>
        <p:grpSpPr>
          <a:xfrm>
            <a:off x="2627784" y="3229744"/>
            <a:ext cx="4992216" cy="504056"/>
            <a:chOff x="3324875" y="685763"/>
            <a:chExt cx="4905488" cy="947546"/>
          </a:xfrm>
          <a:effectLst>
            <a:outerShdw blurRad="76200" dir="18900000" sy="23000" kx="-1200000" algn="bl" rotWithShape="0">
              <a:prstClr val="black">
                <a:alpha val="20000"/>
              </a:prstClr>
            </a:outerShdw>
          </a:effectLst>
        </p:grpSpPr>
        <p:sp>
          <p:nvSpPr>
            <p:cNvPr id="89"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90" name="Rectangle 32"/>
            <p:cNvSpPr>
              <a:spLocks noChangeArrowheads="1"/>
            </p:cNvSpPr>
            <p:nvPr/>
          </p:nvSpPr>
          <p:spPr bwMode="gray">
            <a:xfrm>
              <a:off x="3723805" y="821125"/>
              <a:ext cx="4506558"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Feature Sampling and Extraction</a:t>
              </a:r>
              <a:endParaRPr lang="en-US" altLang="zh-CN" b="1" noProof="1">
                <a:ea typeface="微软雅黑" pitchFamily="34" charset="-122"/>
                <a:cs typeface="Arial" charset="0"/>
              </a:endParaRPr>
            </a:p>
          </p:txBody>
        </p:sp>
        <p:sp>
          <p:nvSpPr>
            <p:cNvPr id="91" name="椭圆 90"/>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TextBox 91"/>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3</a:t>
              </a:r>
              <a:endParaRPr lang="zh-CN" altLang="en-US" sz="1600" b="1" dirty="0">
                <a:latin typeface="Broadway" pitchFamily="82" charset="0"/>
                <a:ea typeface="微软雅黑" pitchFamily="34" charset="-122"/>
              </a:endParaRPr>
            </a:p>
          </p:txBody>
        </p:sp>
      </p:grpSp>
      <p:grpSp>
        <p:nvGrpSpPr>
          <p:cNvPr id="6" name="组合 92"/>
          <p:cNvGrpSpPr/>
          <p:nvPr/>
        </p:nvGrpSpPr>
        <p:grpSpPr>
          <a:xfrm>
            <a:off x="2627784" y="4719464"/>
            <a:ext cx="5118423" cy="504056"/>
            <a:chOff x="3324875" y="685763"/>
            <a:chExt cx="5035105" cy="947546"/>
          </a:xfrm>
          <a:effectLst>
            <a:outerShdw blurRad="76200" dir="18900000" sy="23000" kx="-1200000" algn="bl" rotWithShape="0">
              <a:prstClr val="black">
                <a:alpha val="20000"/>
              </a:prstClr>
            </a:outerShdw>
          </a:effectLst>
        </p:grpSpPr>
        <p:sp>
          <p:nvSpPr>
            <p:cNvPr id="9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95" name="Rectangle 32"/>
            <p:cNvSpPr>
              <a:spLocks noChangeArrowheads="1"/>
            </p:cNvSpPr>
            <p:nvPr/>
          </p:nvSpPr>
          <p:spPr bwMode="gray">
            <a:xfrm>
              <a:off x="3588331" y="821125"/>
              <a:ext cx="4771649"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Performance Evaluation and Case Study</a:t>
              </a:r>
              <a:endParaRPr lang="en-US" altLang="zh-CN" b="1" noProof="1">
                <a:ea typeface="微软雅黑" pitchFamily="34" charset="-122"/>
                <a:cs typeface="Arial" charset="0"/>
              </a:endParaRPr>
            </a:p>
          </p:txBody>
        </p:sp>
        <p:sp>
          <p:nvSpPr>
            <p:cNvPr id="96" name="椭圆 9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TextBox 96"/>
            <p:cNvSpPr txBox="1"/>
            <p:nvPr/>
          </p:nvSpPr>
          <p:spPr>
            <a:xfrm>
              <a:off x="3575383" y="821125"/>
              <a:ext cx="346475" cy="636429"/>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5</a:t>
              </a:r>
              <a:endParaRPr lang="zh-CN" altLang="en-US" sz="1600" b="1" dirty="0">
                <a:latin typeface="Broadway" pitchFamily="82" charset="0"/>
                <a:ea typeface="微软雅黑" pitchFamily="34" charset="-122"/>
              </a:endParaRPr>
            </a:p>
          </p:txBody>
        </p:sp>
      </p:grpSp>
      <p:grpSp>
        <p:nvGrpSpPr>
          <p:cNvPr id="7" name="组合 98"/>
          <p:cNvGrpSpPr/>
          <p:nvPr/>
        </p:nvGrpSpPr>
        <p:grpSpPr>
          <a:xfrm>
            <a:off x="2627784" y="5439544"/>
            <a:ext cx="4687416" cy="504056"/>
            <a:chOff x="3324875" y="685763"/>
            <a:chExt cx="4592650" cy="947546"/>
          </a:xfrm>
          <a:effectLst>
            <a:outerShdw blurRad="76200" dir="18900000" sy="23000" kx="-1200000" algn="bl" rotWithShape="0">
              <a:prstClr val="black">
                <a:alpha val="20000"/>
              </a:prstClr>
            </a:outerShdw>
          </a:effectLst>
        </p:grpSpPr>
        <p:sp>
          <p:nvSpPr>
            <p:cNvPr id="100"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101" name="Rectangle 32"/>
            <p:cNvSpPr>
              <a:spLocks noChangeArrowheads="1"/>
            </p:cNvSpPr>
            <p:nvPr/>
          </p:nvSpPr>
          <p:spPr bwMode="gray">
            <a:xfrm>
              <a:off x="3992897" y="821125"/>
              <a:ext cx="392462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Conclusion</a:t>
              </a:r>
              <a:endParaRPr lang="en-US" altLang="zh-CN" b="1" noProof="1">
                <a:ea typeface="微软雅黑" pitchFamily="34" charset="-122"/>
                <a:cs typeface="Arial" charset="0"/>
              </a:endParaRPr>
            </a:p>
          </p:txBody>
        </p:sp>
        <p:sp>
          <p:nvSpPr>
            <p:cNvPr id="102" name="椭圆 101"/>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TextBox 102"/>
            <p:cNvSpPr txBox="1"/>
            <p:nvPr/>
          </p:nvSpPr>
          <p:spPr>
            <a:xfrm>
              <a:off x="3575383" y="821125"/>
              <a:ext cx="346475"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6</a:t>
              </a:r>
              <a:endParaRPr lang="zh-CN" altLang="en-US" sz="1600" b="1" dirty="0">
                <a:latin typeface="Broadway" pitchFamily="82" charset="0"/>
                <a:ea typeface="微软雅黑" pitchFamily="34" charset="-122"/>
              </a:endParaRPr>
            </a:p>
          </p:txBody>
        </p:sp>
      </p:grpSp>
      <p:grpSp>
        <p:nvGrpSpPr>
          <p:cNvPr id="33" name="组合 87"/>
          <p:cNvGrpSpPr/>
          <p:nvPr/>
        </p:nvGrpSpPr>
        <p:grpSpPr>
          <a:xfrm>
            <a:off x="2627784" y="3999384"/>
            <a:ext cx="4992216" cy="504056"/>
            <a:chOff x="3324875" y="685763"/>
            <a:chExt cx="4905490" cy="947546"/>
          </a:xfrm>
          <a:effectLst>
            <a:outerShdw blurRad="76200" dir="18900000" sy="23000" kx="-1200000" algn="bl" rotWithShape="0">
              <a:prstClr val="black">
                <a:alpha val="20000"/>
              </a:prstClr>
            </a:outerShdw>
          </a:effectLst>
        </p:grpSpPr>
        <p:sp>
          <p:nvSpPr>
            <p:cNvPr id="3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35" name="Rectangle 32"/>
            <p:cNvSpPr>
              <a:spLocks noChangeArrowheads="1"/>
            </p:cNvSpPr>
            <p:nvPr/>
          </p:nvSpPr>
          <p:spPr bwMode="gray">
            <a:xfrm>
              <a:off x="3723807" y="821125"/>
              <a:ext cx="4506558"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solidFill>
                    <a:srgbClr val="FF0000"/>
                  </a:solidFill>
                  <a:ea typeface="微软雅黑" pitchFamily="34" charset="-122"/>
                  <a:cs typeface="Arial" charset="0"/>
                </a:rPr>
                <a:t>Matching with Continuous Scanning</a:t>
              </a:r>
              <a:endParaRPr lang="en-US" altLang="zh-CN" b="1" noProof="1">
                <a:solidFill>
                  <a:srgbClr val="FF0000"/>
                </a:solidFill>
                <a:ea typeface="微软雅黑" pitchFamily="34" charset="-122"/>
                <a:cs typeface="Arial" charset="0"/>
              </a:endParaRPr>
            </a:p>
          </p:txBody>
        </p:sp>
        <p:sp>
          <p:nvSpPr>
            <p:cNvPr id="36" name="椭圆 3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91"/>
            <p:cNvSpPr txBox="1"/>
            <p:nvPr/>
          </p:nvSpPr>
          <p:spPr>
            <a:xfrm>
              <a:off x="3575383" y="821125"/>
              <a:ext cx="346475" cy="636429"/>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4</a:t>
              </a:r>
              <a:endParaRPr lang="zh-CN" altLang="en-US" sz="1600" b="1" dirty="0">
                <a:latin typeface="Broadway" pitchFamily="82" charset="0"/>
                <a:ea typeface="微软雅黑" pitchFamily="34" charset="-122"/>
              </a:endParaRPr>
            </a:p>
          </p:txBody>
        </p:sp>
      </p:grpSp>
      <p:sp>
        <p:nvSpPr>
          <p:cNvPr id="8" name="幻灯片编号占位符 7"/>
          <p:cNvSpPr>
            <a:spLocks noGrp="1"/>
          </p:cNvSpPr>
          <p:nvPr>
            <p:ph type="sldNum" sz="quarter" idx="12"/>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2839523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6858000" cy="523220"/>
          </a:xfrm>
          <a:prstGeom prst="rect">
            <a:avLst/>
          </a:prstGeom>
          <a:noFill/>
        </p:spPr>
        <p:txBody>
          <a:bodyPr wrap="square" rtlCol="0">
            <a:spAutoFit/>
          </a:bodyPr>
          <a:lstStyle/>
          <a:p>
            <a:r>
              <a:rPr lang="en-US" altLang="zh-CN" sz="2800" b="1" noProof="1" smtClean="0">
                <a:solidFill>
                  <a:srgbClr val="0070C0"/>
                </a:solidFill>
                <a:latin typeface="微软雅黑" pitchFamily="34" charset="-122"/>
                <a:ea typeface="微软雅黑" pitchFamily="34" charset="-122"/>
              </a:rPr>
              <a:t>Matching </a:t>
            </a:r>
            <a:r>
              <a:rPr lang="en-US" altLang="zh-CN" sz="2800" b="1" noProof="1">
                <a:solidFill>
                  <a:srgbClr val="0070C0"/>
                </a:solidFill>
                <a:latin typeface="微软雅黑" pitchFamily="34" charset="-122"/>
                <a:ea typeface="微软雅黑" pitchFamily="34" charset="-122"/>
              </a:rPr>
              <a:t>with Continuous </a:t>
            </a:r>
            <a:r>
              <a:rPr lang="en-US" altLang="zh-CN" sz="2800" b="1" noProof="1" smtClean="0">
                <a:solidFill>
                  <a:srgbClr val="0070C0"/>
                </a:solidFill>
                <a:latin typeface="微软雅黑" pitchFamily="34" charset="-122"/>
                <a:ea typeface="微软雅黑" pitchFamily="34" charset="-122"/>
              </a:rPr>
              <a:t>Scanning</a:t>
            </a:r>
            <a:endParaRPr lang="en-US" altLang="zh-CN" sz="2800" b="1" noProof="1">
              <a:solidFill>
                <a:srgbClr val="0070C0"/>
              </a:solidFill>
              <a:latin typeface="微软雅黑" pitchFamily="34" charset="-122"/>
              <a:ea typeface="微软雅黑" pitchFamily="34" charset="-122"/>
            </a:endParaRPr>
          </a:p>
        </p:txBody>
      </p:sp>
      <p:sp>
        <p:nvSpPr>
          <p:cNvPr id="13" name="矩形 12"/>
          <p:cNvSpPr/>
          <p:nvPr/>
        </p:nvSpPr>
        <p:spPr>
          <a:xfrm>
            <a:off x="304800" y="1138535"/>
            <a:ext cx="6851305" cy="461665"/>
          </a:xfrm>
          <a:prstGeom prst="rect">
            <a:avLst/>
          </a:prstGeom>
        </p:spPr>
        <p:txBody>
          <a:bodyPr wrap="none">
            <a:spAutoFit/>
          </a:bodyPr>
          <a:lstStyle/>
          <a:p>
            <a:r>
              <a:rPr lang="en-US" altLang="zh-CN" sz="2400" b="1" dirty="0" smtClean="0">
                <a:solidFill>
                  <a:schemeClr val="accent1"/>
                </a:solidFill>
              </a:rPr>
              <a:t>An Example </a:t>
            </a:r>
            <a:r>
              <a:rPr lang="en-US" altLang="zh-CN" sz="2400" b="1" dirty="0">
                <a:solidFill>
                  <a:schemeClr val="accent1"/>
                </a:solidFill>
              </a:rPr>
              <a:t>D</a:t>
            </a:r>
            <a:r>
              <a:rPr lang="en-US" altLang="zh-CN" sz="2400" b="1" dirty="0" smtClean="0">
                <a:solidFill>
                  <a:schemeClr val="accent1"/>
                </a:solidFill>
              </a:rPr>
              <a:t>eployment of </a:t>
            </a:r>
            <a:r>
              <a:rPr lang="en-US" altLang="zh-CN" sz="2400" b="1" dirty="0">
                <a:solidFill>
                  <a:schemeClr val="accent1"/>
                </a:solidFill>
              </a:rPr>
              <a:t>Multiple Tagged Objects</a:t>
            </a:r>
            <a:endParaRPr lang="zh-CN" altLang="en-US" sz="2400" b="1" dirty="0">
              <a:solidFill>
                <a:schemeClr val="accent1"/>
              </a:solidFill>
            </a:endParaRPr>
          </a:p>
        </p:txBody>
      </p:sp>
      <p:pic>
        <p:nvPicPr>
          <p:cNvPr id="6" name="图片 5" descr="CS-deploymen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211" y="1828800"/>
            <a:ext cx="5375189" cy="4800600"/>
          </a:xfrm>
          <a:prstGeom prst="rect">
            <a:avLst/>
          </a:prstGeom>
        </p:spPr>
      </p:pic>
      <p:sp>
        <p:nvSpPr>
          <p:cNvPr id="7" name="幻灯片编号占位符 6"/>
          <p:cNvSpPr>
            <a:spLocks noGrp="1"/>
          </p:cNvSpPr>
          <p:nvPr>
            <p:ph type="sldNum" sz="quarter" idx="12"/>
          </p:nvPr>
        </p:nvSpPr>
        <p:spPr/>
        <p:txBody>
          <a:bodyPr/>
          <a:lstStyle/>
          <a:p>
            <a:fld id="{B6F15528-21DE-4FAA-801E-634DDDAF4B2B}" type="slidenum">
              <a:rPr lang="en-US" smtClean="0"/>
              <a:pPr/>
              <a:t>19</a:t>
            </a:fld>
            <a:endParaRPr lang="en-US"/>
          </a:p>
        </p:txBody>
      </p:sp>
      <p:pic>
        <p:nvPicPr>
          <p:cNvPr id="9" name="图片 8"/>
          <p:cNvPicPr>
            <a:picLocks noChangeAspect="1"/>
          </p:cNvPicPr>
          <p:nvPr/>
        </p:nvPicPr>
        <p:blipFill>
          <a:blip r:embed="rId4"/>
          <a:stretch>
            <a:fillRect/>
          </a:stretch>
        </p:blipFill>
        <p:spPr>
          <a:xfrm>
            <a:off x="2209800" y="2362200"/>
            <a:ext cx="928732" cy="1559052"/>
          </a:xfrm>
          <a:prstGeom prst="rect">
            <a:avLst/>
          </a:prstGeom>
        </p:spPr>
      </p:pic>
      <p:pic>
        <p:nvPicPr>
          <p:cNvPr id="10" name="图片 9"/>
          <p:cNvPicPr>
            <a:picLocks noChangeAspect="1"/>
          </p:cNvPicPr>
          <p:nvPr/>
        </p:nvPicPr>
        <p:blipFill>
          <a:blip r:embed="rId5"/>
          <a:stretch>
            <a:fillRect/>
          </a:stretch>
        </p:blipFill>
        <p:spPr>
          <a:xfrm>
            <a:off x="4800600" y="2209800"/>
            <a:ext cx="514846" cy="1617185"/>
          </a:xfrm>
          <a:prstGeom prst="rect">
            <a:avLst/>
          </a:prstGeom>
        </p:spPr>
      </p:pic>
      <p:pic>
        <p:nvPicPr>
          <p:cNvPr id="11" name="图片 10"/>
          <p:cNvPicPr>
            <a:picLocks noChangeAspect="1"/>
          </p:cNvPicPr>
          <p:nvPr/>
        </p:nvPicPr>
        <p:blipFill>
          <a:blip r:embed="rId6"/>
          <a:stretch>
            <a:fillRect/>
          </a:stretch>
        </p:blipFill>
        <p:spPr>
          <a:xfrm>
            <a:off x="4114800" y="3118647"/>
            <a:ext cx="773180" cy="1602705"/>
          </a:xfrm>
          <a:prstGeom prst="rect">
            <a:avLst/>
          </a:prstGeom>
        </p:spPr>
      </p:pic>
      <p:pic>
        <p:nvPicPr>
          <p:cNvPr id="12" name="图片 11"/>
          <p:cNvPicPr>
            <a:picLocks noChangeAspect="1"/>
          </p:cNvPicPr>
          <p:nvPr/>
        </p:nvPicPr>
        <p:blipFill>
          <a:blip r:embed="rId7"/>
          <a:stretch>
            <a:fillRect/>
          </a:stretch>
        </p:blipFill>
        <p:spPr>
          <a:xfrm>
            <a:off x="3124200" y="3733800"/>
            <a:ext cx="601361" cy="1673352"/>
          </a:xfrm>
          <a:prstGeom prst="rect">
            <a:avLst/>
          </a:prstGeom>
        </p:spPr>
      </p:pic>
      <p:pic>
        <p:nvPicPr>
          <p:cNvPr id="14" name="图片 13"/>
          <p:cNvPicPr>
            <a:picLocks noChangeAspect="1"/>
          </p:cNvPicPr>
          <p:nvPr/>
        </p:nvPicPr>
        <p:blipFill>
          <a:blip r:embed="rId8"/>
          <a:stretch>
            <a:fillRect/>
          </a:stretch>
        </p:blipFill>
        <p:spPr>
          <a:xfrm>
            <a:off x="3429000" y="3886200"/>
            <a:ext cx="702212" cy="1749552"/>
          </a:xfrm>
          <a:prstGeom prst="rect">
            <a:avLst/>
          </a:prstGeom>
        </p:spPr>
      </p:pic>
      <p:pic>
        <p:nvPicPr>
          <p:cNvPr id="15" name="图片 14"/>
          <p:cNvPicPr>
            <a:picLocks noChangeAspect="1"/>
          </p:cNvPicPr>
          <p:nvPr/>
        </p:nvPicPr>
        <p:blipFill>
          <a:blip r:embed="rId9"/>
          <a:stretch>
            <a:fillRect/>
          </a:stretch>
        </p:blipFill>
        <p:spPr>
          <a:xfrm>
            <a:off x="2057400" y="2971800"/>
            <a:ext cx="304800" cy="304800"/>
          </a:xfrm>
          <a:prstGeom prst="rect">
            <a:avLst/>
          </a:prstGeom>
        </p:spPr>
      </p:pic>
      <p:pic>
        <p:nvPicPr>
          <p:cNvPr id="16" name="图片 15"/>
          <p:cNvPicPr>
            <a:picLocks noChangeAspect="1"/>
          </p:cNvPicPr>
          <p:nvPr/>
        </p:nvPicPr>
        <p:blipFill>
          <a:blip r:embed="rId9"/>
          <a:stretch>
            <a:fillRect/>
          </a:stretch>
        </p:blipFill>
        <p:spPr>
          <a:xfrm>
            <a:off x="5410200" y="2514600"/>
            <a:ext cx="304800" cy="304800"/>
          </a:xfrm>
          <a:prstGeom prst="rect">
            <a:avLst/>
          </a:prstGeom>
        </p:spPr>
      </p:pic>
      <p:pic>
        <p:nvPicPr>
          <p:cNvPr id="17" name="图片 16"/>
          <p:cNvPicPr>
            <a:picLocks noChangeAspect="1"/>
          </p:cNvPicPr>
          <p:nvPr/>
        </p:nvPicPr>
        <p:blipFill>
          <a:blip r:embed="rId9"/>
          <a:stretch>
            <a:fillRect/>
          </a:stretch>
        </p:blipFill>
        <p:spPr>
          <a:xfrm>
            <a:off x="4953000" y="3962400"/>
            <a:ext cx="304800" cy="304800"/>
          </a:xfrm>
          <a:prstGeom prst="rect">
            <a:avLst/>
          </a:prstGeom>
        </p:spPr>
      </p:pic>
      <p:pic>
        <p:nvPicPr>
          <p:cNvPr id="19" name="图片 18"/>
          <p:cNvPicPr>
            <a:picLocks noChangeAspect="1"/>
          </p:cNvPicPr>
          <p:nvPr/>
        </p:nvPicPr>
        <p:blipFill>
          <a:blip r:embed="rId9"/>
          <a:stretch>
            <a:fillRect/>
          </a:stretch>
        </p:blipFill>
        <p:spPr>
          <a:xfrm>
            <a:off x="4267200" y="4876800"/>
            <a:ext cx="304800" cy="304800"/>
          </a:xfrm>
          <a:prstGeom prst="rect">
            <a:avLst/>
          </a:prstGeom>
        </p:spPr>
      </p:pic>
      <p:pic>
        <p:nvPicPr>
          <p:cNvPr id="20" name="图片 19"/>
          <p:cNvPicPr>
            <a:picLocks noChangeAspect="1"/>
          </p:cNvPicPr>
          <p:nvPr/>
        </p:nvPicPr>
        <p:blipFill>
          <a:blip r:embed="rId9"/>
          <a:stretch>
            <a:fillRect/>
          </a:stretch>
        </p:blipFill>
        <p:spPr>
          <a:xfrm>
            <a:off x="2743200" y="4495800"/>
            <a:ext cx="304800" cy="304800"/>
          </a:xfrm>
          <a:prstGeom prst="rect">
            <a:avLst/>
          </a:prstGeom>
        </p:spPr>
      </p:pic>
      <p:cxnSp>
        <p:nvCxnSpPr>
          <p:cNvPr id="22" name="直线箭头连接符 21"/>
          <p:cNvCxnSpPr/>
          <p:nvPr/>
        </p:nvCxnSpPr>
        <p:spPr>
          <a:xfrm flipV="1">
            <a:off x="2209800" y="2895600"/>
            <a:ext cx="533400" cy="228600"/>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直线箭头连接符 22"/>
          <p:cNvCxnSpPr/>
          <p:nvPr/>
        </p:nvCxnSpPr>
        <p:spPr>
          <a:xfrm flipV="1">
            <a:off x="5029200" y="2667000"/>
            <a:ext cx="533400" cy="228600"/>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直线箭头连接符 23"/>
          <p:cNvCxnSpPr/>
          <p:nvPr/>
        </p:nvCxnSpPr>
        <p:spPr>
          <a:xfrm>
            <a:off x="4495800" y="3733800"/>
            <a:ext cx="533400" cy="304800"/>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直线箭头连接符 25"/>
          <p:cNvCxnSpPr/>
          <p:nvPr/>
        </p:nvCxnSpPr>
        <p:spPr>
          <a:xfrm flipV="1">
            <a:off x="2819400" y="4343400"/>
            <a:ext cx="533400" cy="228600"/>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直线箭头连接符 26"/>
          <p:cNvCxnSpPr>
            <a:endCxn id="19" idx="1"/>
          </p:cNvCxnSpPr>
          <p:nvPr/>
        </p:nvCxnSpPr>
        <p:spPr>
          <a:xfrm>
            <a:off x="3962400" y="4495800"/>
            <a:ext cx="304800" cy="533400"/>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0" name="矩形 29"/>
          <p:cNvSpPr/>
          <p:nvPr/>
        </p:nvSpPr>
        <p:spPr>
          <a:xfrm>
            <a:off x="6400800" y="2590800"/>
            <a:ext cx="2209800" cy="2308324"/>
          </a:xfrm>
          <a:prstGeom prst="rect">
            <a:avLst/>
          </a:prstGeom>
        </p:spPr>
        <p:txBody>
          <a:bodyPr wrap="square">
            <a:spAutoFit/>
          </a:bodyPr>
          <a:lstStyle/>
          <a:p>
            <a:r>
              <a:rPr lang="en-US" altLang="zh-CN" sz="2400" b="1" dirty="0" smtClean="0">
                <a:solidFill>
                  <a:srgbClr val="FF0000"/>
                </a:solidFill>
              </a:rPr>
              <a:t>The objective</a:t>
            </a:r>
            <a:r>
              <a:rPr lang="en-US" altLang="zh-CN" sz="2400" b="1" dirty="0" smtClean="0">
                <a:solidFill>
                  <a:schemeClr val="accent1"/>
                </a:solidFill>
              </a:rPr>
              <a:t>:</a:t>
            </a:r>
          </a:p>
          <a:p>
            <a:r>
              <a:rPr lang="en-US" altLang="zh-CN" sz="2400" b="1" dirty="0" smtClean="0">
                <a:solidFill>
                  <a:schemeClr val="accent1"/>
                </a:solidFill>
              </a:rPr>
              <a:t>Pair </a:t>
            </a:r>
            <a:r>
              <a:rPr lang="en-US" altLang="zh-CN" sz="2400" b="1" dirty="0">
                <a:solidFill>
                  <a:schemeClr val="accent1"/>
                </a:solidFill>
              </a:rPr>
              <a:t>the Tags with Objects according to </a:t>
            </a:r>
            <a:r>
              <a:rPr lang="en-US" altLang="zh-CN" sz="2400" b="1" dirty="0">
                <a:solidFill>
                  <a:srgbClr val="FF0000"/>
                </a:solidFill>
              </a:rPr>
              <a:t>Depth</a:t>
            </a:r>
            <a:r>
              <a:rPr lang="en-US" altLang="zh-CN" sz="2400" b="1" dirty="0">
                <a:solidFill>
                  <a:schemeClr val="accent1"/>
                </a:solidFill>
              </a:rPr>
              <a:t> and </a:t>
            </a:r>
            <a:r>
              <a:rPr lang="en-US" altLang="zh-CN" sz="2400" b="1" dirty="0" smtClean="0">
                <a:solidFill>
                  <a:srgbClr val="FF0000"/>
                </a:solidFill>
              </a:rPr>
              <a:t>RF-signals</a:t>
            </a:r>
            <a:endParaRPr lang="zh-CN" altLang="en-US" sz="2400" b="1" dirty="0">
              <a:solidFill>
                <a:srgbClr val="FF0000"/>
              </a:solidFill>
            </a:endParaRPr>
          </a:p>
        </p:txBody>
      </p:sp>
    </p:spTree>
    <p:custDataLst>
      <p:tags r:id="rId1"/>
    </p:custDataLst>
    <p:extLst>
      <p:ext uri="{BB962C8B-B14F-4D97-AF65-F5344CB8AC3E}">
        <p14:creationId xmlns:p14="http://schemas.microsoft.com/office/powerpoint/2010/main" val="3821614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5"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par>
                                <p:cTn id="17" presetID="5"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heckerboard(across)">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heckerboard(across)">
                                      <p:cBhvr>
                                        <p:cTn id="24" dur="500"/>
                                        <p:tgtEl>
                                          <p:spTgt spid="15"/>
                                        </p:tgtEl>
                                      </p:cBhvr>
                                    </p:animEffect>
                                  </p:childTnLst>
                                </p:cTn>
                              </p:par>
                              <p:par>
                                <p:cTn id="25" presetID="5" presetClass="entr" presetSubtype="1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heckerboard(across)">
                                      <p:cBhvr>
                                        <p:cTn id="27" dur="500"/>
                                        <p:tgtEl>
                                          <p:spTgt spid="20"/>
                                        </p:tgtEl>
                                      </p:cBhvr>
                                    </p:animEffect>
                                  </p:childTnLst>
                                </p:cTn>
                              </p:par>
                              <p:par>
                                <p:cTn id="28" presetID="5" presetClass="entr" presetSubtype="1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heckerboard(across)">
                                      <p:cBhvr>
                                        <p:cTn id="30" dur="500"/>
                                        <p:tgtEl>
                                          <p:spTgt spid="19"/>
                                        </p:tgtEl>
                                      </p:cBhvr>
                                    </p:animEffect>
                                  </p:childTnLst>
                                </p:cTn>
                              </p:par>
                              <p:par>
                                <p:cTn id="31" presetID="5" presetClass="entr" presetSubtype="1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heckerboard(across)">
                                      <p:cBhvr>
                                        <p:cTn id="33" dur="500"/>
                                        <p:tgtEl>
                                          <p:spTgt spid="17"/>
                                        </p:tgtEl>
                                      </p:cBhvr>
                                    </p:animEffect>
                                  </p:childTnLst>
                                </p:cTn>
                              </p:par>
                              <p:par>
                                <p:cTn id="34" presetID="5"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heckerboard(across)">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heckerboard(across)">
                                      <p:cBhvr>
                                        <p:cTn id="41" dur="500"/>
                                        <p:tgtEl>
                                          <p:spTgt spid="22"/>
                                        </p:tgtEl>
                                      </p:cBhvr>
                                    </p:animEffect>
                                  </p:childTnLst>
                                </p:cTn>
                              </p:par>
                              <p:par>
                                <p:cTn id="42" presetID="5" presetClass="entr" presetSubtype="1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checkerboard(across)">
                                      <p:cBhvr>
                                        <p:cTn id="44" dur="500"/>
                                        <p:tgtEl>
                                          <p:spTgt spid="26"/>
                                        </p:tgtEl>
                                      </p:cBhvr>
                                    </p:animEffect>
                                  </p:childTnLst>
                                </p:cTn>
                              </p:par>
                              <p:par>
                                <p:cTn id="45" presetID="5" presetClass="entr" presetSubtype="1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checkerboard(across)">
                                      <p:cBhvr>
                                        <p:cTn id="47" dur="500"/>
                                        <p:tgtEl>
                                          <p:spTgt spid="27"/>
                                        </p:tgtEl>
                                      </p:cBhvr>
                                    </p:animEffect>
                                  </p:childTnLst>
                                </p:cTn>
                              </p:par>
                              <p:par>
                                <p:cTn id="48" presetID="5" presetClass="entr" presetSubtype="1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checkerboard(across)">
                                      <p:cBhvr>
                                        <p:cTn id="50" dur="500"/>
                                        <p:tgtEl>
                                          <p:spTgt spid="24"/>
                                        </p:tgtEl>
                                      </p:cBhvr>
                                    </p:animEffect>
                                  </p:childTnLst>
                                </p:cTn>
                              </p:par>
                              <p:par>
                                <p:cTn id="51" presetID="5" presetClass="entr" presetSubtype="1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checkerboard(across)">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checkerboard(across)">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2627784" y="1789585"/>
            <a:ext cx="4687416" cy="504056"/>
            <a:chOff x="3324875" y="685763"/>
            <a:chExt cx="4592650" cy="947546"/>
          </a:xfrm>
          <a:effectLst>
            <a:outerShdw blurRad="76200" dir="18900000" sy="23000" kx="-1200000" algn="bl" rotWithShape="0">
              <a:prstClr val="black">
                <a:alpha val="20000"/>
              </a:prstClr>
            </a:outerShdw>
          </a:effectLst>
        </p:grpSpPr>
        <p:sp>
          <p:nvSpPr>
            <p:cNvPr id="9"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11" name="Rectangle 32"/>
            <p:cNvSpPr>
              <a:spLocks noChangeArrowheads="1"/>
            </p:cNvSpPr>
            <p:nvPr/>
          </p:nvSpPr>
          <p:spPr bwMode="gray">
            <a:xfrm>
              <a:off x="4408968" y="821125"/>
              <a:ext cx="292403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Motivation and Problem</a:t>
              </a:r>
              <a:endParaRPr lang="en-US" altLang="zh-CN" b="1" noProof="1">
                <a:ea typeface="微软雅黑" pitchFamily="34" charset="-122"/>
                <a:cs typeface="Arial" charset="0"/>
              </a:endParaRPr>
            </a:p>
          </p:txBody>
        </p:sp>
        <p:sp>
          <p:nvSpPr>
            <p:cNvPr id="12" name="椭圆 11"/>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1</a:t>
              </a:r>
              <a:endParaRPr lang="zh-CN" altLang="en-US" sz="1600" b="1" dirty="0">
                <a:latin typeface="Broadway" pitchFamily="82" charset="0"/>
                <a:ea typeface="微软雅黑" pitchFamily="34" charset="-122"/>
              </a:endParaRPr>
            </a:p>
          </p:txBody>
        </p:sp>
      </p:grpSp>
      <p:grpSp>
        <p:nvGrpSpPr>
          <p:cNvPr id="3" name="Group 8"/>
          <p:cNvGrpSpPr>
            <a:grpSpLocks/>
          </p:cNvGrpSpPr>
          <p:nvPr/>
        </p:nvGrpSpPr>
        <p:grpSpPr bwMode="auto">
          <a:xfrm>
            <a:off x="1" y="780004"/>
            <a:ext cx="9269413" cy="171451"/>
            <a:chOff x="0" y="414"/>
            <a:chExt cx="5839" cy="91"/>
          </a:xfrm>
        </p:grpSpPr>
        <p:sp>
          <p:nvSpPr>
            <p:cNvPr id="18" name="Rectangle 5"/>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19"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20" name="TextBox 19"/>
          <p:cNvSpPr txBox="1"/>
          <p:nvPr/>
        </p:nvSpPr>
        <p:spPr>
          <a:xfrm>
            <a:off x="611560" y="447055"/>
            <a:ext cx="8064896" cy="430887"/>
          </a:xfrm>
          <a:prstGeom prst="rect">
            <a:avLst/>
          </a:prstGeom>
          <a:noFill/>
        </p:spPr>
        <p:txBody>
          <a:bodyPr wrap="square" rtlCol="0">
            <a:spAutoFit/>
          </a:bodyPr>
          <a:lstStyle/>
          <a:p>
            <a:r>
              <a:rPr lang="en-US" altLang="zh-CN" sz="2200" b="1" dirty="0" smtClean="0">
                <a:solidFill>
                  <a:srgbClr val="0070C0"/>
                </a:solidFill>
                <a:latin typeface="微软雅黑" pitchFamily="34" charset="-122"/>
                <a:ea typeface="微软雅黑" pitchFamily="34" charset="-122"/>
              </a:rPr>
              <a:t>Outline</a:t>
            </a:r>
          </a:p>
        </p:txBody>
      </p:sp>
      <p:grpSp>
        <p:nvGrpSpPr>
          <p:cNvPr id="4" name="组合 82"/>
          <p:cNvGrpSpPr/>
          <p:nvPr/>
        </p:nvGrpSpPr>
        <p:grpSpPr>
          <a:xfrm>
            <a:off x="2627783" y="2509664"/>
            <a:ext cx="4687417" cy="504056"/>
            <a:chOff x="3324875" y="685763"/>
            <a:chExt cx="4592650" cy="947546"/>
          </a:xfrm>
          <a:effectLst>
            <a:outerShdw blurRad="76200" dir="18900000" sy="23000" kx="-1200000" algn="bl" rotWithShape="0">
              <a:prstClr val="black">
                <a:alpha val="20000"/>
              </a:prstClr>
            </a:outerShdw>
          </a:effectLst>
        </p:grpSpPr>
        <p:sp>
          <p:nvSpPr>
            <p:cNvPr id="8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85" name="Rectangle 32"/>
            <p:cNvSpPr>
              <a:spLocks noChangeArrowheads="1"/>
            </p:cNvSpPr>
            <p:nvPr/>
          </p:nvSpPr>
          <p:spPr bwMode="gray">
            <a:xfrm>
              <a:off x="4408968" y="821125"/>
              <a:ext cx="292403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System Overview</a:t>
              </a:r>
              <a:endParaRPr lang="en-US" altLang="zh-CN" b="1" noProof="1">
                <a:ea typeface="微软雅黑" pitchFamily="34" charset="-122"/>
                <a:cs typeface="Arial" charset="0"/>
              </a:endParaRPr>
            </a:p>
          </p:txBody>
        </p:sp>
        <p:sp>
          <p:nvSpPr>
            <p:cNvPr id="86" name="椭圆 8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TextBox 86"/>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2</a:t>
              </a:r>
              <a:endParaRPr lang="zh-CN" altLang="en-US" sz="1600" b="1" dirty="0">
                <a:latin typeface="Broadway" pitchFamily="82" charset="0"/>
                <a:ea typeface="微软雅黑" pitchFamily="34" charset="-122"/>
              </a:endParaRPr>
            </a:p>
          </p:txBody>
        </p:sp>
      </p:grpSp>
      <p:grpSp>
        <p:nvGrpSpPr>
          <p:cNvPr id="5" name="组合 87"/>
          <p:cNvGrpSpPr/>
          <p:nvPr/>
        </p:nvGrpSpPr>
        <p:grpSpPr>
          <a:xfrm>
            <a:off x="2627784" y="3229744"/>
            <a:ext cx="4992216" cy="504056"/>
            <a:chOff x="3324875" y="685763"/>
            <a:chExt cx="4905488" cy="947546"/>
          </a:xfrm>
          <a:effectLst>
            <a:outerShdw blurRad="76200" dir="18900000" sy="23000" kx="-1200000" algn="bl" rotWithShape="0">
              <a:prstClr val="black">
                <a:alpha val="20000"/>
              </a:prstClr>
            </a:outerShdw>
          </a:effectLst>
        </p:grpSpPr>
        <p:sp>
          <p:nvSpPr>
            <p:cNvPr id="89"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90" name="Rectangle 32"/>
            <p:cNvSpPr>
              <a:spLocks noChangeArrowheads="1"/>
            </p:cNvSpPr>
            <p:nvPr/>
          </p:nvSpPr>
          <p:spPr bwMode="gray">
            <a:xfrm>
              <a:off x="3723805" y="821125"/>
              <a:ext cx="4506558"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Feature Sampling and Extraction</a:t>
              </a:r>
              <a:endParaRPr lang="en-US" altLang="zh-CN" b="1" noProof="1">
                <a:ea typeface="微软雅黑" pitchFamily="34" charset="-122"/>
                <a:cs typeface="Arial" charset="0"/>
              </a:endParaRPr>
            </a:p>
          </p:txBody>
        </p:sp>
        <p:sp>
          <p:nvSpPr>
            <p:cNvPr id="91" name="椭圆 90"/>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TextBox 91"/>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3</a:t>
              </a:r>
              <a:endParaRPr lang="zh-CN" altLang="en-US" sz="1600" b="1" dirty="0">
                <a:latin typeface="Broadway" pitchFamily="82" charset="0"/>
                <a:ea typeface="微软雅黑" pitchFamily="34" charset="-122"/>
              </a:endParaRPr>
            </a:p>
          </p:txBody>
        </p:sp>
      </p:grpSp>
      <p:grpSp>
        <p:nvGrpSpPr>
          <p:cNvPr id="6" name="组合 92"/>
          <p:cNvGrpSpPr/>
          <p:nvPr/>
        </p:nvGrpSpPr>
        <p:grpSpPr>
          <a:xfrm>
            <a:off x="2627784" y="4719464"/>
            <a:ext cx="5118423" cy="504056"/>
            <a:chOff x="3324875" y="685763"/>
            <a:chExt cx="5035105" cy="947546"/>
          </a:xfrm>
          <a:effectLst>
            <a:outerShdw blurRad="76200" dir="18900000" sy="23000" kx="-1200000" algn="bl" rotWithShape="0">
              <a:prstClr val="black">
                <a:alpha val="20000"/>
              </a:prstClr>
            </a:outerShdw>
          </a:effectLst>
        </p:grpSpPr>
        <p:sp>
          <p:nvSpPr>
            <p:cNvPr id="9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95" name="Rectangle 32"/>
            <p:cNvSpPr>
              <a:spLocks noChangeArrowheads="1"/>
            </p:cNvSpPr>
            <p:nvPr/>
          </p:nvSpPr>
          <p:spPr bwMode="gray">
            <a:xfrm>
              <a:off x="3588331" y="821125"/>
              <a:ext cx="4771649"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Performance Evaluation and Case Study</a:t>
              </a:r>
              <a:endParaRPr lang="en-US" altLang="zh-CN" b="1" noProof="1">
                <a:ea typeface="微软雅黑" pitchFamily="34" charset="-122"/>
                <a:cs typeface="Arial" charset="0"/>
              </a:endParaRPr>
            </a:p>
          </p:txBody>
        </p:sp>
        <p:sp>
          <p:nvSpPr>
            <p:cNvPr id="96" name="椭圆 9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TextBox 96"/>
            <p:cNvSpPr txBox="1"/>
            <p:nvPr/>
          </p:nvSpPr>
          <p:spPr>
            <a:xfrm>
              <a:off x="3575383" y="821125"/>
              <a:ext cx="346475" cy="636429"/>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5</a:t>
              </a:r>
              <a:endParaRPr lang="zh-CN" altLang="en-US" sz="1600" b="1" dirty="0">
                <a:latin typeface="Broadway" pitchFamily="82" charset="0"/>
                <a:ea typeface="微软雅黑" pitchFamily="34" charset="-122"/>
              </a:endParaRPr>
            </a:p>
          </p:txBody>
        </p:sp>
      </p:grpSp>
      <p:grpSp>
        <p:nvGrpSpPr>
          <p:cNvPr id="7" name="组合 98"/>
          <p:cNvGrpSpPr/>
          <p:nvPr/>
        </p:nvGrpSpPr>
        <p:grpSpPr>
          <a:xfrm>
            <a:off x="2627784" y="5439544"/>
            <a:ext cx="4687416" cy="504056"/>
            <a:chOff x="3324875" y="685763"/>
            <a:chExt cx="4592650" cy="947546"/>
          </a:xfrm>
          <a:effectLst>
            <a:outerShdw blurRad="76200" dir="18900000" sy="23000" kx="-1200000" algn="bl" rotWithShape="0">
              <a:prstClr val="black">
                <a:alpha val="20000"/>
              </a:prstClr>
            </a:outerShdw>
          </a:effectLst>
        </p:grpSpPr>
        <p:sp>
          <p:nvSpPr>
            <p:cNvPr id="100"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101" name="Rectangle 32"/>
            <p:cNvSpPr>
              <a:spLocks noChangeArrowheads="1"/>
            </p:cNvSpPr>
            <p:nvPr/>
          </p:nvSpPr>
          <p:spPr bwMode="gray">
            <a:xfrm>
              <a:off x="3992897" y="821125"/>
              <a:ext cx="392462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Conclusion</a:t>
              </a:r>
              <a:endParaRPr lang="en-US" altLang="zh-CN" b="1" noProof="1">
                <a:ea typeface="微软雅黑" pitchFamily="34" charset="-122"/>
                <a:cs typeface="Arial" charset="0"/>
              </a:endParaRPr>
            </a:p>
          </p:txBody>
        </p:sp>
        <p:sp>
          <p:nvSpPr>
            <p:cNvPr id="102" name="椭圆 101"/>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TextBox 102"/>
            <p:cNvSpPr txBox="1"/>
            <p:nvPr/>
          </p:nvSpPr>
          <p:spPr>
            <a:xfrm>
              <a:off x="3575383" y="821125"/>
              <a:ext cx="346475"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6</a:t>
              </a:r>
              <a:endParaRPr lang="zh-CN" altLang="en-US" sz="1600" b="1" dirty="0">
                <a:latin typeface="Broadway" pitchFamily="82" charset="0"/>
                <a:ea typeface="微软雅黑" pitchFamily="34" charset="-122"/>
              </a:endParaRPr>
            </a:p>
          </p:txBody>
        </p:sp>
      </p:grpSp>
      <p:grpSp>
        <p:nvGrpSpPr>
          <p:cNvPr id="33" name="组合 87"/>
          <p:cNvGrpSpPr/>
          <p:nvPr/>
        </p:nvGrpSpPr>
        <p:grpSpPr>
          <a:xfrm>
            <a:off x="2627784" y="3999384"/>
            <a:ext cx="4992216" cy="504056"/>
            <a:chOff x="3324875" y="685763"/>
            <a:chExt cx="4905490" cy="947546"/>
          </a:xfrm>
          <a:effectLst>
            <a:outerShdw blurRad="76200" dir="18900000" sy="23000" kx="-1200000" algn="bl" rotWithShape="0">
              <a:prstClr val="black">
                <a:alpha val="20000"/>
              </a:prstClr>
            </a:outerShdw>
          </a:effectLst>
        </p:grpSpPr>
        <p:sp>
          <p:nvSpPr>
            <p:cNvPr id="3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35" name="Rectangle 32"/>
            <p:cNvSpPr>
              <a:spLocks noChangeArrowheads="1"/>
            </p:cNvSpPr>
            <p:nvPr/>
          </p:nvSpPr>
          <p:spPr bwMode="gray">
            <a:xfrm>
              <a:off x="3723807" y="821125"/>
              <a:ext cx="4506558"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Matching with Continuous Scanning</a:t>
              </a:r>
              <a:endParaRPr lang="en-US" altLang="zh-CN" b="1" noProof="1">
                <a:ea typeface="微软雅黑" pitchFamily="34" charset="-122"/>
                <a:cs typeface="Arial" charset="0"/>
              </a:endParaRPr>
            </a:p>
          </p:txBody>
        </p:sp>
        <p:sp>
          <p:nvSpPr>
            <p:cNvPr id="36" name="椭圆 3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91"/>
            <p:cNvSpPr txBox="1"/>
            <p:nvPr/>
          </p:nvSpPr>
          <p:spPr>
            <a:xfrm>
              <a:off x="3575383" y="821125"/>
              <a:ext cx="346475" cy="636429"/>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4</a:t>
              </a:r>
              <a:endParaRPr lang="zh-CN" altLang="en-US" sz="1600" b="1" dirty="0">
                <a:latin typeface="Broadway" pitchFamily="82" charset="0"/>
                <a:ea typeface="微软雅黑" pitchFamily="34" charset="-122"/>
              </a:endParaRPr>
            </a:p>
          </p:txBody>
        </p:sp>
      </p:grpSp>
      <p:sp>
        <p:nvSpPr>
          <p:cNvPr id="8" name="幻灯片编号占位符 7"/>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6858000" cy="523220"/>
          </a:xfrm>
          <a:prstGeom prst="rect">
            <a:avLst/>
          </a:prstGeom>
          <a:noFill/>
        </p:spPr>
        <p:txBody>
          <a:bodyPr wrap="square" rtlCol="0">
            <a:spAutoFit/>
          </a:bodyPr>
          <a:lstStyle/>
          <a:p>
            <a:r>
              <a:rPr lang="en-US" altLang="zh-CN" sz="2800" b="1" noProof="1" smtClean="0">
                <a:solidFill>
                  <a:srgbClr val="0070C0"/>
                </a:solidFill>
                <a:latin typeface="微软雅黑" pitchFamily="34" charset="-122"/>
                <a:ea typeface="微软雅黑" pitchFamily="34" charset="-122"/>
              </a:rPr>
              <a:t>Matching </a:t>
            </a:r>
            <a:r>
              <a:rPr lang="en-US" altLang="zh-CN" sz="2800" b="1" noProof="1">
                <a:solidFill>
                  <a:srgbClr val="0070C0"/>
                </a:solidFill>
                <a:latin typeface="微软雅黑" pitchFamily="34" charset="-122"/>
                <a:ea typeface="微软雅黑" pitchFamily="34" charset="-122"/>
              </a:rPr>
              <a:t>with Continuous </a:t>
            </a:r>
            <a:r>
              <a:rPr lang="en-US" altLang="zh-CN" sz="2800" b="1" noProof="1" smtClean="0">
                <a:solidFill>
                  <a:srgbClr val="0070C0"/>
                </a:solidFill>
                <a:latin typeface="微软雅黑" pitchFamily="34" charset="-122"/>
                <a:ea typeface="微软雅黑" pitchFamily="34" charset="-122"/>
              </a:rPr>
              <a:t>Scanning</a:t>
            </a:r>
            <a:endParaRPr lang="en-US" altLang="zh-CN" sz="2800" b="1" noProof="1">
              <a:solidFill>
                <a:srgbClr val="0070C0"/>
              </a:solidFill>
              <a:latin typeface="微软雅黑" pitchFamily="34" charset="-122"/>
              <a:ea typeface="微软雅黑" pitchFamily="34" charset="-122"/>
            </a:endParaRPr>
          </a:p>
        </p:txBody>
      </p:sp>
      <p:sp>
        <p:nvSpPr>
          <p:cNvPr id="13" name="矩形 12"/>
          <p:cNvSpPr/>
          <p:nvPr/>
        </p:nvSpPr>
        <p:spPr>
          <a:xfrm>
            <a:off x="304800" y="1138535"/>
            <a:ext cx="7176213" cy="461665"/>
          </a:xfrm>
          <a:prstGeom prst="rect">
            <a:avLst/>
          </a:prstGeom>
        </p:spPr>
        <p:txBody>
          <a:bodyPr wrap="none">
            <a:spAutoFit/>
          </a:bodyPr>
          <a:lstStyle/>
          <a:p>
            <a:r>
              <a:rPr lang="en-US" altLang="zh-CN" sz="2400" b="1" dirty="0" smtClean="0">
                <a:solidFill>
                  <a:schemeClr val="accent1"/>
                </a:solidFill>
              </a:rPr>
              <a:t>Pair </a:t>
            </a:r>
            <a:r>
              <a:rPr lang="en-US" altLang="zh-CN" sz="2400" b="1" dirty="0">
                <a:solidFill>
                  <a:schemeClr val="accent1"/>
                </a:solidFill>
              </a:rPr>
              <a:t>the Tags with Objects according to </a:t>
            </a:r>
            <a:r>
              <a:rPr lang="en-US" altLang="zh-CN" sz="2400" b="1" dirty="0">
                <a:solidFill>
                  <a:srgbClr val="FF0000"/>
                </a:solidFill>
              </a:rPr>
              <a:t>Depth</a:t>
            </a:r>
            <a:r>
              <a:rPr lang="en-US" altLang="zh-CN" sz="2400" b="1" dirty="0">
                <a:solidFill>
                  <a:schemeClr val="accent1"/>
                </a:solidFill>
              </a:rPr>
              <a:t> and </a:t>
            </a:r>
            <a:r>
              <a:rPr lang="en-US" altLang="zh-CN" sz="2400" b="1" dirty="0">
                <a:solidFill>
                  <a:srgbClr val="FF0000"/>
                </a:solidFill>
              </a:rPr>
              <a:t>RSSI</a:t>
            </a:r>
            <a:endParaRPr lang="zh-CN" altLang="en-US" sz="2400" b="1" dirty="0">
              <a:solidFill>
                <a:srgbClr val="FF0000"/>
              </a:solidFill>
            </a:endParaRPr>
          </a:p>
        </p:txBody>
      </p:sp>
      <p:sp>
        <p:nvSpPr>
          <p:cNvPr id="32" name="矩形 31"/>
          <p:cNvSpPr/>
          <p:nvPr/>
        </p:nvSpPr>
        <p:spPr>
          <a:xfrm>
            <a:off x="304800" y="1905000"/>
            <a:ext cx="5029200" cy="3785652"/>
          </a:xfrm>
          <a:prstGeom prst="rect">
            <a:avLst/>
          </a:prstGeom>
        </p:spPr>
        <p:txBody>
          <a:bodyPr wrap="square">
            <a:spAutoFit/>
          </a:bodyPr>
          <a:lstStyle/>
          <a:p>
            <a:r>
              <a:rPr lang="en-US" altLang="zh-CN" sz="2400" b="1" dirty="0" smtClean="0">
                <a:solidFill>
                  <a:srgbClr val="FF0000"/>
                </a:solidFill>
              </a:rPr>
              <a:t>Motivation</a:t>
            </a:r>
          </a:p>
          <a:p>
            <a:pPr marL="342900" indent="-342900">
              <a:buFont typeface="Arial"/>
              <a:buChar char="•"/>
            </a:pPr>
            <a:r>
              <a:rPr lang="en-US" altLang="zh-CN" sz="2400" b="1" dirty="0">
                <a:solidFill>
                  <a:schemeClr val="accent1"/>
                </a:solidFill>
              </a:rPr>
              <a:t>RSSI is not a very reliable metric to </a:t>
            </a:r>
            <a:r>
              <a:rPr lang="en-US" altLang="zh-CN" sz="2400" b="1" dirty="0" smtClean="0">
                <a:solidFill>
                  <a:schemeClr val="accent1"/>
                </a:solidFill>
              </a:rPr>
              <a:t>accurately measure </a:t>
            </a:r>
            <a:r>
              <a:rPr lang="en-US" altLang="zh-CN" sz="2400" b="1" dirty="0">
                <a:solidFill>
                  <a:schemeClr val="accent1"/>
                </a:solidFill>
              </a:rPr>
              <a:t>the </a:t>
            </a:r>
            <a:r>
              <a:rPr lang="en-US" altLang="zh-CN" sz="2400" b="1" dirty="0" smtClean="0">
                <a:solidFill>
                  <a:schemeClr val="accent1"/>
                </a:solidFill>
              </a:rPr>
              <a:t>distance</a:t>
            </a:r>
            <a:r>
              <a:rPr lang="en-US" altLang="zh-CN" sz="2400" b="1" dirty="0">
                <a:solidFill>
                  <a:schemeClr val="accent1"/>
                </a:solidFill>
              </a:rPr>
              <a:t>.</a:t>
            </a:r>
            <a:r>
              <a:rPr lang="en-US" altLang="zh-CN" sz="2400" b="1" dirty="0" smtClean="0">
                <a:solidFill>
                  <a:schemeClr val="accent1"/>
                </a:solidFill>
              </a:rPr>
              <a:t> </a:t>
            </a:r>
          </a:p>
          <a:p>
            <a:pPr marL="342900" indent="-342900">
              <a:buFont typeface="Arial"/>
              <a:buChar char="•"/>
            </a:pPr>
            <a:r>
              <a:rPr lang="en-US" altLang="zh-CN" sz="2400" b="1" dirty="0" smtClean="0">
                <a:solidFill>
                  <a:schemeClr val="accent1"/>
                </a:solidFill>
              </a:rPr>
              <a:t>Easy </a:t>
            </a:r>
            <a:r>
              <a:rPr lang="en-US" altLang="zh-CN" sz="2400" b="1" dirty="0">
                <a:solidFill>
                  <a:schemeClr val="accent1"/>
                </a:solidFill>
              </a:rPr>
              <a:t>to be impacted by the environmental </a:t>
            </a:r>
            <a:r>
              <a:rPr lang="en-US" altLang="zh-CN" sz="2400" b="1" dirty="0" smtClean="0">
                <a:solidFill>
                  <a:schemeClr val="accent1"/>
                </a:solidFill>
              </a:rPr>
              <a:t>factors.</a:t>
            </a:r>
          </a:p>
          <a:p>
            <a:pPr marL="342900" indent="-342900">
              <a:buFont typeface="Arial"/>
              <a:buChar char="•"/>
            </a:pPr>
            <a:r>
              <a:rPr lang="en-US" altLang="zh-CN" sz="2400" b="1" dirty="0" smtClean="0">
                <a:solidFill>
                  <a:schemeClr val="accent1"/>
                </a:solidFill>
              </a:rPr>
              <a:t>However</a:t>
            </a:r>
            <a:r>
              <a:rPr lang="en-US" altLang="zh-CN" sz="2400" b="1" dirty="0">
                <a:solidFill>
                  <a:schemeClr val="accent1"/>
                </a:solidFill>
              </a:rPr>
              <a:t>, </a:t>
            </a:r>
            <a:r>
              <a:rPr lang="en-US" altLang="zh-CN" sz="2400" b="1" dirty="0" smtClean="0">
                <a:solidFill>
                  <a:schemeClr val="accent1"/>
                </a:solidFill>
              </a:rPr>
              <a:t>most </a:t>
            </a:r>
            <a:r>
              <a:rPr lang="en-US" altLang="zh-CN" sz="2400" b="1" dirty="0">
                <a:solidFill>
                  <a:schemeClr val="accent1"/>
                </a:solidFill>
              </a:rPr>
              <a:t>mid-</a:t>
            </a:r>
            <a:r>
              <a:rPr lang="en-US" altLang="zh-CN" sz="2400" b="1" dirty="0" smtClean="0">
                <a:solidFill>
                  <a:schemeClr val="accent1"/>
                </a:solidFill>
              </a:rPr>
              <a:t>and low</a:t>
            </a:r>
            <a:r>
              <a:rPr lang="en-US" altLang="zh-CN" sz="2400" b="1" dirty="0">
                <a:solidFill>
                  <a:schemeClr val="accent1"/>
                </a:solidFill>
              </a:rPr>
              <a:t>-end COTS RFID systems can only extract the RSSI </a:t>
            </a:r>
            <a:r>
              <a:rPr lang="en-US" altLang="zh-CN" sz="2400" b="1" dirty="0" smtClean="0">
                <a:solidFill>
                  <a:schemeClr val="accent1"/>
                </a:solidFill>
              </a:rPr>
              <a:t>from RF</a:t>
            </a:r>
            <a:r>
              <a:rPr lang="en-US" altLang="zh-CN" sz="2400" b="1" dirty="0">
                <a:solidFill>
                  <a:schemeClr val="accent1"/>
                </a:solidFill>
              </a:rPr>
              <a:t>-</a:t>
            </a:r>
            <a:r>
              <a:rPr lang="en-US" altLang="zh-CN" sz="2400" b="1" dirty="0" smtClean="0">
                <a:solidFill>
                  <a:schemeClr val="accent1"/>
                </a:solidFill>
              </a:rPr>
              <a:t>signals. </a:t>
            </a:r>
          </a:p>
          <a:p>
            <a:pPr marL="342900" indent="-342900">
              <a:buFont typeface="Arial"/>
              <a:buChar char="•"/>
            </a:pPr>
            <a:r>
              <a:rPr lang="en-US" altLang="zh-CN" sz="2400" b="1" dirty="0">
                <a:solidFill>
                  <a:schemeClr val="accent1"/>
                </a:solidFill>
              </a:rPr>
              <a:t>W</a:t>
            </a:r>
            <a:r>
              <a:rPr lang="en-US" altLang="zh-CN" sz="2400" b="1" dirty="0" smtClean="0">
                <a:solidFill>
                  <a:schemeClr val="accent1"/>
                </a:solidFill>
              </a:rPr>
              <a:t>e </a:t>
            </a:r>
            <a:r>
              <a:rPr lang="en-US" altLang="zh-CN" sz="2400" b="1" dirty="0">
                <a:solidFill>
                  <a:schemeClr val="accent1"/>
                </a:solidFill>
              </a:rPr>
              <a:t>need to figure out a solution based on </a:t>
            </a:r>
            <a:r>
              <a:rPr lang="en-US" altLang="zh-CN" sz="2400" b="1" dirty="0" smtClean="0">
                <a:solidFill>
                  <a:schemeClr val="accent1"/>
                </a:solidFill>
              </a:rPr>
              <a:t>RSSI.</a:t>
            </a:r>
            <a:endParaRPr lang="zh-CN" altLang="en-US" sz="2400" b="1" dirty="0">
              <a:solidFill>
                <a:schemeClr val="accent1"/>
              </a:solidFill>
            </a:endParaRPr>
          </a:p>
        </p:txBody>
      </p:sp>
      <p:pic>
        <p:nvPicPr>
          <p:cNvPr id="6" name="图片 5"/>
          <p:cNvPicPr>
            <a:picLocks noChangeAspect="1"/>
          </p:cNvPicPr>
          <p:nvPr/>
        </p:nvPicPr>
        <p:blipFill>
          <a:blip r:embed="rId3"/>
          <a:stretch>
            <a:fillRect/>
          </a:stretch>
        </p:blipFill>
        <p:spPr>
          <a:xfrm>
            <a:off x="5105400" y="1828800"/>
            <a:ext cx="3838213" cy="2391471"/>
          </a:xfrm>
          <a:prstGeom prst="rect">
            <a:avLst/>
          </a:prstGeom>
        </p:spPr>
      </p:pic>
      <p:pic>
        <p:nvPicPr>
          <p:cNvPr id="7" name="图片 6"/>
          <p:cNvPicPr>
            <a:picLocks noChangeAspect="1"/>
          </p:cNvPicPr>
          <p:nvPr/>
        </p:nvPicPr>
        <p:blipFill>
          <a:blip r:embed="rId4"/>
          <a:stretch>
            <a:fillRect/>
          </a:stretch>
        </p:blipFill>
        <p:spPr>
          <a:xfrm>
            <a:off x="5105400" y="4254500"/>
            <a:ext cx="1859643" cy="2603500"/>
          </a:xfrm>
          <a:prstGeom prst="rect">
            <a:avLst/>
          </a:prstGeom>
        </p:spPr>
      </p:pic>
      <p:pic>
        <p:nvPicPr>
          <p:cNvPr id="15" name="图片 14"/>
          <p:cNvPicPr>
            <a:picLocks noChangeAspect="1"/>
          </p:cNvPicPr>
          <p:nvPr/>
        </p:nvPicPr>
        <p:blipFill>
          <a:blip r:embed="rId5"/>
          <a:stretch>
            <a:fillRect/>
          </a:stretch>
        </p:blipFill>
        <p:spPr>
          <a:xfrm>
            <a:off x="6966798" y="4572000"/>
            <a:ext cx="2170869" cy="1968500"/>
          </a:xfrm>
          <a:prstGeom prst="rect">
            <a:avLst/>
          </a:prstGeom>
        </p:spPr>
      </p:pic>
      <p:sp>
        <p:nvSpPr>
          <p:cNvPr id="8" name="幻灯片编号占位符 7"/>
          <p:cNvSpPr>
            <a:spLocks noGrp="1"/>
          </p:cNvSpPr>
          <p:nvPr>
            <p:ph type="sldNum" sz="quarter" idx="12"/>
          </p:nvPr>
        </p:nvSpPr>
        <p:spPr/>
        <p:txBody>
          <a:bodyPr/>
          <a:lstStyle/>
          <a:p>
            <a:fld id="{B6F15528-21DE-4FAA-801E-634DDDAF4B2B}" type="slidenum">
              <a:rPr lang="en-US" smtClean="0"/>
              <a:pPr/>
              <a:t>20</a:t>
            </a:fld>
            <a:endParaRPr lang="en-US"/>
          </a:p>
        </p:txBody>
      </p:sp>
    </p:spTree>
    <p:custDataLst>
      <p:tags r:id="rId1"/>
    </p:custDataLst>
    <p:extLst>
      <p:ext uri="{BB962C8B-B14F-4D97-AF65-F5344CB8AC3E}">
        <p14:creationId xmlns:p14="http://schemas.microsoft.com/office/powerpoint/2010/main" val="3809006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6858000" cy="523220"/>
          </a:xfrm>
          <a:prstGeom prst="rect">
            <a:avLst/>
          </a:prstGeom>
          <a:noFill/>
        </p:spPr>
        <p:txBody>
          <a:bodyPr wrap="square" rtlCol="0">
            <a:spAutoFit/>
          </a:bodyPr>
          <a:lstStyle/>
          <a:p>
            <a:r>
              <a:rPr lang="en-US" altLang="zh-CN" sz="2800" b="1" noProof="1" smtClean="0">
                <a:solidFill>
                  <a:srgbClr val="0070C0"/>
                </a:solidFill>
                <a:latin typeface="微软雅黑" pitchFamily="34" charset="-122"/>
                <a:ea typeface="微软雅黑" pitchFamily="34" charset="-122"/>
              </a:rPr>
              <a:t>Matching </a:t>
            </a:r>
            <a:r>
              <a:rPr lang="en-US" altLang="zh-CN" sz="2800" b="1" noProof="1">
                <a:solidFill>
                  <a:srgbClr val="0070C0"/>
                </a:solidFill>
                <a:latin typeface="微软雅黑" pitchFamily="34" charset="-122"/>
                <a:ea typeface="微软雅黑" pitchFamily="34" charset="-122"/>
              </a:rPr>
              <a:t>with Continuous </a:t>
            </a:r>
            <a:r>
              <a:rPr lang="en-US" altLang="zh-CN" sz="2800" b="1" noProof="1" smtClean="0">
                <a:solidFill>
                  <a:srgbClr val="0070C0"/>
                </a:solidFill>
                <a:latin typeface="微软雅黑" pitchFamily="34" charset="-122"/>
                <a:ea typeface="微软雅黑" pitchFamily="34" charset="-122"/>
              </a:rPr>
              <a:t>Scanning</a:t>
            </a:r>
            <a:endParaRPr lang="en-US" altLang="zh-CN" sz="2800" b="1" noProof="1">
              <a:solidFill>
                <a:srgbClr val="0070C0"/>
              </a:solidFill>
              <a:latin typeface="微软雅黑" pitchFamily="34" charset="-122"/>
              <a:ea typeface="微软雅黑" pitchFamily="34" charset="-122"/>
            </a:endParaRPr>
          </a:p>
        </p:txBody>
      </p:sp>
      <p:pic>
        <p:nvPicPr>
          <p:cNvPr id="6" name="图片 5" descr="fig7b.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5313490" cy="2896413"/>
          </a:xfrm>
          <a:prstGeom prst="rect">
            <a:avLst/>
          </a:prstGeom>
        </p:spPr>
      </p:pic>
      <p:pic>
        <p:nvPicPr>
          <p:cNvPr id="7" name="图片 6" descr="fig7c.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00467"/>
            <a:ext cx="5058714" cy="2757533"/>
          </a:xfrm>
          <a:prstGeom prst="rect">
            <a:avLst/>
          </a:prstGeom>
        </p:spPr>
      </p:pic>
      <p:sp>
        <p:nvSpPr>
          <p:cNvPr id="9" name="矩形 8"/>
          <p:cNvSpPr/>
          <p:nvPr/>
        </p:nvSpPr>
        <p:spPr>
          <a:xfrm>
            <a:off x="1295400" y="1905000"/>
            <a:ext cx="1524463" cy="646331"/>
          </a:xfrm>
          <a:prstGeom prst="rect">
            <a:avLst/>
          </a:prstGeom>
        </p:spPr>
        <p:txBody>
          <a:bodyPr wrap="none">
            <a:spAutoFit/>
          </a:bodyPr>
          <a:lstStyle/>
          <a:p>
            <a:pPr algn="ctr"/>
            <a:r>
              <a:rPr lang="en-US" altLang="zh-CN" b="1" dirty="0">
                <a:solidFill>
                  <a:srgbClr val="FF0000"/>
                </a:solidFill>
              </a:rPr>
              <a:t>perpendicular </a:t>
            </a:r>
            <a:endParaRPr lang="en-US" altLang="zh-CN" b="1" dirty="0" smtClean="0">
              <a:solidFill>
                <a:srgbClr val="FF0000"/>
              </a:solidFill>
            </a:endParaRPr>
          </a:p>
          <a:p>
            <a:pPr algn="ctr"/>
            <a:r>
              <a:rPr lang="en-US" altLang="zh-CN" b="1" dirty="0" smtClean="0">
                <a:solidFill>
                  <a:srgbClr val="FF0000"/>
                </a:solidFill>
              </a:rPr>
              <a:t>point</a:t>
            </a:r>
            <a:endParaRPr lang="zh-CN" altLang="en-US" dirty="0"/>
          </a:p>
        </p:txBody>
      </p:sp>
      <p:cxnSp>
        <p:nvCxnSpPr>
          <p:cNvPr id="14" name="直线连接符 13"/>
          <p:cNvCxnSpPr/>
          <p:nvPr/>
        </p:nvCxnSpPr>
        <p:spPr>
          <a:xfrm>
            <a:off x="1981200" y="1676400"/>
            <a:ext cx="152400" cy="381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直线连接符 15"/>
          <p:cNvCxnSpPr/>
          <p:nvPr/>
        </p:nvCxnSpPr>
        <p:spPr>
          <a:xfrm flipH="1">
            <a:off x="2438400" y="1600200"/>
            <a:ext cx="1447800" cy="381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直线连接符 17"/>
          <p:cNvCxnSpPr/>
          <p:nvPr/>
        </p:nvCxnSpPr>
        <p:spPr>
          <a:xfrm>
            <a:off x="2209800" y="2514600"/>
            <a:ext cx="304800" cy="152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直线连接符 19"/>
          <p:cNvCxnSpPr/>
          <p:nvPr/>
        </p:nvCxnSpPr>
        <p:spPr>
          <a:xfrm>
            <a:off x="2514600" y="2362200"/>
            <a:ext cx="1066800" cy="152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直线连接符 22"/>
          <p:cNvCxnSpPr/>
          <p:nvPr/>
        </p:nvCxnSpPr>
        <p:spPr>
          <a:xfrm>
            <a:off x="2133600" y="2514600"/>
            <a:ext cx="609600" cy="685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矩形 26"/>
          <p:cNvSpPr/>
          <p:nvPr/>
        </p:nvSpPr>
        <p:spPr>
          <a:xfrm>
            <a:off x="1095851" y="4916269"/>
            <a:ext cx="1524463" cy="646331"/>
          </a:xfrm>
          <a:prstGeom prst="rect">
            <a:avLst/>
          </a:prstGeom>
        </p:spPr>
        <p:txBody>
          <a:bodyPr wrap="none">
            <a:spAutoFit/>
          </a:bodyPr>
          <a:lstStyle/>
          <a:p>
            <a:pPr algn="ctr"/>
            <a:r>
              <a:rPr lang="en-US" altLang="zh-CN" b="1" dirty="0">
                <a:solidFill>
                  <a:srgbClr val="FF0000"/>
                </a:solidFill>
              </a:rPr>
              <a:t>perpendicular </a:t>
            </a:r>
            <a:endParaRPr lang="en-US" altLang="zh-CN" b="1" dirty="0" smtClean="0">
              <a:solidFill>
                <a:srgbClr val="FF0000"/>
              </a:solidFill>
            </a:endParaRPr>
          </a:p>
          <a:p>
            <a:pPr algn="ctr"/>
            <a:r>
              <a:rPr lang="en-US" altLang="zh-CN" b="1" dirty="0" smtClean="0">
                <a:solidFill>
                  <a:srgbClr val="FF0000"/>
                </a:solidFill>
              </a:rPr>
              <a:t>point</a:t>
            </a:r>
            <a:endParaRPr lang="zh-CN" altLang="en-US" dirty="0"/>
          </a:p>
        </p:txBody>
      </p:sp>
      <p:sp>
        <p:nvSpPr>
          <p:cNvPr id="31" name="圆角矩形 30"/>
          <p:cNvSpPr/>
          <p:nvPr/>
        </p:nvSpPr>
        <p:spPr>
          <a:xfrm>
            <a:off x="5410200" y="1524000"/>
            <a:ext cx="3581400" cy="2057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dirty="0" smtClean="0"/>
              <a:t>The rotation angle and the depth/RSSI of the  peak values respectively denotes the differences in horizontal distances and vertical distances.</a:t>
            </a:r>
            <a:endParaRPr lang="zh-CN" altLang="en-US" sz="2000" dirty="0"/>
          </a:p>
        </p:txBody>
      </p:sp>
      <p:cxnSp>
        <p:nvCxnSpPr>
          <p:cNvPr id="32" name="直线连接符 31"/>
          <p:cNvCxnSpPr/>
          <p:nvPr/>
        </p:nvCxnSpPr>
        <p:spPr>
          <a:xfrm flipH="1">
            <a:off x="2010714" y="4648200"/>
            <a:ext cx="609600" cy="304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直线连接符 32"/>
          <p:cNvCxnSpPr/>
          <p:nvPr/>
        </p:nvCxnSpPr>
        <p:spPr>
          <a:xfrm>
            <a:off x="2391714" y="5257800"/>
            <a:ext cx="762000" cy="457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直线连接符 33"/>
          <p:cNvCxnSpPr/>
          <p:nvPr/>
        </p:nvCxnSpPr>
        <p:spPr>
          <a:xfrm>
            <a:off x="2544114" y="5181600"/>
            <a:ext cx="1219200" cy="609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直线连接符 35"/>
          <p:cNvCxnSpPr>
            <a:stCxn id="27" idx="2"/>
          </p:cNvCxnSpPr>
          <p:nvPr/>
        </p:nvCxnSpPr>
        <p:spPr>
          <a:xfrm>
            <a:off x="1858083" y="5562600"/>
            <a:ext cx="305031" cy="152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直线连接符 38"/>
          <p:cNvCxnSpPr/>
          <p:nvPr/>
        </p:nvCxnSpPr>
        <p:spPr>
          <a:xfrm>
            <a:off x="2086914" y="5334000"/>
            <a:ext cx="152631" cy="228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1" name="圆角矩形 40"/>
          <p:cNvSpPr/>
          <p:nvPr/>
        </p:nvSpPr>
        <p:spPr>
          <a:xfrm>
            <a:off x="5029200" y="4343400"/>
            <a:ext cx="4038600" cy="2057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dirty="0"/>
              <a:t>W</a:t>
            </a:r>
            <a:r>
              <a:rPr lang="en-US" altLang="zh-CN" sz="2000" dirty="0" smtClean="0"/>
              <a:t>e </a:t>
            </a:r>
            <a:r>
              <a:rPr lang="en-US" altLang="zh-CN" sz="2000" dirty="0"/>
              <a:t>label each </a:t>
            </a:r>
            <a:r>
              <a:rPr lang="en-US" altLang="zh-CN" sz="2000" dirty="0" smtClean="0"/>
              <a:t>object/tag </a:t>
            </a:r>
            <a:r>
              <a:rPr lang="en-US" altLang="zh-CN" sz="2000" dirty="0"/>
              <a:t>with the coordinate of its peak value, i.e.</a:t>
            </a:r>
            <a:r>
              <a:rPr lang="en-US" altLang="zh-CN" sz="2000" dirty="0" smtClean="0"/>
              <a:t>, </a:t>
            </a:r>
            <a:r>
              <a:rPr lang="en-US" altLang="zh-CN" sz="2000" b="1" dirty="0" smtClean="0"/>
              <a:t>(</a:t>
            </a:r>
            <a:r>
              <a:rPr lang="en-US" altLang="zh-CN" sz="2000" b="1" dirty="0" err="1" smtClean="0"/>
              <a:t>θ,d</a:t>
            </a:r>
            <a:r>
              <a:rPr lang="en-US" altLang="zh-CN" sz="2000" dirty="0" smtClean="0"/>
              <a:t>) /</a:t>
            </a:r>
            <a:r>
              <a:rPr lang="en-US" altLang="zh-CN" sz="2000" b="1" dirty="0"/>
              <a:t>(</a:t>
            </a:r>
            <a:r>
              <a:rPr lang="en-US" altLang="zh-CN" sz="2000" b="1" dirty="0" err="1"/>
              <a:t>θ</a:t>
            </a:r>
            <a:r>
              <a:rPr lang="en-US" altLang="zh-CN" sz="2000" b="1" dirty="0" err="1" smtClean="0"/>
              <a:t>,r</a:t>
            </a:r>
            <a:r>
              <a:rPr lang="en-US" altLang="zh-CN" sz="2000" dirty="0" smtClean="0"/>
              <a:t>) , </a:t>
            </a:r>
            <a:r>
              <a:rPr lang="en-US" altLang="zh-CN" sz="2000" dirty="0"/>
              <a:t>where </a:t>
            </a:r>
            <a:r>
              <a:rPr lang="en-US" altLang="zh-CN" sz="2000" b="1" dirty="0" smtClean="0"/>
              <a:t> </a:t>
            </a:r>
            <a:r>
              <a:rPr lang="en-US" altLang="zh-CN" sz="2000" b="1" dirty="0" err="1"/>
              <a:t>θ</a:t>
            </a:r>
            <a:r>
              <a:rPr lang="en-US" altLang="zh-CN" sz="2000" dirty="0" smtClean="0"/>
              <a:t> </a:t>
            </a:r>
            <a:r>
              <a:rPr lang="en-US" altLang="zh-CN" sz="2000" dirty="0"/>
              <a:t>represents the rotation angle and </a:t>
            </a:r>
            <a:r>
              <a:rPr lang="en-US" altLang="zh-CN" sz="2000" b="1" dirty="0" smtClean="0"/>
              <a:t>d/r </a:t>
            </a:r>
            <a:r>
              <a:rPr lang="en-US" altLang="zh-CN" sz="2000" dirty="0" smtClean="0"/>
              <a:t> represents the </a:t>
            </a:r>
            <a:r>
              <a:rPr lang="en-US" altLang="zh-CN" sz="2000" dirty="0"/>
              <a:t>depth </a:t>
            </a:r>
            <a:r>
              <a:rPr lang="en-US" altLang="zh-CN" sz="2000" dirty="0" smtClean="0"/>
              <a:t>value/RSSI.</a:t>
            </a:r>
            <a:endParaRPr lang="zh-CN" altLang="en-US" sz="2000" dirty="0"/>
          </a:p>
        </p:txBody>
      </p:sp>
      <p:sp>
        <p:nvSpPr>
          <p:cNvPr id="42" name="矩形 41"/>
          <p:cNvSpPr/>
          <p:nvPr/>
        </p:nvSpPr>
        <p:spPr>
          <a:xfrm>
            <a:off x="304800" y="909935"/>
            <a:ext cx="5267939" cy="461665"/>
          </a:xfrm>
          <a:prstGeom prst="rect">
            <a:avLst/>
          </a:prstGeom>
        </p:spPr>
        <p:txBody>
          <a:bodyPr wrap="none">
            <a:spAutoFit/>
          </a:bodyPr>
          <a:lstStyle/>
          <a:p>
            <a:r>
              <a:rPr lang="en-US" altLang="zh-CN" sz="2400" b="1" dirty="0" smtClean="0">
                <a:solidFill>
                  <a:schemeClr val="accent1"/>
                </a:solidFill>
              </a:rPr>
              <a:t>Extract Depth via Continuous Scanning</a:t>
            </a:r>
            <a:endParaRPr lang="zh-CN" altLang="en-US" sz="2400" b="1" dirty="0">
              <a:solidFill>
                <a:schemeClr val="accent1"/>
              </a:solidFill>
            </a:endParaRPr>
          </a:p>
        </p:txBody>
      </p:sp>
      <p:sp>
        <p:nvSpPr>
          <p:cNvPr id="43" name="矩形 42"/>
          <p:cNvSpPr/>
          <p:nvPr/>
        </p:nvSpPr>
        <p:spPr>
          <a:xfrm>
            <a:off x="304800" y="3962400"/>
            <a:ext cx="4878259" cy="461665"/>
          </a:xfrm>
          <a:prstGeom prst="rect">
            <a:avLst/>
          </a:prstGeom>
        </p:spPr>
        <p:txBody>
          <a:bodyPr wrap="none">
            <a:spAutoFit/>
          </a:bodyPr>
          <a:lstStyle/>
          <a:p>
            <a:r>
              <a:rPr lang="en-US" altLang="zh-CN" sz="2400" b="1" dirty="0">
                <a:solidFill>
                  <a:schemeClr val="accent1"/>
                </a:solidFill>
              </a:rPr>
              <a:t>Extract </a:t>
            </a:r>
            <a:r>
              <a:rPr lang="en-US" altLang="zh-CN" sz="2400" b="1" dirty="0" smtClean="0">
                <a:solidFill>
                  <a:schemeClr val="accent1"/>
                </a:solidFill>
              </a:rPr>
              <a:t>RSSI via </a:t>
            </a:r>
            <a:r>
              <a:rPr lang="en-US" altLang="zh-CN" sz="2400" b="1" dirty="0">
                <a:solidFill>
                  <a:schemeClr val="accent1"/>
                </a:solidFill>
              </a:rPr>
              <a:t>Continuous Scanning</a:t>
            </a:r>
            <a:endParaRPr lang="zh-CN" altLang="en-US" sz="2400" b="1" dirty="0">
              <a:solidFill>
                <a:schemeClr val="accent1"/>
              </a:solidFill>
            </a:endParaRPr>
          </a:p>
        </p:txBody>
      </p:sp>
      <p:sp>
        <p:nvSpPr>
          <p:cNvPr id="8" name="幻灯片编号占位符 7"/>
          <p:cNvSpPr>
            <a:spLocks noGrp="1"/>
          </p:cNvSpPr>
          <p:nvPr>
            <p:ph type="sldNum" sz="quarter" idx="12"/>
          </p:nvPr>
        </p:nvSpPr>
        <p:spPr/>
        <p:txBody>
          <a:bodyPr/>
          <a:lstStyle/>
          <a:p>
            <a:fld id="{B6F15528-21DE-4FAA-801E-634DDDAF4B2B}" type="slidenum">
              <a:rPr lang="en-US" smtClean="0"/>
              <a:pPr/>
              <a:t>21</a:t>
            </a:fld>
            <a:endParaRPr lang="en-US"/>
          </a:p>
        </p:txBody>
      </p:sp>
    </p:spTree>
    <p:custDataLst>
      <p:tags r:id="rId1"/>
    </p:custDataLst>
    <p:extLst>
      <p:ext uri="{BB962C8B-B14F-4D97-AF65-F5344CB8AC3E}">
        <p14:creationId xmlns:p14="http://schemas.microsoft.com/office/powerpoint/2010/main" val="2852250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par>
                                <p:cTn id="20" presetID="3"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par>
                                <p:cTn id="28" presetID="3" presetClass="entr" presetSubtype="1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linds(horizontal)">
                                      <p:cBhvr>
                                        <p:cTn id="30" dur="500"/>
                                        <p:tgtEl>
                                          <p:spTgt spid="36"/>
                                        </p:tgtEl>
                                      </p:cBhvr>
                                    </p:animEffect>
                                  </p:childTnLst>
                                </p:cTn>
                              </p:par>
                              <p:par>
                                <p:cTn id="31" presetID="3" presetClass="entr" presetSubtype="1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linds(horizontal)">
                                      <p:cBhvr>
                                        <p:cTn id="33" dur="500"/>
                                        <p:tgtEl>
                                          <p:spTgt spid="39"/>
                                        </p:tgtEl>
                                      </p:cBhvr>
                                    </p:animEffect>
                                  </p:childTnLst>
                                </p:cTn>
                              </p:par>
                              <p:par>
                                <p:cTn id="34" presetID="3" presetClass="entr" presetSubtype="1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linds(horizontal)">
                                      <p:cBhvr>
                                        <p:cTn id="36" dur="500"/>
                                        <p:tgtEl>
                                          <p:spTgt spid="33"/>
                                        </p:tgtEl>
                                      </p:cBhvr>
                                    </p:animEffect>
                                  </p:childTnLst>
                                </p:cTn>
                              </p:par>
                              <p:par>
                                <p:cTn id="37" presetID="3" presetClass="entr" presetSubtype="1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linds(horizontal)">
                                      <p:cBhvr>
                                        <p:cTn id="39" dur="500"/>
                                        <p:tgtEl>
                                          <p:spTgt spid="34"/>
                                        </p:tgtEl>
                                      </p:cBhvr>
                                    </p:animEffect>
                                  </p:childTnLst>
                                </p:cTn>
                              </p:par>
                              <p:par>
                                <p:cTn id="40" presetID="3" presetClass="entr" presetSubtype="1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linds(horizont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linds(horizont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blinds(horizontal)">
                                      <p:cBhvr>
                                        <p:cTn id="5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p:bldP spid="31" grpId="0" animBg="1"/>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6858000" cy="523220"/>
          </a:xfrm>
          <a:prstGeom prst="rect">
            <a:avLst/>
          </a:prstGeom>
          <a:noFill/>
        </p:spPr>
        <p:txBody>
          <a:bodyPr wrap="square" rtlCol="0">
            <a:spAutoFit/>
          </a:bodyPr>
          <a:lstStyle/>
          <a:p>
            <a:r>
              <a:rPr lang="en-US" altLang="zh-CN" sz="2800" b="1" noProof="1" smtClean="0">
                <a:solidFill>
                  <a:srgbClr val="0070C0"/>
                </a:solidFill>
                <a:latin typeface="微软雅黑" pitchFamily="34" charset="-122"/>
                <a:ea typeface="微软雅黑" pitchFamily="34" charset="-122"/>
              </a:rPr>
              <a:t>Matching </a:t>
            </a:r>
            <a:r>
              <a:rPr lang="en-US" altLang="zh-CN" sz="2800" b="1" noProof="1">
                <a:solidFill>
                  <a:srgbClr val="0070C0"/>
                </a:solidFill>
                <a:latin typeface="微软雅黑" pitchFamily="34" charset="-122"/>
                <a:ea typeface="微软雅黑" pitchFamily="34" charset="-122"/>
              </a:rPr>
              <a:t>with Continuous </a:t>
            </a:r>
            <a:r>
              <a:rPr lang="en-US" altLang="zh-CN" sz="2800" b="1" noProof="1" smtClean="0">
                <a:solidFill>
                  <a:srgbClr val="0070C0"/>
                </a:solidFill>
                <a:latin typeface="微软雅黑" pitchFamily="34" charset="-122"/>
                <a:ea typeface="微软雅黑" pitchFamily="34" charset="-122"/>
              </a:rPr>
              <a:t>Scanning</a:t>
            </a:r>
            <a:endParaRPr lang="en-US" altLang="zh-CN" sz="2800" b="1" noProof="1">
              <a:solidFill>
                <a:srgbClr val="0070C0"/>
              </a:solidFill>
              <a:latin typeface="微软雅黑" pitchFamily="34" charset="-122"/>
              <a:ea typeface="微软雅黑" pitchFamily="34" charset="-122"/>
            </a:endParaRPr>
          </a:p>
        </p:txBody>
      </p:sp>
      <p:sp>
        <p:nvSpPr>
          <p:cNvPr id="13" name="矩形 12"/>
          <p:cNvSpPr/>
          <p:nvPr/>
        </p:nvSpPr>
        <p:spPr>
          <a:xfrm>
            <a:off x="304800" y="1138535"/>
            <a:ext cx="7176213" cy="461665"/>
          </a:xfrm>
          <a:prstGeom prst="rect">
            <a:avLst/>
          </a:prstGeom>
        </p:spPr>
        <p:txBody>
          <a:bodyPr wrap="none">
            <a:spAutoFit/>
          </a:bodyPr>
          <a:lstStyle/>
          <a:p>
            <a:r>
              <a:rPr lang="en-US" altLang="zh-CN" sz="2400" b="1" dirty="0" smtClean="0">
                <a:solidFill>
                  <a:schemeClr val="accent1"/>
                </a:solidFill>
              </a:rPr>
              <a:t>Pair </a:t>
            </a:r>
            <a:r>
              <a:rPr lang="en-US" altLang="zh-CN" sz="2400" b="1" dirty="0">
                <a:solidFill>
                  <a:schemeClr val="accent1"/>
                </a:solidFill>
              </a:rPr>
              <a:t>the Tags with Objects according to </a:t>
            </a:r>
            <a:r>
              <a:rPr lang="en-US" altLang="zh-CN" sz="2400" b="1" dirty="0">
                <a:solidFill>
                  <a:srgbClr val="FF0000"/>
                </a:solidFill>
              </a:rPr>
              <a:t>Depth</a:t>
            </a:r>
            <a:r>
              <a:rPr lang="en-US" altLang="zh-CN" sz="2400" b="1" dirty="0">
                <a:solidFill>
                  <a:schemeClr val="accent1"/>
                </a:solidFill>
              </a:rPr>
              <a:t> and </a:t>
            </a:r>
            <a:r>
              <a:rPr lang="en-US" altLang="zh-CN" sz="2400" b="1" dirty="0">
                <a:solidFill>
                  <a:srgbClr val="FF0000"/>
                </a:solidFill>
              </a:rPr>
              <a:t>RSSI</a:t>
            </a:r>
            <a:endParaRPr lang="zh-CN" altLang="en-US" sz="2400" b="1" dirty="0">
              <a:solidFill>
                <a:srgbClr val="FF0000"/>
              </a:solidFill>
            </a:endParaRPr>
          </a:p>
        </p:txBody>
      </p:sp>
      <p:pic>
        <p:nvPicPr>
          <p:cNvPr id="8" name="图片 7" descr="fig7b.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676400"/>
            <a:ext cx="4267200" cy="2515413"/>
          </a:xfrm>
          <a:prstGeom prst="rect">
            <a:avLst/>
          </a:prstGeom>
        </p:spPr>
      </p:pic>
      <p:pic>
        <p:nvPicPr>
          <p:cNvPr id="9" name="图片 8" descr="fig7c.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799" y="4191000"/>
            <a:ext cx="4224657" cy="2438400"/>
          </a:xfrm>
          <a:prstGeom prst="rect">
            <a:avLst/>
          </a:prstGeom>
        </p:spPr>
      </p:pic>
      <p:sp>
        <p:nvSpPr>
          <p:cNvPr id="10" name="圆角矩形 9"/>
          <p:cNvSpPr/>
          <p:nvPr/>
        </p:nvSpPr>
        <p:spPr>
          <a:xfrm>
            <a:off x="76200" y="1676400"/>
            <a:ext cx="4876800" cy="5105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zh-CN" sz="2000" dirty="0" smtClean="0">
                <a:solidFill>
                  <a:srgbClr val="FFFF00"/>
                </a:solidFill>
              </a:rPr>
              <a:t>While </a:t>
            </a:r>
            <a:r>
              <a:rPr lang="en-US" altLang="zh-CN" sz="2000" dirty="0" err="1" smtClean="0">
                <a:solidFill>
                  <a:srgbClr val="FFFF00"/>
                </a:solidFill>
              </a:rPr>
              <a:t>O≠null</a:t>
            </a:r>
            <a:r>
              <a:rPr lang="en-US" altLang="zh-CN" sz="2000" dirty="0" smtClean="0">
                <a:solidFill>
                  <a:srgbClr val="FFFF00"/>
                </a:solidFill>
              </a:rPr>
              <a:t> and </a:t>
            </a:r>
            <a:r>
              <a:rPr lang="en-US" altLang="zh-CN" sz="2000" dirty="0" err="1" smtClean="0">
                <a:solidFill>
                  <a:srgbClr val="FFFF00"/>
                </a:solidFill>
              </a:rPr>
              <a:t>T≠null</a:t>
            </a:r>
            <a:r>
              <a:rPr lang="en-US" altLang="zh-CN" sz="2000" dirty="0" smtClean="0">
                <a:solidFill>
                  <a:srgbClr val="FFFF00"/>
                </a:solidFill>
              </a:rPr>
              <a:t> do</a:t>
            </a:r>
          </a:p>
          <a:p>
            <a:r>
              <a:rPr lang="en-US" altLang="zh-CN" sz="2000" dirty="0" smtClean="0">
                <a:solidFill>
                  <a:srgbClr val="FFFF00"/>
                </a:solidFill>
              </a:rPr>
              <a:t>Match the objects and tags</a:t>
            </a:r>
            <a:r>
              <a:rPr lang="en-US" altLang="zh-CN" sz="2000" dirty="0" smtClean="0"/>
              <a:t>: </a:t>
            </a:r>
            <a:r>
              <a:rPr lang="en-US" altLang="zh-CN" sz="2000" dirty="0"/>
              <a:t> </a:t>
            </a:r>
            <a:r>
              <a:rPr lang="en-US" altLang="zh-CN" sz="2000" dirty="0" smtClean="0"/>
              <a:t>For </a:t>
            </a:r>
            <a:r>
              <a:rPr lang="en-US" altLang="zh-CN" sz="2000" dirty="0"/>
              <a:t>any object </a:t>
            </a:r>
            <a:r>
              <a:rPr lang="en-US" altLang="zh-CN" sz="2000" b="1" dirty="0" err="1" smtClean="0"/>
              <a:t>Oi</a:t>
            </a:r>
            <a:r>
              <a:rPr lang="en-US" altLang="zh-CN" sz="2000" dirty="0" smtClean="0"/>
              <a:t>, select </a:t>
            </a:r>
            <a:r>
              <a:rPr lang="en-US" altLang="zh-CN" sz="2000" dirty="0"/>
              <a:t>the candidate pairing </a:t>
            </a:r>
            <a:r>
              <a:rPr lang="en-US" altLang="zh-CN" sz="2000" dirty="0" smtClean="0"/>
              <a:t> tags according </a:t>
            </a:r>
            <a:r>
              <a:rPr lang="en-US" altLang="zh-CN" sz="2000" dirty="0"/>
              <a:t>to the angle </a:t>
            </a:r>
            <a:r>
              <a:rPr lang="en-US" altLang="zh-CN" sz="2000" b="1" dirty="0" err="1" smtClean="0"/>
              <a:t>θi</a:t>
            </a:r>
            <a:r>
              <a:rPr lang="en-US" altLang="zh-CN" sz="2000" dirty="0" smtClean="0"/>
              <a:t>. </a:t>
            </a:r>
            <a:r>
              <a:rPr lang="en-US" altLang="zh-CN" sz="2000" dirty="0"/>
              <a:t>S</a:t>
            </a:r>
            <a:r>
              <a:rPr lang="en-US" altLang="zh-CN" sz="2000" dirty="0" smtClean="0"/>
              <a:t>et </a:t>
            </a:r>
            <a:r>
              <a:rPr lang="en-US" altLang="zh-CN" sz="2000" dirty="0"/>
              <a:t>all tags as pairing </a:t>
            </a:r>
            <a:r>
              <a:rPr lang="en-US" altLang="zh-CN" sz="2000" dirty="0" smtClean="0"/>
              <a:t>candidates with </a:t>
            </a:r>
            <a:r>
              <a:rPr lang="en-US" altLang="zh-CN" sz="2000" dirty="0"/>
              <a:t>their angles in the </a:t>
            </a:r>
            <a:r>
              <a:rPr lang="en-US" altLang="zh-CN" sz="2000" dirty="0" smtClean="0"/>
              <a:t>range [</a:t>
            </a:r>
            <a:r>
              <a:rPr lang="en-US" altLang="zh-CN" sz="2000" b="1" dirty="0" err="1" smtClean="0"/>
              <a:t>θi-δ</a:t>
            </a:r>
            <a:r>
              <a:rPr lang="en-US" altLang="zh-CN" sz="2000" b="1" dirty="0" smtClean="0"/>
              <a:t>, </a:t>
            </a:r>
            <a:r>
              <a:rPr lang="en-US" altLang="zh-CN" sz="2000" b="1" dirty="0" err="1" smtClean="0"/>
              <a:t>θi+</a:t>
            </a:r>
            <a:r>
              <a:rPr lang="en-US" altLang="zh-CN" sz="2000" b="1" dirty="0" err="1"/>
              <a:t>δ</a:t>
            </a:r>
            <a:r>
              <a:rPr lang="en-US" altLang="zh-CN" sz="2000" dirty="0" smtClean="0"/>
              <a:t>].</a:t>
            </a:r>
            <a:r>
              <a:rPr lang="en-US" altLang="zh-CN" sz="2000" dirty="0"/>
              <a:t> </a:t>
            </a:r>
            <a:endParaRPr lang="en-US" altLang="zh-CN" sz="2000" dirty="0" smtClean="0"/>
          </a:p>
          <a:p>
            <a:r>
              <a:rPr lang="en-US" altLang="zh-CN" sz="2000" dirty="0" smtClean="0"/>
              <a:t>Match </a:t>
            </a:r>
            <a:r>
              <a:rPr lang="en-US" altLang="zh-CN" sz="2000" dirty="0"/>
              <a:t>each object to a candidate tag based on </a:t>
            </a:r>
            <a:r>
              <a:rPr lang="en-US" altLang="zh-CN" sz="2000" dirty="0" smtClean="0"/>
              <a:t>their relative </a:t>
            </a:r>
            <a:r>
              <a:rPr lang="en-US" altLang="zh-CN" sz="2000" dirty="0"/>
              <a:t>rank in RSSI and </a:t>
            </a:r>
            <a:r>
              <a:rPr lang="en-US" altLang="zh-CN" sz="2000" dirty="0" smtClean="0"/>
              <a:t>depth.</a:t>
            </a:r>
          </a:p>
          <a:p>
            <a:r>
              <a:rPr lang="en-US" altLang="zh-CN" sz="2000" dirty="0" smtClean="0">
                <a:solidFill>
                  <a:srgbClr val="FFFF00"/>
                </a:solidFill>
              </a:rPr>
              <a:t>Calibrate the matching results</a:t>
            </a:r>
            <a:r>
              <a:rPr lang="en-US" altLang="zh-CN" sz="2000" dirty="0" smtClean="0"/>
              <a:t>:</a:t>
            </a:r>
            <a:r>
              <a:rPr lang="en-US" altLang="zh-CN" sz="2000" dirty="0"/>
              <a:t> F</a:t>
            </a:r>
            <a:r>
              <a:rPr lang="en-US" altLang="zh-CN" sz="2000" dirty="0" smtClean="0"/>
              <a:t>or the tag matched to multiple</a:t>
            </a:r>
            <a:r>
              <a:rPr lang="en-US" altLang="zh-CN" sz="2000" dirty="0"/>
              <a:t> </a:t>
            </a:r>
            <a:r>
              <a:rPr lang="en-US" altLang="zh-CN" sz="2000" dirty="0" smtClean="0"/>
              <a:t>objects, make </a:t>
            </a:r>
            <a:r>
              <a:rPr lang="en-US" altLang="zh-CN" sz="2000" dirty="0"/>
              <a:t>the tag select </a:t>
            </a:r>
            <a:r>
              <a:rPr lang="en-US" altLang="zh-CN" sz="2000" dirty="0" smtClean="0"/>
              <a:t>the object </a:t>
            </a:r>
            <a:r>
              <a:rPr lang="en-US" altLang="zh-CN" sz="2000" dirty="0"/>
              <a:t>with the closest rank as the final pair.</a:t>
            </a:r>
            <a:r>
              <a:rPr lang="en-US" altLang="zh-CN" sz="2000" dirty="0" smtClean="0"/>
              <a:t> </a:t>
            </a:r>
          </a:p>
          <a:p>
            <a:r>
              <a:rPr kumimoji="1" lang="en-US" altLang="zh-CN" sz="2000" dirty="0" smtClean="0">
                <a:solidFill>
                  <a:srgbClr val="FFFF00"/>
                </a:solidFill>
              </a:rPr>
              <a:t>End while</a:t>
            </a:r>
            <a:endParaRPr kumimoji="1" lang="en-US" altLang="zh-CN" sz="2000" dirty="0">
              <a:solidFill>
                <a:srgbClr val="FFFF00"/>
              </a:solidFill>
            </a:endParaRPr>
          </a:p>
        </p:txBody>
      </p:sp>
      <p:cxnSp>
        <p:nvCxnSpPr>
          <p:cNvPr id="11" name="直线连接符 10"/>
          <p:cNvCxnSpPr/>
          <p:nvPr/>
        </p:nvCxnSpPr>
        <p:spPr>
          <a:xfrm>
            <a:off x="6400800" y="2057400"/>
            <a:ext cx="685800" cy="1828800"/>
          </a:xfrm>
          <a:prstGeom prst="line">
            <a:avLst/>
          </a:prstGeom>
          <a:ln>
            <a:solidFill>
              <a:srgbClr val="FF0000"/>
            </a:solidFill>
            <a:headEnd type="triangle" w="lg" len="lg"/>
          </a:ln>
        </p:spPr>
        <p:style>
          <a:lnRef idx="2">
            <a:schemeClr val="accent1"/>
          </a:lnRef>
          <a:fillRef idx="0">
            <a:schemeClr val="accent1"/>
          </a:fillRef>
          <a:effectRef idx="1">
            <a:schemeClr val="accent1"/>
          </a:effectRef>
          <a:fontRef idx="minor">
            <a:schemeClr val="tx1"/>
          </a:fontRef>
        </p:style>
      </p:cxnSp>
      <p:sp>
        <p:nvSpPr>
          <p:cNvPr id="12" name="矩形 11"/>
          <p:cNvSpPr/>
          <p:nvPr/>
        </p:nvSpPr>
        <p:spPr>
          <a:xfrm>
            <a:off x="6172200" y="2362200"/>
            <a:ext cx="427446" cy="369332"/>
          </a:xfrm>
          <a:prstGeom prst="rect">
            <a:avLst/>
          </a:prstGeom>
        </p:spPr>
        <p:txBody>
          <a:bodyPr wrap="none">
            <a:spAutoFit/>
          </a:bodyPr>
          <a:lstStyle/>
          <a:p>
            <a:r>
              <a:rPr lang="en-US" altLang="zh-CN" b="1" dirty="0" smtClean="0">
                <a:solidFill>
                  <a:srgbClr val="FF0000"/>
                </a:solidFill>
              </a:rPr>
              <a:t>θ4</a:t>
            </a:r>
            <a:endParaRPr lang="zh-CN" altLang="en-US" dirty="0">
              <a:solidFill>
                <a:srgbClr val="FF0000"/>
              </a:solidFill>
            </a:endParaRPr>
          </a:p>
        </p:txBody>
      </p:sp>
      <p:cxnSp>
        <p:nvCxnSpPr>
          <p:cNvPr id="14" name="直线连接符 13"/>
          <p:cNvCxnSpPr/>
          <p:nvPr/>
        </p:nvCxnSpPr>
        <p:spPr>
          <a:xfrm>
            <a:off x="7010400" y="4648200"/>
            <a:ext cx="76200" cy="1676400"/>
          </a:xfrm>
          <a:prstGeom prst="line">
            <a:avLst/>
          </a:prstGeom>
          <a:ln>
            <a:solidFill>
              <a:srgbClr val="FF0000"/>
            </a:solidFill>
            <a:headEnd type="triangle" w="lg" len="lg"/>
          </a:ln>
        </p:spPr>
        <p:style>
          <a:lnRef idx="2">
            <a:schemeClr val="accent1"/>
          </a:lnRef>
          <a:fillRef idx="0">
            <a:schemeClr val="accent1"/>
          </a:fillRef>
          <a:effectRef idx="1">
            <a:schemeClr val="accent1"/>
          </a:effectRef>
          <a:fontRef idx="minor">
            <a:schemeClr val="tx1"/>
          </a:fontRef>
        </p:style>
      </p:cxnSp>
      <p:cxnSp>
        <p:nvCxnSpPr>
          <p:cNvPr id="16" name="直线连接符 15"/>
          <p:cNvCxnSpPr/>
          <p:nvPr/>
        </p:nvCxnSpPr>
        <p:spPr>
          <a:xfrm>
            <a:off x="6629400" y="5410200"/>
            <a:ext cx="457200" cy="914400"/>
          </a:xfrm>
          <a:prstGeom prst="line">
            <a:avLst/>
          </a:prstGeom>
          <a:ln>
            <a:solidFill>
              <a:srgbClr val="FF0000"/>
            </a:solidFill>
            <a:headEnd type="triangle" w="lg" len="lg"/>
          </a:ln>
        </p:spPr>
        <p:style>
          <a:lnRef idx="2">
            <a:schemeClr val="accent1"/>
          </a:lnRef>
          <a:fillRef idx="0">
            <a:schemeClr val="accent1"/>
          </a:fillRef>
          <a:effectRef idx="1">
            <a:schemeClr val="accent1"/>
          </a:effectRef>
          <a:fontRef idx="minor">
            <a:schemeClr val="tx1"/>
          </a:fontRef>
        </p:style>
      </p:cxnSp>
      <p:cxnSp>
        <p:nvCxnSpPr>
          <p:cNvPr id="18" name="直线连接符 17"/>
          <p:cNvCxnSpPr/>
          <p:nvPr/>
        </p:nvCxnSpPr>
        <p:spPr>
          <a:xfrm>
            <a:off x="6629400" y="5562600"/>
            <a:ext cx="457200" cy="762000"/>
          </a:xfrm>
          <a:prstGeom prst="line">
            <a:avLst/>
          </a:prstGeom>
          <a:ln>
            <a:solidFill>
              <a:srgbClr val="FF0000"/>
            </a:solidFill>
            <a:headEnd type="triangle" w="lg" len="lg"/>
          </a:ln>
        </p:spPr>
        <p:style>
          <a:lnRef idx="2">
            <a:schemeClr val="accent1"/>
          </a:lnRef>
          <a:fillRef idx="0">
            <a:schemeClr val="accent1"/>
          </a:fillRef>
          <a:effectRef idx="1">
            <a:schemeClr val="accent1"/>
          </a:effectRef>
          <a:fontRef idx="minor">
            <a:schemeClr val="tx1"/>
          </a:fontRef>
        </p:style>
      </p:cxnSp>
      <p:sp>
        <p:nvSpPr>
          <p:cNvPr id="21" name="矩形 20"/>
          <p:cNvSpPr/>
          <p:nvPr/>
        </p:nvSpPr>
        <p:spPr>
          <a:xfrm>
            <a:off x="6629400" y="4648200"/>
            <a:ext cx="427446" cy="369332"/>
          </a:xfrm>
          <a:prstGeom prst="rect">
            <a:avLst/>
          </a:prstGeom>
        </p:spPr>
        <p:txBody>
          <a:bodyPr wrap="none">
            <a:spAutoFit/>
          </a:bodyPr>
          <a:lstStyle/>
          <a:p>
            <a:r>
              <a:rPr lang="en-US" altLang="zh-CN" b="1" dirty="0" smtClean="0">
                <a:solidFill>
                  <a:srgbClr val="FF0000"/>
                </a:solidFill>
              </a:rPr>
              <a:t>θ1</a:t>
            </a:r>
            <a:endParaRPr lang="zh-CN" altLang="en-US" dirty="0">
              <a:solidFill>
                <a:srgbClr val="FF0000"/>
              </a:solidFill>
            </a:endParaRPr>
          </a:p>
        </p:txBody>
      </p:sp>
      <p:sp>
        <p:nvSpPr>
          <p:cNvPr id="22" name="矩形 21"/>
          <p:cNvSpPr/>
          <p:nvPr/>
        </p:nvSpPr>
        <p:spPr>
          <a:xfrm>
            <a:off x="6658278" y="5193268"/>
            <a:ext cx="428322" cy="369332"/>
          </a:xfrm>
          <a:prstGeom prst="rect">
            <a:avLst/>
          </a:prstGeom>
        </p:spPr>
        <p:txBody>
          <a:bodyPr wrap="none">
            <a:spAutoFit/>
          </a:bodyPr>
          <a:lstStyle/>
          <a:p>
            <a:r>
              <a:rPr lang="en-US" altLang="zh-CN" b="1" dirty="0" smtClean="0">
                <a:solidFill>
                  <a:srgbClr val="FF0000"/>
                </a:solidFill>
              </a:rPr>
              <a:t>θ2</a:t>
            </a:r>
            <a:endParaRPr lang="zh-CN" altLang="en-US" dirty="0">
              <a:solidFill>
                <a:srgbClr val="FF0000"/>
              </a:solidFill>
            </a:endParaRPr>
          </a:p>
        </p:txBody>
      </p:sp>
      <p:sp>
        <p:nvSpPr>
          <p:cNvPr id="23" name="矩形 22"/>
          <p:cNvSpPr/>
          <p:nvPr/>
        </p:nvSpPr>
        <p:spPr>
          <a:xfrm>
            <a:off x="6354354" y="5574268"/>
            <a:ext cx="427446" cy="369332"/>
          </a:xfrm>
          <a:prstGeom prst="rect">
            <a:avLst/>
          </a:prstGeom>
        </p:spPr>
        <p:txBody>
          <a:bodyPr wrap="none">
            <a:spAutoFit/>
          </a:bodyPr>
          <a:lstStyle/>
          <a:p>
            <a:r>
              <a:rPr lang="en-US" altLang="zh-CN" b="1" dirty="0" smtClean="0">
                <a:solidFill>
                  <a:srgbClr val="FF0000"/>
                </a:solidFill>
              </a:rPr>
              <a:t>θ4</a:t>
            </a:r>
            <a:endParaRPr lang="zh-CN" altLang="en-US" dirty="0">
              <a:solidFill>
                <a:srgbClr val="FF0000"/>
              </a:solidFill>
            </a:endParaRPr>
          </a:p>
        </p:txBody>
      </p:sp>
      <p:sp>
        <p:nvSpPr>
          <p:cNvPr id="24" name="椭圆 23"/>
          <p:cNvSpPr/>
          <p:nvPr/>
        </p:nvSpPr>
        <p:spPr>
          <a:xfrm>
            <a:off x="6324600" y="19812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5" name="椭圆 24"/>
          <p:cNvSpPr/>
          <p:nvPr/>
        </p:nvSpPr>
        <p:spPr>
          <a:xfrm>
            <a:off x="6781800" y="28194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6" name="椭圆 25"/>
          <p:cNvSpPr/>
          <p:nvPr/>
        </p:nvSpPr>
        <p:spPr>
          <a:xfrm>
            <a:off x="6934200" y="32766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7" name="椭圆 26"/>
          <p:cNvSpPr/>
          <p:nvPr/>
        </p:nvSpPr>
        <p:spPr>
          <a:xfrm>
            <a:off x="6934200" y="45720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8" name="椭圆 27"/>
          <p:cNvSpPr/>
          <p:nvPr/>
        </p:nvSpPr>
        <p:spPr>
          <a:xfrm>
            <a:off x="6553200" y="53340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9" name="椭圆 28"/>
          <p:cNvSpPr/>
          <p:nvPr/>
        </p:nvSpPr>
        <p:spPr>
          <a:xfrm>
            <a:off x="6477000" y="54864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0" name="矩形 29"/>
          <p:cNvSpPr/>
          <p:nvPr/>
        </p:nvSpPr>
        <p:spPr>
          <a:xfrm>
            <a:off x="6629400" y="1905000"/>
            <a:ext cx="1920981" cy="369332"/>
          </a:xfrm>
          <a:prstGeom prst="rect">
            <a:avLst/>
          </a:prstGeom>
        </p:spPr>
        <p:txBody>
          <a:bodyPr wrap="none">
            <a:spAutoFit/>
          </a:bodyPr>
          <a:lstStyle/>
          <a:p>
            <a:r>
              <a:rPr lang="en-US" altLang="zh-CN" b="1" dirty="0" smtClean="0">
                <a:solidFill>
                  <a:srgbClr val="FF0000"/>
                </a:solidFill>
              </a:rPr>
              <a:t>Rank in depth: 1st</a:t>
            </a:r>
            <a:endParaRPr lang="zh-CN" altLang="en-US" dirty="0">
              <a:solidFill>
                <a:srgbClr val="FF0000"/>
              </a:solidFill>
            </a:endParaRPr>
          </a:p>
        </p:txBody>
      </p:sp>
      <p:sp>
        <p:nvSpPr>
          <p:cNvPr id="31" name="矩形 30"/>
          <p:cNvSpPr/>
          <p:nvPr/>
        </p:nvSpPr>
        <p:spPr>
          <a:xfrm>
            <a:off x="5181600" y="5867400"/>
            <a:ext cx="1762847" cy="369332"/>
          </a:xfrm>
          <a:prstGeom prst="rect">
            <a:avLst/>
          </a:prstGeom>
        </p:spPr>
        <p:txBody>
          <a:bodyPr wrap="none">
            <a:spAutoFit/>
          </a:bodyPr>
          <a:lstStyle/>
          <a:p>
            <a:r>
              <a:rPr lang="en-US" altLang="zh-CN" b="1" dirty="0" smtClean="0">
                <a:solidFill>
                  <a:srgbClr val="FF0000"/>
                </a:solidFill>
              </a:rPr>
              <a:t>Rank in RSSI: 1st</a:t>
            </a:r>
            <a:endParaRPr lang="zh-CN" altLang="en-US" dirty="0">
              <a:solidFill>
                <a:srgbClr val="FF0000"/>
              </a:solidFill>
            </a:endParaRPr>
          </a:p>
        </p:txBody>
      </p:sp>
      <p:cxnSp>
        <p:nvCxnSpPr>
          <p:cNvPr id="33" name="直线箭头连接符 32"/>
          <p:cNvCxnSpPr/>
          <p:nvPr/>
        </p:nvCxnSpPr>
        <p:spPr>
          <a:xfrm>
            <a:off x="6400800" y="2057400"/>
            <a:ext cx="152400" cy="3581400"/>
          </a:xfrm>
          <a:prstGeom prst="straightConnector1">
            <a:avLst/>
          </a:prstGeom>
          <a:ln w="57150"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5" name="矩形 34"/>
          <p:cNvSpPr/>
          <p:nvPr/>
        </p:nvSpPr>
        <p:spPr>
          <a:xfrm>
            <a:off x="6542953" y="3733800"/>
            <a:ext cx="1653743" cy="369332"/>
          </a:xfrm>
          <a:prstGeom prst="rect">
            <a:avLst/>
          </a:prstGeom>
        </p:spPr>
        <p:txBody>
          <a:bodyPr wrap="none">
            <a:spAutoFit/>
          </a:bodyPr>
          <a:lstStyle/>
          <a:p>
            <a:r>
              <a:rPr lang="en-US" altLang="zh-CN" b="1" dirty="0" smtClean="0">
                <a:solidFill>
                  <a:srgbClr val="008000"/>
                </a:solidFill>
              </a:rPr>
              <a:t>Pair O4 with T4</a:t>
            </a:r>
            <a:endParaRPr lang="zh-CN" altLang="en-US" dirty="0">
              <a:solidFill>
                <a:srgbClr val="008000"/>
              </a:solidFill>
            </a:endParaRPr>
          </a:p>
        </p:txBody>
      </p:sp>
      <p:sp>
        <p:nvSpPr>
          <p:cNvPr id="6" name="幻灯片编号占位符 5"/>
          <p:cNvSpPr>
            <a:spLocks noGrp="1"/>
          </p:cNvSpPr>
          <p:nvPr>
            <p:ph type="sldNum" sz="quarter" idx="12"/>
          </p:nvPr>
        </p:nvSpPr>
        <p:spPr/>
        <p:txBody>
          <a:bodyPr/>
          <a:lstStyle/>
          <a:p>
            <a:fld id="{B6F15528-21DE-4FAA-801E-634DDDAF4B2B}" type="slidenum">
              <a:rPr lang="en-US" smtClean="0"/>
              <a:pPr/>
              <a:t>22</a:t>
            </a:fld>
            <a:endParaRPr lang="en-US"/>
          </a:p>
        </p:txBody>
      </p:sp>
    </p:spTree>
    <p:custDataLst>
      <p:tags r:id="rId1"/>
    </p:custDataLst>
    <p:extLst>
      <p:ext uri="{BB962C8B-B14F-4D97-AF65-F5344CB8AC3E}">
        <p14:creationId xmlns:p14="http://schemas.microsoft.com/office/powerpoint/2010/main" val="3341540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linds(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horizontal)">
                                      <p:cBhvr>
                                        <p:cTn id="25" dur="500"/>
                                        <p:tgtEl>
                                          <p:spTgt spid="14"/>
                                        </p:tgtEl>
                                      </p:cBhvr>
                                    </p:animEffect>
                                  </p:childTnLst>
                                </p:cTn>
                              </p:par>
                              <p:par>
                                <p:cTn id="26" presetID="3"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par>
                                <p:cTn id="29" presetID="3" presetClass="entr" presetSubtype="1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linds(horizontal)">
                                      <p:cBhvr>
                                        <p:cTn id="34" dur="500"/>
                                        <p:tgtEl>
                                          <p:spTgt spid="2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linds(horizontal)">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animEffect transition="in" filter="blinds(horizontal)">
                                      <p:cBhvr>
                                        <p:cTn id="45" dur="500"/>
                                        <p:tgtEl>
                                          <p:spTgt spid="10">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linds(horizontal)">
                                      <p:cBhvr>
                                        <p:cTn id="50" dur="500"/>
                                        <p:tgtEl>
                                          <p:spTgt spid="24"/>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linds(horizontal)">
                                      <p:cBhvr>
                                        <p:cTn id="53" dur="500"/>
                                        <p:tgtEl>
                                          <p:spTgt spid="2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blinds(horizontal)">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blinds(horizontal)">
                                      <p:cBhvr>
                                        <p:cTn id="61" dur="500"/>
                                        <p:tgtEl>
                                          <p:spTgt spid="27"/>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linds(horizontal)">
                                      <p:cBhvr>
                                        <p:cTn id="64" dur="500"/>
                                        <p:tgtEl>
                                          <p:spTgt spid="28"/>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linds(horizontal)">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linds(horizontal)">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blinds(horizontal)">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blinds(horizontal)">
                                      <p:cBhvr>
                                        <p:cTn id="82" dur="500"/>
                                        <p:tgtEl>
                                          <p:spTgt spid="33"/>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blinds(horizontal)">
                                      <p:cBhvr>
                                        <p:cTn id="85" dur="500"/>
                                        <p:tgtEl>
                                          <p:spTgt spid="35"/>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10">
                                            <p:txEl>
                                              <p:pRg st="3" end="3"/>
                                            </p:txEl>
                                          </p:spTgt>
                                        </p:tgtEl>
                                        <p:attrNameLst>
                                          <p:attrName>style.visibility</p:attrName>
                                        </p:attrNameLst>
                                      </p:cBhvr>
                                      <p:to>
                                        <p:strVal val="visible"/>
                                      </p:to>
                                    </p:set>
                                    <p:animEffect transition="in" filter="blinds(horizontal)">
                                      <p:cBhvr>
                                        <p:cTn id="90" dur="500"/>
                                        <p:tgtEl>
                                          <p:spTgt spid="10">
                                            <p:txEl>
                                              <p:pRg st="3" end="3"/>
                                            </p:txEl>
                                          </p:spTgt>
                                        </p:tgtEl>
                                      </p:cBhvr>
                                    </p:animEffect>
                                  </p:childTnLst>
                                </p:cTn>
                              </p:par>
                              <p:par>
                                <p:cTn id="91" presetID="3" presetClass="entr" presetSubtype="10" fill="hold" nodeType="withEffect">
                                  <p:stCondLst>
                                    <p:cond delay="0"/>
                                  </p:stCondLst>
                                  <p:childTnLst>
                                    <p:set>
                                      <p:cBhvr>
                                        <p:cTn id="92" dur="1" fill="hold">
                                          <p:stCondLst>
                                            <p:cond delay="0"/>
                                          </p:stCondLst>
                                        </p:cTn>
                                        <p:tgtEl>
                                          <p:spTgt spid="10">
                                            <p:txEl>
                                              <p:pRg st="4" end="4"/>
                                            </p:txEl>
                                          </p:spTgt>
                                        </p:tgtEl>
                                        <p:attrNameLst>
                                          <p:attrName>style.visibility</p:attrName>
                                        </p:attrNameLst>
                                      </p:cBhvr>
                                      <p:to>
                                        <p:strVal val="visible"/>
                                      </p:to>
                                    </p:set>
                                    <p:animEffect transition="in" filter="blinds(horizontal)">
                                      <p:cBhvr>
                                        <p:cTn id="9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animBg="1"/>
      <p:bldP spid="25" grpId="0" animBg="1"/>
      <p:bldP spid="26" grpId="0" animBg="1"/>
      <p:bldP spid="27" grpId="0" animBg="1"/>
      <p:bldP spid="28" grpId="0" animBg="1"/>
      <p:bldP spid="29" grpId="0" animBg="1"/>
      <p:bldP spid="30" grpId="0"/>
      <p:bldP spid="31"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6858000" cy="523220"/>
          </a:xfrm>
          <a:prstGeom prst="rect">
            <a:avLst/>
          </a:prstGeom>
          <a:noFill/>
        </p:spPr>
        <p:txBody>
          <a:bodyPr wrap="square" rtlCol="0">
            <a:spAutoFit/>
          </a:bodyPr>
          <a:lstStyle/>
          <a:p>
            <a:r>
              <a:rPr lang="en-US" altLang="zh-CN" sz="2800" b="1" noProof="1" smtClean="0">
                <a:solidFill>
                  <a:srgbClr val="0070C0"/>
                </a:solidFill>
                <a:latin typeface="微软雅黑" pitchFamily="34" charset="-122"/>
                <a:ea typeface="微软雅黑" pitchFamily="34" charset="-122"/>
              </a:rPr>
              <a:t>Matching </a:t>
            </a:r>
            <a:r>
              <a:rPr lang="en-US" altLang="zh-CN" sz="2800" b="1" noProof="1">
                <a:solidFill>
                  <a:srgbClr val="0070C0"/>
                </a:solidFill>
                <a:latin typeface="微软雅黑" pitchFamily="34" charset="-122"/>
                <a:ea typeface="微软雅黑" pitchFamily="34" charset="-122"/>
              </a:rPr>
              <a:t>with Continuous </a:t>
            </a:r>
            <a:r>
              <a:rPr lang="en-US" altLang="zh-CN" sz="2800" b="1" noProof="1" smtClean="0">
                <a:solidFill>
                  <a:srgbClr val="0070C0"/>
                </a:solidFill>
                <a:latin typeface="微软雅黑" pitchFamily="34" charset="-122"/>
                <a:ea typeface="微软雅黑" pitchFamily="34" charset="-122"/>
              </a:rPr>
              <a:t>Scanning</a:t>
            </a:r>
            <a:endParaRPr lang="en-US" altLang="zh-CN" sz="2800" b="1" noProof="1">
              <a:solidFill>
                <a:srgbClr val="0070C0"/>
              </a:solidFill>
              <a:latin typeface="微软雅黑" pitchFamily="34" charset="-122"/>
              <a:ea typeface="微软雅黑" pitchFamily="34" charset="-122"/>
            </a:endParaRPr>
          </a:p>
        </p:txBody>
      </p:sp>
      <p:sp>
        <p:nvSpPr>
          <p:cNvPr id="13" name="矩形 12"/>
          <p:cNvSpPr/>
          <p:nvPr/>
        </p:nvSpPr>
        <p:spPr>
          <a:xfrm>
            <a:off x="304800" y="1138535"/>
            <a:ext cx="7388561" cy="461665"/>
          </a:xfrm>
          <a:prstGeom prst="rect">
            <a:avLst/>
          </a:prstGeom>
        </p:spPr>
        <p:txBody>
          <a:bodyPr wrap="none">
            <a:spAutoFit/>
          </a:bodyPr>
          <a:lstStyle/>
          <a:p>
            <a:r>
              <a:rPr lang="en-US" altLang="zh-CN" sz="2400" b="1" dirty="0" smtClean="0">
                <a:solidFill>
                  <a:schemeClr val="accent1"/>
                </a:solidFill>
              </a:rPr>
              <a:t>Pair </a:t>
            </a:r>
            <a:r>
              <a:rPr lang="en-US" altLang="zh-CN" sz="2400" b="1" dirty="0">
                <a:solidFill>
                  <a:schemeClr val="accent1"/>
                </a:solidFill>
              </a:rPr>
              <a:t>the Tags with Objects according to </a:t>
            </a:r>
            <a:r>
              <a:rPr lang="en-US" altLang="zh-CN" sz="2400" b="1" dirty="0">
                <a:solidFill>
                  <a:srgbClr val="FF0000"/>
                </a:solidFill>
              </a:rPr>
              <a:t>Depth</a:t>
            </a:r>
            <a:r>
              <a:rPr lang="en-US" altLang="zh-CN" sz="2400" b="1" dirty="0">
                <a:solidFill>
                  <a:schemeClr val="accent1"/>
                </a:solidFill>
              </a:rPr>
              <a:t> and </a:t>
            </a:r>
            <a:r>
              <a:rPr lang="en-US" altLang="zh-CN" sz="2400" b="1" dirty="0" smtClean="0">
                <a:solidFill>
                  <a:srgbClr val="FF0000"/>
                </a:solidFill>
              </a:rPr>
              <a:t>Phase</a:t>
            </a:r>
            <a:endParaRPr lang="zh-CN" altLang="en-US" sz="2400" b="1" dirty="0">
              <a:solidFill>
                <a:srgbClr val="FF0000"/>
              </a:solidFill>
            </a:endParaRPr>
          </a:p>
        </p:txBody>
      </p:sp>
      <p:sp>
        <p:nvSpPr>
          <p:cNvPr id="7" name="矩形 6"/>
          <p:cNvSpPr/>
          <p:nvPr/>
        </p:nvSpPr>
        <p:spPr>
          <a:xfrm>
            <a:off x="304800" y="1905000"/>
            <a:ext cx="5029200" cy="4524315"/>
          </a:xfrm>
          <a:prstGeom prst="rect">
            <a:avLst/>
          </a:prstGeom>
        </p:spPr>
        <p:txBody>
          <a:bodyPr wrap="square">
            <a:spAutoFit/>
          </a:bodyPr>
          <a:lstStyle/>
          <a:p>
            <a:r>
              <a:rPr lang="en-US" altLang="zh-CN" sz="2400" b="1" dirty="0" smtClean="0">
                <a:solidFill>
                  <a:srgbClr val="FF0000"/>
                </a:solidFill>
              </a:rPr>
              <a:t>Motivation</a:t>
            </a:r>
          </a:p>
          <a:p>
            <a:pPr marL="342900" indent="-342900">
              <a:buFont typeface="Arial"/>
              <a:buChar char="•"/>
            </a:pPr>
            <a:r>
              <a:rPr lang="en-US" altLang="zh-CN" sz="2400" b="1" dirty="0" smtClean="0">
                <a:solidFill>
                  <a:schemeClr val="accent1"/>
                </a:solidFill>
              </a:rPr>
              <a:t>A new </a:t>
            </a:r>
            <a:r>
              <a:rPr lang="en-US" altLang="zh-CN" sz="2400" b="1" dirty="0">
                <a:solidFill>
                  <a:schemeClr val="accent1"/>
                </a:solidFill>
              </a:rPr>
              <a:t>brand of COTS RFID systems, like the </a:t>
            </a:r>
            <a:r>
              <a:rPr lang="en-US" altLang="zh-CN" sz="2400" b="1" dirty="0" err="1">
                <a:solidFill>
                  <a:schemeClr val="accent1"/>
                </a:solidFill>
              </a:rPr>
              <a:t>ImpinJ</a:t>
            </a:r>
            <a:r>
              <a:rPr lang="en-US" altLang="zh-CN" sz="2400" b="1" dirty="0" smtClean="0">
                <a:solidFill>
                  <a:schemeClr val="accent1"/>
                </a:solidFill>
              </a:rPr>
              <a:t>, are </a:t>
            </a:r>
            <a:r>
              <a:rPr lang="en-US" altLang="zh-CN" sz="2400" b="1" dirty="0">
                <a:solidFill>
                  <a:schemeClr val="accent1"/>
                </a:solidFill>
              </a:rPr>
              <a:t>able to extract the phase value from the RF-</a:t>
            </a:r>
            <a:r>
              <a:rPr lang="en-US" altLang="zh-CN" sz="2400" b="1" dirty="0" smtClean="0">
                <a:solidFill>
                  <a:schemeClr val="accent1"/>
                </a:solidFill>
              </a:rPr>
              <a:t>signals. </a:t>
            </a:r>
          </a:p>
          <a:p>
            <a:pPr marL="342900" indent="-342900">
              <a:buFont typeface="Arial"/>
              <a:buChar char="•"/>
            </a:pPr>
            <a:r>
              <a:rPr lang="en-US" altLang="zh-CN" sz="2400" b="1" dirty="0" smtClean="0">
                <a:solidFill>
                  <a:schemeClr val="accent1"/>
                </a:solidFill>
              </a:rPr>
              <a:t>A </a:t>
            </a:r>
            <a:r>
              <a:rPr lang="en-US" altLang="zh-CN" sz="2400" b="1" dirty="0">
                <a:solidFill>
                  <a:schemeClr val="accent1"/>
                </a:solidFill>
              </a:rPr>
              <a:t>new opportunity to differentiate the </a:t>
            </a:r>
            <a:r>
              <a:rPr lang="en-US" altLang="zh-CN" sz="2400" b="1" dirty="0" smtClean="0">
                <a:solidFill>
                  <a:schemeClr val="accent1"/>
                </a:solidFill>
              </a:rPr>
              <a:t>positions of </a:t>
            </a:r>
            <a:r>
              <a:rPr lang="en-US" altLang="zh-CN" sz="2400" b="1" dirty="0">
                <a:solidFill>
                  <a:schemeClr val="accent1"/>
                </a:solidFill>
              </a:rPr>
              <a:t>the tagged objects with a more accurate approach. </a:t>
            </a:r>
            <a:endParaRPr lang="en-US" altLang="zh-CN" sz="2400" b="1" dirty="0" smtClean="0">
              <a:solidFill>
                <a:schemeClr val="accent1"/>
              </a:solidFill>
            </a:endParaRPr>
          </a:p>
          <a:p>
            <a:pPr marL="342900" indent="-342900">
              <a:buFont typeface="Arial"/>
              <a:buChar char="•"/>
            </a:pPr>
            <a:r>
              <a:rPr lang="en-US" altLang="zh-CN" sz="2400" b="1" dirty="0">
                <a:solidFill>
                  <a:schemeClr val="accent1"/>
                </a:solidFill>
              </a:rPr>
              <a:t>P</a:t>
            </a:r>
            <a:r>
              <a:rPr lang="en-US" altLang="zh-CN" sz="2400" b="1" dirty="0" smtClean="0">
                <a:solidFill>
                  <a:schemeClr val="accent1"/>
                </a:solidFill>
              </a:rPr>
              <a:t>air </a:t>
            </a:r>
            <a:r>
              <a:rPr lang="en-US" altLang="zh-CN" sz="2400" b="1" dirty="0">
                <a:solidFill>
                  <a:schemeClr val="accent1"/>
                </a:solidFill>
              </a:rPr>
              <a:t>the tags with </a:t>
            </a:r>
            <a:r>
              <a:rPr lang="en-US" altLang="zh-CN" sz="2400" b="1" dirty="0" smtClean="0">
                <a:solidFill>
                  <a:schemeClr val="accent1"/>
                </a:solidFill>
              </a:rPr>
              <a:t>objects according </a:t>
            </a:r>
            <a:r>
              <a:rPr lang="en-US" altLang="zh-CN" sz="2400" b="1" dirty="0">
                <a:solidFill>
                  <a:schemeClr val="accent1"/>
                </a:solidFill>
              </a:rPr>
              <a:t>to the correlations between the depth and phase </a:t>
            </a:r>
            <a:r>
              <a:rPr lang="en-US" altLang="zh-CN" sz="2400" b="1" dirty="0" smtClean="0">
                <a:solidFill>
                  <a:schemeClr val="accent1"/>
                </a:solidFill>
              </a:rPr>
              <a:t>in continuous </a:t>
            </a:r>
            <a:r>
              <a:rPr lang="en-US" altLang="zh-CN" sz="2400" b="1" dirty="0">
                <a:solidFill>
                  <a:schemeClr val="accent1"/>
                </a:solidFill>
              </a:rPr>
              <a:t>scanning.</a:t>
            </a:r>
            <a:endParaRPr lang="zh-CN" altLang="en-US" sz="2400" b="1" dirty="0">
              <a:solidFill>
                <a:schemeClr val="accent1"/>
              </a:solidFill>
            </a:endParaRPr>
          </a:p>
        </p:txBody>
      </p:sp>
      <p:pic>
        <p:nvPicPr>
          <p:cNvPr id="6" name="图片 5"/>
          <p:cNvPicPr>
            <a:picLocks noChangeAspect="1"/>
          </p:cNvPicPr>
          <p:nvPr/>
        </p:nvPicPr>
        <p:blipFill>
          <a:blip r:embed="rId3"/>
          <a:stretch>
            <a:fillRect/>
          </a:stretch>
        </p:blipFill>
        <p:spPr>
          <a:xfrm>
            <a:off x="5715000" y="1981200"/>
            <a:ext cx="2997879" cy="2717800"/>
          </a:xfrm>
          <a:prstGeom prst="rect">
            <a:avLst/>
          </a:prstGeom>
        </p:spPr>
      </p:pic>
      <p:pic>
        <p:nvPicPr>
          <p:cNvPr id="8" name="图片 7"/>
          <p:cNvPicPr>
            <a:picLocks noChangeAspect="1"/>
          </p:cNvPicPr>
          <p:nvPr/>
        </p:nvPicPr>
        <p:blipFill>
          <a:blip r:embed="rId4"/>
          <a:stretch>
            <a:fillRect/>
          </a:stretch>
        </p:blipFill>
        <p:spPr>
          <a:xfrm>
            <a:off x="5486400" y="4811486"/>
            <a:ext cx="3352800" cy="1436914"/>
          </a:xfrm>
          <a:prstGeom prst="rect">
            <a:avLst/>
          </a:prstGeom>
        </p:spPr>
      </p:pic>
      <p:sp>
        <p:nvSpPr>
          <p:cNvPr id="9" name="幻灯片编号占位符 8"/>
          <p:cNvSpPr>
            <a:spLocks noGrp="1"/>
          </p:cNvSpPr>
          <p:nvPr>
            <p:ph type="sldNum" sz="quarter" idx="12"/>
          </p:nvPr>
        </p:nvSpPr>
        <p:spPr/>
        <p:txBody>
          <a:bodyPr/>
          <a:lstStyle/>
          <a:p>
            <a:fld id="{B6F15528-21DE-4FAA-801E-634DDDAF4B2B}" type="slidenum">
              <a:rPr lang="en-US" smtClean="0"/>
              <a:pPr/>
              <a:t>23</a:t>
            </a:fld>
            <a:endParaRPr lang="en-US"/>
          </a:p>
        </p:txBody>
      </p:sp>
    </p:spTree>
    <p:custDataLst>
      <p:tags r:id="rId1"/>
    </p:custDataLst>
    <p:extLst>
      <p:ext uri="{BB962C8B-B14F-4D97-AF65-F5344CB8AC3E}">
        <p14:creationId xmlns:p14="http://schemas.microsoft.com/office/powerpoint/2010/main" val="4024204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hyperbola3.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732" y="1295400"/>
            <a:ext cx="6095268" cy="3429000"/>
          </a:xfrm>
          <a:prstGeom prst="rect">
            <a:avLst/>
          </a:prstGeom>
        </p:spPr>
      </p:pic>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6858000" cy="523220"/>
          </a:xfrm>
          <a:prstGeom prst="rect">
            <a:avLst/>
          </a:prstGeom>
          <a:noFill/>
        </p:spPr>
        <p:txBody>
          <a:bodyPr wrap="square" rtlCol="0">
            <a:spAutoFit/>
          </a:bodyPr>
          <a:lstStyle/>
          <a:p>
            <a:r>
              <a:rPr lang="en-US" altLang="zh-CN" sz="2800" b="1" noProof="1" smtClean="0">
                <a:solidFill>
                  <a:srgbClr val="0070C0"/>
                </a:solidFill>
                <a:latin typeface="微软雅黑" pitchFamily="34" charset="-122"/>
                <a:ea typeface="微软雅黑" pitchFamily="34" charset="-122"/>
              </a:rPr>
              <a:t>Matching </a:t>
            </a:r>
            <a:r>
              <a:rPr lang="en-US" altLang="zh-CN" sz="2800" b="1" noProof="1">
                <a:solidFill>
                  <a:srgbClr val="0070C0"/>
                </a:solidFill>
                <a:latin typeface="微软雅黑" pitchFamily="34" charset="-122"/>
                <a:ea typeface="微软雅黑" pitchFamily="34" charset="-122"/>
              </a:rPr>
              <a:t>with Continuous </a:t>
            </a:r>
            <a:r>
              <a:rPr lang="en-US" altLang="zh-CN" sz="2800" b="1" noProof="1" smtClean="0">
                <a:solidFill>
                  <a:srgbClr val="0070C0"/>
                </a:solidFill>
                <a:latin typeface="微软雅黑" pitchFamily="34" charset="-122"/>
                <a:ea typeface="微软雅黑" pitchFamily="34" charset="-122"/>
              </a:rPr>
              <a:t>Scanning</a:t>
            </a:r>
            <a:endParaRPr lang="en-US" altLang="zh-CN" sz="2800" b="1" noProof="1">
              <a:solidFill>
                <a:srgbClr val="0070C0"/>
              </a:solidFill>
              <a:latin typeface="微软雅黑" pitchFamily="34" charset="-122"/>
              <a:ea typeface="微软雅黑" pitchFamily="34" charset="-122"/>
            </a:endParaRPr>
          </a:p>
        </p:txBody>
      </p:sp>
      <p:sp>
        <p:nvSpPr>
          <p:cNvPr id="13" name="矩形 12"/>
          <p:cNvSpPr/>
          <p:nvPr/>
        </p:nvSpPr>
        <p:spPr>
          <a:xfrm>
            <a:off x="304800" y="1138535"/>
            <a:ext cx="7388561" cy="461665"/>
          </a:xfrm>
          <a:prstGeom prst="rect">
            <a:avLst/>
          </a:prstGeom>
        </p:spPr>
        <p:txBody>
          <a:bodyPr wrap="none">
            <a:spAutoFit/>
          </a:bodyPr>
          <a:lstStyle/>
          <a:p>
            <a:r>
              <a:rPr lang="en-US" altLang="zh-CN" sz="2400" b="1" dirty="0" smtClean="0">
                <a:solidFill>
                  <a:schemeClr val="accent1"/>
                </a:solidFill>
              </a:rPr>
              <a:t>Pair </a:t>
            </a:r>
            <a:r>
              <a:rPr lang="en-US" altLang="zh-CN" sz="2400" b="1" dirty="0">
                <a:solidFill>
                  <a:schemeClr val="accent1"/>
                </a:solidFill>
              </a:rPr>
              <a:t>the Tags with Objects according to </a:t>
            </a:r>
            <a:r>
              <a:rPr lang="en-US" altLang="zh-CN" sz="2400" b="1" dirty="0">
                <a:solidFill>
                  <a:srgbClr val="FF0000"/>
                </a:solidFill>
              </a:rPr>
              <a:t>Depth</a:t>
            </a:r>
            <a:r>
              <a:rPr lang="en-US" altLang="zh-CN" sz="2400" b="1" dirty="0">
                <a:solidFill>
                  <a:schemeClr val="accent1"/>
                </a:solidFill>
              </a:rPr>
              <a:t> and </a:t>
            </a:r>
            <a:r>
              <a:rPr lang="en-US" altLang="zh-CN" sz="2400" b="1" dirty="0" smtClean="0">
                <a:solidFill>
                  <a:srgbClr val="FF0000"/>
                </a:solidFill>
              </a:rPr>
              <a:t>Phase</a:t>
            </a:r>
            <a:endParaRPr lang="zh-CN" altLang="en-US" sz="2400" b="1" dirty="0">
              <a:solidFill>
                <a:srgbClr val="FF0000"/>
              </a:solidFill>
            </a:endParaRPr>
          </a:p>
        </p:txBody>
      </p:sp>
      <p:sp>
        <p:nvSpPr>
          <p:cNvPr id="9" name="圆角矩形 8"/>
          <p:cNvSpPr/>
          <p:nvPr/>
        </p:nvSpPr>
        <p:spPr>
          <a:xfrm>
            <a:off x="76200" y="1676400"/>
            <a:ext cx="3733800" cy="4953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zh-CN" b="1" dirty="0" smtClean="0">
                <a:solidFill>
                  <a:srgbClr val="FFFF00"/>
                </a:solidFill>
              </a:rPr>
              <a:t>Derive the candidate position of the specified tag T according to the phase values </a:t>
            </a:r>
          </a:p>
          <a:p>
            <a:r>
              <a:rPr lang="en-US" altLang="zh-CN" dirty="0" smtClean="0"/>
              <a:t>1: </a:t>
            </a:r>
            <a:r>
              <a:rPr lang="en-US" altLang="zh-CN" dirty="0">
                <a:solidFill>
                  <a:srgbClr val="FFFF00"/>
                </a:solidFill>
              </a:rPr>
              <a:t>f</a:t>
            </a:r>
            <a:r>
              <a:rPr lang="en-US" altLang="zh-CN" dirty="0" smtClean="0">
                <a:solidFill>
                  <a:srgbClr val="FFFF00"/>
                </a:solidFill>
              </a:rPr>
              <a:t>or </a:t>
            </a:r>
            <a:r>
              <a:rPr lang="en-US" altLang="zh-CN" dirty="0">
                <a:solidFill>
                  <a:srgbClr val="FFFF00"/>
                </a:solidFill>
              </a:rPr>
              <a:t>each </a:t>
            </a:r>
            <a:r>
              <a:rPr lang="en-US" altLang="zh-CN" dirty="0" smtClean="0">
                <a:solidFill>
                  <a:srgbClr val="FFFF00"/>
                </a:solidFill>
              </a:rPr>
              <a:t>snapshot </a:t>
            </a:r>
            <a:r>
              <a:rPr lang="en-US" altLang="zh-CN" dirty="0">
                <a:solidFill>
                  <a:srgbClr val="FFFF00"/>
                </a:solidFill>
              </a:rPr>
              <a:t>of the continuous </a:t>
            </a:r>
            <a:r>
              <a:rPr lang="en-US" altLang="zh-CN" dirty="0" smtClean="0">
                <a:solidFill>
                  <a:srgbClr val="FFFF00"/>
                </a:solidFill>
              </a:rPr>
              <a:t>scanning</a:t>
            </a:r>
            <a:r>
              <a:rPr lang="en-US" altLang="zh-CN" dirty="0">
                <a:solidFill>
                  <a:srgbClr val="FFFF00"/>
                </a:solidFill>
              </a:rPr>
              <a:t>.</a:t>
            </a:r>
            <a:r>
              <a:rPr lang="en-US" altLang="zh-CN" dirty="0" smtClean="0">
                <a:solidFill>
                  <a:srgbClr val="FFFF00"/>
                </a:solidFill>
              </a:rPr>
              <a:t> </a:t>
            </a:r>
          </a:p>
          <a:p>
            <a:r>
              <a:rPr lang="en-US" altLang="zh-CN" dirty="0" smtClean="0"/>
              <a:t>2: Extract </a:t>
            </a:r>
            <a:r>
              <a:rPr lang="en-US" altLang="zh-CN" dirty="0"/>
              <a:t>the phase values </a:t>
            </a:r>
            <a:r>
              <a:rPr lang="en-US" altLang="zh-CN" b="1" dirty="0" smtClean="0"/>
              <a:t>(θ1, θ2) </a:t>
            </a:r>
            <a:r>
              <a:rPr lang="en-US" altLang="zh-CN" dirty="0" smtClean="0"/>
              <a:t> of tag T from the </a:t>
            </a:r>
            <a:r>
              <a:rPr lang="en-US" altLang="zh-CN" dirty="0"/>
              <a:t>two </a:t>
            </a:r>
            <a:r>
              <a:rPr lang="en-US" altLang="zh-CN" dirty="0" smtClean="0"/>
              <a:t>antennas. </a:t>
            </a:r>
          </a:p>
          <a:p>
            <a:r>
              <a:rPr lang="en-US" altLang="zh-CN" dirty="0" smtClean="0"/>
              <a:t>3: Compute the set </a:t>
            </a:r>
            <a:r>
              <a:rPr lang="en-US" altLang="zh-CN" dirty="0"/>
              <a:t>of feasible positions in a global coordinate system as </a:t>
            </a:r>
            <a:r>
              <a:rPr lang="en-US" altLang="zh-CN" b="1" dirty="0"/>
              <a:t>Si</a:t>
            </a:r>
            <a:r>
              <a:rPr lang="en-US" altLang="zh-CN" dirty="0"/>
              <a:t> .</a:t>
            </a:r>
          </a:p>
          <a:p>
            <a:r>
              <a:rPr lang="en-US" altLang="zh-CN" dirty="0" smtClean="0"/>
              <a:t>4: </a:t>
            </a:r>
            <a:r>
              <a:rPr lang="en-US" altLang="zh-CN" dirty="0" smtClean="0">
                <a:solidFill>
                  <a:srgbClr val="FFFF00"/>
                </a:solidFill>
              </a:rPr>
              <a:t>end for</a:t>
            </a:r>
          </a:p>
          <a:p>
            <a:r>
              <a:rPr lang="en-US" altLang="zh-CN" dirty="0" smtClean="0"/>
              <a:t>5: </a:t>
            </a:r>
            <a:r>
              <a:rPr lang="en-US" altLang="zh-CN" dirty="0" smtClean="0">
                <a:solidFill>
                  <a:srgbClr val="FFFF00"/>
                </a:solidFill>
              </a:rPr>
              <a:t>Compute </a:t>
            </a:r>
            <a:r>
              <a:rPr lang="en-US" altLang="zh-CN" dirty="0">
                <a:solidFill>
                  <a:srgbClr val="FFFF00"/>
                </a:solidFill>
              </a:rPr>
              <a:t>the intersection </a:t>
            </a:r>
            <a:r>
              <a:rPr lang="en-US" altLang="zh-CN" dirty="0"/>
              <a:t>of different sets </a:t>
            </a:r>
            <a:r>
              <a:rPr lang="en-US" altLang="zh-CN" b="1" dirty="0"/>
              <a:t>Si </a:t>
            </a:r>
            <a:r>
              <a:rPr lang="en-US" altLang="zh-CN" dirty="0"/>
              <a:t> for </a:t>
            </a:r>
            <a:r>
              <a:rPr lang="en-US" altLang="zh-CN" dirty="0" smtClean="0"/>
              <a:t>all snapshots</a:t>
            </a:r>
            <a:r>
              <a:rPr lang="en-US" altLang="zh-CN" dirty="0"/>
              <a:t>, </a:t>
            </a:r>
            <a:r>
              <a:rPr lang="en-US" altLang="zh-CN" dirty="0" smtClean="0"/>
              <a:t>and figure </a:t>
            </a:r>
            <a:r>
              <a:rPr lang="en-US" altLang="zh-CN" dirty="0"/>
              <a:t>out a unique solution for </a:t>
            </a:r>
            <a:r>
              <a:rPr lang="en-US" altLang="zh-CN" dirty="0" smtClean="0"/>
              <a:t>the tag’s </a:t>
            </a:r>
            <a:r>
              <a:rPr lang="en-US" altLang="zh-CN" dirty="0"/>
              <a:t>position as follows</a:t>
            </a:r>
            <a:r>
              <a:rPr lang="en-US" altLang="zh-CN" dirty="0" smtClean="0"/>
              <a:t>:</a:t>
            </a:r>
          </a:p>
          <a:p>
            <a:endParaRPr lang="zh-CN" altLang="en-US" dirty="0"/>
          </a:p>
        </p:txBody>
      </p:sp>
      <p:pic>
        <p:nvPicPr>
          <p:cNvPr id="8" name="图片 7" descr="屏幕快照 2016-08-16 上午10.28.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6248400"/>
            <a:ext cx="1295400" cy="346099"/>
          </a:xfrm>
          <a:prstGeom prst="rect">
            <a:avLst/>
          </a:prstGeom>
        </p:spPr>
      </p:pic>
      <p:sp>
        <p:nvSpPr>
          <p:cNvPr id="10" name="矩形 9"/>
          <p:cNvSpPr/>
          <p:nvPr/>
        </p:nvSpPr>
        <p:spPr>
          <a:xfrm>
            <a:off x="4419600" y="4583668"/>
            <a:ext cx="4396569" cy="369332"/>
          </a:xfrm>
          <a:prstGeom prst="rect">
            <a:avLst/>
          </a:prstGeom>
        </p:spPr>
        <p:txBody>
          <a:bodyPr wrap="none">
            <a:spAutoFit/>
          </a:bodyPr>
          <a:lstStyle/>
          <a:p>
            <a:r>
              <a:rPr lang="en-US" altLang="zh-CN" dirty="0">
                <a:solidFill>
                  <a:schemeClr val="accent1"/>
                </a:solidFill>
              </a:rPr>
              <a:t>Fig. 8. Multiple solutions of the tag’s position</a:t>
            </a:r>
            <a:endParaRPr lang="zh-CN" altLang="en-US" dirty="0">
              <a:solidFill>
                <a:schemeClr val="accent1"/>
              </a:solidFill>
            </a:endParaRPr>
          </a:p>
        </p:txBody>
      </p:sp>
      <p:sp>
        <p:nvSpPr>
          <p:cNvPr id="15" name="矩形 14"/>
          <p:cNvSpPr/>
          <p:nvPr/>
        </p:nvSpPr>
        <p:spPr>
          <a:xfrm>
            <a:off x="3886200" y="4800600"/>
            <a:ext cx="5181600" cy="2062103"/>
          </a:xfrm>
          <a:prstGeom prst="rect">
            <a:avLst/>
          </a:prstGeom>
        </p:spPr>
        <p:txBody>
          <a:bodyPr wrap="square">
            <a:spAutoFit/>
          </a:bodyPr>
          <a:lstStyle/>
          <a:p>
            <a:r>
              <a:rPr lang="en-US" altLang="zh-CN" sz="2000" b="1" dirty="0" smtClean="0">
                <a:solidFill>
                  <a:srgbClr val="FF0000"/>
                </a:solidFill>
              </a:rPr>
              <a:t>S1</a:t>
            </a:r>
            <a:r>
              <a:rPr lang="en-US" altLang="zh-CN" sz="1600" dirty="0" smtClean="0">
                <a:solidFill>
                  <a:schemeClr val="accent1"/>
                </a:solidFill>
              </a:rPr>
              <a:t>: candidate solution derived from the antenna pair</a:t>
            </a:r>
          </a:p>
          <a:p>
            <a:r>
              <a:rPr lang="en-US" altLang="zh-CN" sz="1600" dirty="0" smtClean="0">
                <a:solidFill>
                  <a:schemeClr val="accent1"/>
                </a:solidFill>
              </a:rPr>
              <a:t>(A1, A2)</a:t>
            </a:r>
          </a:p>
          <a:p>
            <a:r>
              <a:rPr lang="en-US" altLang="zh-CN" sz="2000" b="1" dirty="0" smtClean="0">
                <a:solidFill>
                  <a:srgbClr val="0000FF"/>
                </a:solidFill>
              </a:rPr>
              <a:t>S2</a:t>
            </a:r>
            <a:r>
              <a:rPr lang="en-US" altLang="zh-CN" sz="1600" dirty="0" smtClean="0">
                <a:solidFill>
                  <a:schemeClr val="accent1"/>
                </a:solidFill>
              </a:rPr>
              <a:t>: </a:t>
            </a:r>
            <a:r>
              <a:rPr lang="en-US" altLang="zh-CN" sz="1600" dirty="0">
                <a:solidFill>
                  <a:schemeClr val="accent1"/>
                </a:solidFill>
              </a:rPr>
              <a:t>candidate solution derived from the antenna pair</a:t>
            </a:r>
          </a:p>
          <a:p>
            <a:r>
              <a:rPr lang="en-US" altLang="zh-CN" sz="1600" dirty="0">
                <a:solidFill>
                  <a:schemeClr val="accent1"/>
                </a:solidFill>
              </a:rPr>
              <a:t>(A1, </a:t>
            </a:r>
            <a:r>
              <a:rPr lang="en-US" altLang="zh-CN" sz="1600" dirty="0" smtClean="0">
                <a:solidFill>
                  <a:schemeClr val="accent1"/>
                </a:solidFill>
              </a:rPr>
              <a:t>A’1)</a:t>
            </a:r>
            <a:endParaRPr lang="en-US" altLang="zh-CN" sz="1600" dirty="0">
              <a:solidFill>
                <a:schemeClr val="accent1"/>
              </a:solidFill>
            </a:endParaRPr>
          </a:p>
          <a:p>
            <a:r>
              <a:rPr lang="en-US" altLang="zh-CN" sz="2000" b="1" dirty="0" smtClean="0"/>
              <a:t>S3</a:t>
            </a:r>
            <a:r>
              <a:rPr lang="en-US" altLang="zh-CN" sz="1600" dirty="0" smtClean="0">
                <a:solidFill>
                  <a:schemeClr val="accent1"/>
                </a:solidFill>
              </a:rPr>
              <a:t>: </a:t>
            </a:r>
            <a:r>
              <a:rPr lang="en-US" altLang="zh-CN" sz="1600" dirty="0">
                <a:solidFill>
                  <a:schemeClr val="accent1"/>
                </a:solidFill>
              </a:rPr>
              <a:t>candidate solution derived from the antenna pair</a:t>
            </a:r>
          </a:p>
          <a:p>
            <a:r>
              <a:rPr lang="en-US" altLang="zh-CN" sz="1600" dirty="0">
                <a:solidFill>
                  <a:schemeClr val="accent1"/>
                </a:solidFill>
              </a:rPr>
              <a:t>(</a:t>
            </a:r>
            <a:r>
              <a:rPr lang="en-US" altLang="zh-CN" sz="1600" dirty="0" smtClean="0">
                <a:solidFill>
                  <a:schemeClr val="accent1"/>
                </a:solidFill>
              </a:rPr>
              <a:t>A2, A’2)</a:t>
            </a:r>
          </a:p>
          <a:p>
            <a:r>
              <a:rPr lang="en-US" altLang="zh-CN" sz="2000" b="1" dirty="0" smtClean="0">
                <a:solidFill>
                  <a:schemeClr val="accent1"/>
                </a:solidFill>
              </a:rPr>
              <a:t>S</a:t>
            </a:r>
            <a:r>
              <a:rPr lang="en-US" altLang="zh-CN" sz="2000" dirty="0" smtClean="0">
                <a:solidFill>
                  <a:schemeClr val="accent1"/>
                </a:solidFill>
              </a:rPr>
              <a:t>=</a:t>
            </a:r>
            <a:r>
              <a:rPr lang="en-US" altLang="zh-CN" sz="2000" b="1" dirty="0">
                <a:solidFill>
                  <a:srgbClr val="FF0000"/>
                </a:solidFill>
              </a:rPr>
              <a:t>S1</a:t>
            </a:r>
            <a:r>
              <a:rPr lang="en-US" altLang="zh-CN" sz="2000" b="1" dirty="0" smtClean="0">
                <a:solidFill>
                  <a:schemeClr val="accent1"/>
                </a:solidFill>
              </a:rPr>
              <a:t> </a:t>
            </a:r>
            <a:r>
              <a:rPr lang="en-US" altLang="zh-CN" sz="2000" b="1" dirty="0" err="1" smtClean="0">
                <a:solidFill>
                  <a:schemeClr val="accent1"/>
                </a:solidFill>
              </a:rPr>
              <a:t>Π</a:t>
            </a:r>
            <a:r>
              <a:rPr lang="en-US" altLang="zh-CN" sz="2000" b="1" dirty="0" smtClean="0">
                <a:solidFill>
                  <a:schemeClr val="accent1"/>
                </a:solidFill>
              </a:rPr>
              <a:t> </a:t>
            </a:r>
            <a:r>
              <a:rPr lang="en-US" altLang="zh-CN" sz="2000" b="1" dirty="0">
                <a:solidFill>
                  <a:srgbClr val="0000FF"/>
                </a:solidFill>
              </a:rPr>
              <a:t>S2</a:t>
            </a:r>
            <a:r>
              <a:rPr lang="en-US" altLang="zh-CN" sz="2000" b="1" dirty="0" smtClean="0">
                <a:solidFill>
                  <a:schemeClr val="accent1"/>
                </a:solidFill>
              </a:rPr>
              <a:t> </a:t>
            </a:r>
            <a:r>
              <a:rPr lang="en-US" altLang="zh-CN" sz="2000" b="1" dirty="0" err="1" smtClean="0">
                <a:solidFill>
                  <a:schemeClr val="accent1"/>
                </a:solidFill>
              </a:rPr>
              <a:t>Π</a:t>
            </a:r>
            <a:r>
              <a:rPr lang="en-US" altLang="zh-CN" sz="2000" b="1" dirty="0" smtClean="0">
                <a:solidFill>
                  <a:schemeClr val="accent1"/>
                </a:solidFill>
              </a:rPr>
              <a:t> </a:t>
            </a:r>
            <a:r>
              <a:rPr lang="en-US" altLang="zh-CN" sz="2000" b="1" dirty="0"/>
              <a:t>S3</a:t>
            </a:r>
            <a:endParaRPr lang="en-US" altLang="zh-CN" sz="2000" dirty="0">
              <a:solidFill>
                <a:schemeClr val="accent1"/>
              </a:solidFill>
            </a:endParaRPr>
          </a:p>
        </p:txBody>
      </p:sp>
      <p:sp>
        <p:nvSpPr>
          <p:cNvPr id="6" name="幻灯片编号占位符 5"/>
          <p:cNvSpPr>
            <a:spLocks noGrp="1"/>
          </p:cNvSpPr>
          <p:nvPr>
            <p:ph type="sldNum" sz="quarter" idx="12"/>
          </p:nvPr>
        </p:nvSpPr>
        <p:spPr/>
        <p:txBody>
          <a:bodyPr/>
          <a:lstStyle/>
          <a:p>
            <a:fld id="{B6F15528-21DE-4FAA-801E-634DDDAF4B2B}" type="slidenum">
              <a:rPr lang="en-US" smtClean="0"/>
              <a:pPr/>
              <a:t>24</a:t>
            </a:fld>
            <a:endParaRPr lang="en-US"/>
          </a:p>
        </p:txBody>
      </p:sp>
    </p:spTree>
    <p:custDataLst>
      <p:tags r:id="rId1"/>
    </p:custDataLst>
    <p:extLst>
      <p:ext uri="{BB962C8B-B14F-4D97-AF65-F5344CB8AC3E}">
        <p14:creationId xmlns:p14="http://schemas.microsoft.com/office/powerpoint/2010/main" val="27457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linds(horizontal)">
                                      <p:cBhvr>
                                        <p:cTn id="7" dur="500"/>
                                        <p:tgtEl>
                                          <p:spTgt spid="1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linds(horizontal)">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blinds(horizontal)">
                                      <p:cBhvr>
                                        <p:cTn id="15" dur="500"/>
                                        <p:tgtEl>
                                          <p:spTgt spid="15">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5">
                                            <p:txEl>
                                              <p:pRg st="3" end="3"/>
                                            </p:txEl>
                                          </p:spTgt>
                                        </p:tgtEl>
                                        <p:attrNameLst>
                                          <p:attrName>style.visibility</p:attrName>
                                        </p:attrNameLst>
                                      </p:cBhvr>
                                      <p:to>
                                        <p:strVal val="visible"/>
                                      </p:to>
                                    </p:set>
                                    <p:animEffect transition="in" filter="blinds(horizontal)">
                                      <p:cBhvr>
                                        <p:cTn id="18" dur="500"/>
                                        <p:tgtEl>
                                          <p:spTgt spid="1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animEffect transition="in" filter="blinds(horizontal)">
                                      <p:cBhvr>
                                        <p:cTn id="23" dur="500"/>
                                        <p:tgtEl>
                                          <p:spTgt spid="15">
                                            <p:txEl>
                                              <p:pRg st="4" end="4"/>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5">
                                            <p:txEl>
                                              <p:pRg st="5" end="5"/>
                                            </p:txEl>
                                          </p:spTgt>
                                        </p:tgtEl>
                                        <p:attrNameLst>
                                          <p:attrName>style.visibility</p:attrName>
                                        </p:attrNameLst>
                                      </p:cBhvr>
                                      <p:to>
                                        <p:strVal val="visible"/>
                                      </p:to>
                                    </p:set>
                                    <p:animEffect transition="in" filter="blinds(horizontal)">
                                      <p:cBhvr>
                                        <p:cTn id="26" dur="500"/>
                                        <p:tgtEl>
                                          <p:spTgt spid="1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animEffect transition="in" filter="blinds(horizontal)">
                                      <p:cBhvr>
                                        <p:cTn id="31"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6858000" cy="523220"/>
          </a:xfrm>
          <a:prstGeom prst="rect">
            <a:avLst/>
          </a:prstGeom>
          <a:noFill/>
        </p:spPr>
        <p:txBody>
          <a:bodyPr wrap="square" rtlCol="0">
            <a:spAutoFit/>
          </a:bodyPr>
          <a:lstStyle/>
          <a:p>
            <a:r>
              <a:rPr lang="en-US" altLang="zh-CN" sz="2800" b="1" noProof="1" smtClean="0">
                <a:solidFill>
                  <a:srgbClr val="0070C0"/>
                </a:solidFill>
                <a:latin typeface="微软雅黑" pitchFamily="34" charset="-122"/>
                <a:ea typeface="微软雅黑" pitchFamily="34" charset="-122"/>
              </a:rPr>
              <a:t>Matching </a:t>
            </a:r>
            <a:r>
              <a:rPr lang="en-US" altLang="zh-CN" sz="2800" b="1" noProof="1">
                <a:solidFill>
                  <a:srgbClr val="0070C0"/>
                </a:solidFill>
                <a:latin typeface="微软雅黑" pitchFamily="34" charset="-122"/>
                <a:ea typeface="微软雅黑" pitchFamily="34" charset="-122"/>
              </a:rPr>
              <a:t>with Continuous </a:t>
            </a:r>
            <a:r>
              <a:rPr lang="en-US" altLang="zh-CN" sz="2800" b="1" noProof="1" smtClean="0">
                <a:solidFill>
                  <a:srgbClr val="0070C0"/>
                </a:solidFill>
                <a:latin typeface="微软雅黑" pitchFamily="34" charset="-122"/>
                <a:ea typeface="微软雅黑" pitchFamily="34" charset="-122"/>
              </a:rPr>
              <a:t>Scanning</a:t>
            </a:r>
            <a:endParaRPr lang="en-US" altLang="zh-CN" sz="2800" b="1" noProof="1">
              <a:solidFill>
                <a:srgbClr val="0070C0"/>
              </a:solidFill>
              <a:latin typeface="微软雅黑" pitchFamily="34" charset="-122"/>
              <a:ea typeface="微软雅黑" pitchFamily="34" charset="-122"/>
            </a:endParaRPr>
          </a:p>
        </p:txBody>
      </p:sp>
      <p:sp>
        <p:nvSpPr>
          <p:cNvPr id="13" name="矩形 12"/>
          <p:cNvSpPr/>
          <p:nvPr/>
        </p:nvSpPr>
        <p:spPr>
          <a:xfrm>
            <a:off x="304800" y="1138535"/>
            <a:ext cx="7388561" cy="461665"/>
          </a:xfrm>
          <a:prstGeom prst="rect">
            <a:avLst/>
          </a:prstGeom>
        </p:spPr>
        <p:txBody>
          <a:bodyPr wrap="none">
            <a:spAutoFit/>
          </a:bodyPr>
          <a:lstStyle/>
          <a:p>
            <a:r>
              <a:rPr lang="en-US" altLang="zh-CN" sz="2400" b="1" dirty="0" smtClean="0">
                <a:solidFill>
                  <a:schemeClr val="accent1"/>
                </a:solidFill>
              </a:rPr>
              <a:t>Pair </a:t>
            </a:r>
            <a:r>
              <a:rPr lang="en-US" altLang="zh-CN" sz="2400" b="1" dirty="0">
                <a:solidFill>
                  <a:schemeClr val="accent1"/>
                </a:solidFill>
              </a:rPr>
              <a:t>the Tags with Objects according to </a:t>
            </a:r>
            <a:r>
              <a:rPr lang="en-US" altLang="zh-CN" sz="2400" b="1" dirty="0">
                <a:solidFill>
                  <a:srgbClr val="FF0000"/>
                </a:solidFill>
              </a:rPr>
              <a:t>Depth</a:t>
            </a:r>
            <a:r>
              <a:rPr lang="en-US" altLang="zh-CN" sz="2400" b="1" dirty="0">
                <a:solidFill>
                  <a:schemeClr val="accent1"/>
                </a:solidFill>
              </a:rPr>
              <a:t> and </a:t>
            </a:r>
            <a:r>
              <a:rPr lang="en-US" altLang="zh-CN" sz="2400" b="1" dirty="0" smtClean="0">
                <a:solidFill>
                  <a:srgbClr val="FF0000"/>
                </a:solidFill>
              </a:rPr>
              <a:t>Phase</a:t>
            </a:r>
            <a:endParaRPr lang="zh-CN" altLang="en-US" sz="2400" b="1" dirty="0">
              <a:solidFill>
                <a:srgbClr val="FF0000"/>
              </a:solidFill>
            </a:endParaRPr>
          </a:p>
        </p:txBody>
      </p:sp>
      <p:sp>
        <p:nvSpPr>
          <p:cNvPr id="6" name="幻灯片编号占位符 5"/>
          <p:cNvSpPr>
            <a:spLocks noGrp="1"/>
          </p:cNvSpPr>
          <p:nvPr>
            <p:ph type="sldNum" sz="quarter" idx="12"/>
          </p:nvPr>
        </p:nvSpPr>
        <p:spPr/>
        <p:txBody>
          <a:bodyPr/>
          <a:lstStyle/>
          <a:p>
            <a:fld id="{B6F15528-21DE-4FAA-801E-634DDDAF4B2B}" type="slidenum">
              <a:rPr lang="en-US" smtClean="0"/>
              <a:pPr/>
              <a:t>25</a:t>
            </a:fld>
            <a:endParaRPr lang="en-US"/>
          </a:p>
        </p:txBody>
      </p:sp>
      <p:sp>
        <p:nvSpPr>
          <p:cNvPr id="7" name="圆角矩形 6"/>
          <p:cNvSpPr/>
          <p:nvPr/>
        </p:nvSpPr>
        <p:spPr>
          <a:xfrm>
            <a:off x="762000" y="2590800"/>
            <a:ext cx="1219200" cy="1143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b="1" dirty="0" smtClean="0">
                <a:latin typeface="Times New Roman"/>
                <a:cs typeface="Times New Roman"/>
              </a:rPr>
              <a:t>(</a:t>
            </a:r>
            <a:r>
              <a:rPr kumimoji="1" lang="en-US" altLang="zh-CN" sz="2400" b="1" dirty="0" err="1" smtClean="0">
                <a:latin typeface="Times New Roman"/>
                <a:cs typeface="Times New Roman"/>
              </a:rPr>
              <a:t>x,y</a:t>
            </a:r>
            <a:r>
              <a:rPr kumimoji="1" lang="en-US" altLang="zh-CN" sz="2400" b="1" dirty="0" smtClean="0">
                <a:latin typeface="Times New Roman"/>
                <a:cs typeface="Times New Roman"/>
              </a:rPr>
              <a:t>)</a:t>
            </a:r>
            <a:endParaRPr kumimoji="1" lang="zh-CN" altLang="en-US" sz="2400" b="1" dirty="0">
              <a:latin typeface="Times New Roman"/>
              <a:cs typeface="Times New Roman"/>
            </a:endParaRPr>
          </a:p>
        </p:txBody>
      </p:sp>
      <p:sp>
        <p:nvSpPr>
          <p:cNvPr id="11" name="矩形 10"/>
          <p:cNvSpPr/>
          <p:nvPr/>
        </p:nvSpPr>
        <p:spPr>
          <a:xfrm>
            <a:off x="812037" y="1600200"/>
            <a:ext cx="1224464" cy="830997"/>
          </a:xfrm>
          <a:prstGeom prst="rect">
            <a:avLst/>
          </a:prstGeom>
        </p:spPr>
        <p:txBody>
          <a:bodyPr wrap="none">
            <a:spAutoFit/>
          </a:bodyPr>
          <a:lstStyle/>
          <a:p>
            <a:r>
              <a:rPr lang="en-US" altLang="zh-CN" sz="2400" b="1" dirty="0" smtClean="0">
                <a:solidFill>
                  <a:schemeClr val="accent1"/>
                </a:solidFill>
              </a:rPr>
              <a:t>Tag T’s </a:t>
            </a:r>
          </a:p>
          <a:p>
            <a:r>
              <a:rPr lang="en-US" altLang="zh-CN" sz="2400" b="1" dirty="0" smtClean="0">
                <a:solidFill>
                  <a:schemeClr val="accent1"/>
                </a:solidFill>
              </a:rPr>
              <a:t>position </a:t>
            </a:r>
            <a:endParaRPr lang="zh-CN" altLang="en-US" sz="2400" dirty="0"/>
          </a:p>
        </p:txBody>
      </p:sp>
      <p:sp>
        <p:nvSpPr>
          <p:cNvPr id="16" name="圆角矩形 15"/>
          <p:cNvSpPr/>
          <p:nvPr/>
        </p:nvSpPr>
        <p:spPr>
          <a:xfrm>
            <a:off x="2590800" y="2590800"/>
            <a:ext cx="1981200" cy="1143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dirty="0"/>
          </a:p>
        </p:txBody>
      </p:sp>
      <p:pic>
        <p:nvPicPr>
          <p:cNvPr id="12" name="图片 11" descr="屏幕快照 2016-09-06 下午4.51.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895600"/>
            <a:ext cx="1143000" cy="547688"/>
          </a:xfrm>
          <a:prstGeom prst="rect">
            <a:avLst/>
          </a:prstGeom>
        </p:spPr>
      </p:pic>
      <p:sp>
        <p:nvSpPr>
          <p:cNvPr id="17" name="圆角矩形 16"/>
          <p:cNvSpPr/>
          <p:nvPr/>
        </p:nvSpPr>
        <p:spPr>
          <a:xfrm>
            <a:off x="5105400" y="1828800"/>
            <a:ext cx="2971800" cy="1143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dirty="0"/>
          </a:p>
        </p:txBody>
      </p:sp>
      <p:sp>
        <p:nvSpPr>
          <p:cNvPr id="18" name="圆角矩形 17"/>
          <p:cNvSpPr/>
          <p:nvPr/>
        </p:nvSpPr>
        <p:spPr>
          <a:xfrm>
            <a:off x="5105400" y="3276600"/>
            <a:ext cx="2971800" cy="1143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dirty="0"/>
          </a:p>
        </p:txBody>
      </p:sp>
      <p:pic>
        <p:nvPicPr>
          <p:cNvPr id="19" name="图片 18" descr="屏幕快照 2016-09-06 下午4.51.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3581400"/>
            <a:ext cx="2514600" cy="618978"/>
          </a:xfrm>
          <a:prstGeom prst="rect">
            <a:avLst/>
          </a:prstGeom>
        </p:spPr>
      </p:pic>
      <p:pic>
        <p:nvPicPr>
          <p:cNvPr id="20" name="图片 19" descr="屏幕快照 2016-09-06 下午4.51.2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2133600"/>
            <a:ext cx="2232372" cy="600179"/>
          </a:xfrm>
          <a:prstGeom prst="rect">
            <a:avLst/>
          </a:prstGeom>
        </p:spPr>
      </p:pic>
      <p:sp>
        <p:nvSpPr>
          <p:cNvPr id="21" name="右箭头 20"/>
          <p:cNvSpPr/>
          <p:nvPr/>
        </p:nvSpPr>
        <p:spPr>
          <a:xfrm>
            <a:off x="2133600" y="2971800"/>
            <a:ext cx="381000" cy="3810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FF0000"/>
              </a:solidFill>
            </a:endParaRPr>
          </a:p>
        </p:txBody>
      </p:sp>
      <p:sp>
        <p:nvSpPr>
          <p:cNvPr id="22" name="矩形 21"/>
          <p:cNvSpPr/>
          <p:nvPr/>
        </p:nvSpPr>
        <p:spPr>
          <a:xfrm>
            <a:off x="304800" y="4754940"/>
            <a:ext cx="8763000" cy="1569660"/>
          </a:xfrm>
          <a:prstGeom prst="rect">
            <a:avLst/>
          </a:prstGeom>
        </p:spPr>
        <p:txBody>
          <a:bodyPr wrap="square">
            <a:spAutoFit/>
          </a:bodyPr>
          <a:lstStyle/>
          <a:p>
            <a:pPr marL="342900" indent="-342900">
              <a:buFont typeface="Arial"/>
              <a:buChar char="•"/>
            </a:pPr>
            <a:r>
              <a:rPr lang="en-US" altLang="zh-CN" sz="2400" b="1" dirty="0" smtClean="0">
                <a:solidFill>
                  <a:schemeClr val="accent1"/>
                </a:solidFill>
              </a:rPr>
              <a:t>We </a:t>
            </a:r>
            <a:r>
              <a:rPr lang="en-US" altLang="zh-CN" sz="2400" b="1" dirty="0">
                <a:solidFill>
                  <a:schemeClr val="accent1"/>
                </a:solidFill>
              </a:rPr>
              <a:t>can directly pair the objects </a:t>
            </a:r>
            <a:r>
              <a:rPr lang="en-US" altLang="zh-CN" sz="2400" b="1" dirty="0" err="1">
                <a:solidFill>
                  <a:schemeClr val="accent1"/>
                </a:solidFill>
              </a:rPr>
              <a:t>Oi</a:t>
            </a:r>
            <a:r>
              <a:rPr lang="en-US" altLang="zh-CN" sz="2400" b="1" dirty="0">
                <a:solidFill>
                  <a:schemeClr val="accent1"/>
                </a:solidFill>
              </a:rPr>
              <a:t>  with the tags </a:t>
            </a:r>
            <a:r>
              <a:rPr lang="en-US" altLang="zh-CN" sz="2400" b="1" dirty="0" err="1">
                <a:solidFill>
                  <a:schemeClr val="accent1"/>
                </a:solidFill>
              </a:rPr>
              <a:t>Tj</a:t>
            </a:r>
            <a:r>
              <a:rPr lang="en-US" altLang="zh-CN" sz="2400" b="1" dirty="0">
                <a:solidFill>
                  <a:schemeClr val="accent1"/>
                </a:solidFill>
              </a:rPr>
              <a:t>  according to the distance between the vector (</a:t>
            </a:r>
            <a:r>
              <a:rPr lang="en-US" altLang="zh-CN" sz="2400" b="1" dirty="0" err="1">
                <a:solidFill>
                  <a:schemeClr val="accent1"/>
                </a:solidFill>
              </a:rPr>
              <a:t>θi,di</a:t>
            </a:r>
            <a:r>
              <a:rPr lang="en-US" altLang="zh-CN" sz="2400" b="1" dirty="0">
                <a:solidFill>
                  <a:schemeClr val="accent1"/>
                </a:solidFill>
              </a:rPr>
              <a:t>) and the vector (</a:t>
            </a:r>
            <a:r>
              <a:rPr lang="en-US" altLang="zh-CN" sz="2400" b="1" dirty="0" err="1" smtClean="0">
                <a:solidFill>
                  <a:schemeClr val="accent1"/>
                </a:solidFill>
              </a:rPr>
              <a:t>θj,deltaj</a:t>
            </a:r>
            <a:r>
              <a:rPr lang="en-US" altLang="zh-CN" sz="2400" b="1" dirty="0" smtClean="0">
                <a:solidFill>
                  <a:schemeClr val="accent1"/>
                </a:solidFill>
              </a:rPr>
              <a:t>)</a:t>
            </a:r>
            <a:r>
              <a:rPr lang="en-US" altLang="zh-CN" sz="2400" b="1" dirty="0">
                <a:solidFill>
                  <a:schemeClr val="accent1"/>
                </a:solidFill>
              </a:rPr>
              <a:t>, since they can accurately estimate the positions of the objects/tags.</a:t>
            </a:r>
            <a:endParaRPr lang="zh-CN" altLang="en-US" sz="2400" b="1" dirty="0">
              <a:solidFill>
                <a:schemeClr val="accent1"/>
              </a:solidFill>
            </a:endParaRPr>
          </a:p>
        </p:txBody>
      </p:sp>
    </p:spTree>
    <p:custDataLst>
      <p:tags r:id="rId1"/>
    </p:custDataLst>
    <p:extLst>
      <p:ext uri="{BB962C8B-B14F-4D97-AF65-F5344CB8AC3E}">
        <p14:creationId xmlns:p14="http://schemas.microsoft.com/office/powerpoint/2010/main" val="3636491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par>
                                <p:cTn id="19" presetID="3" presetClass="entr" presetSubtype="1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linds(horizontal)">
                                      <p:cBhvr>
                                        <p:cTn id="26" dur="500"/>
                                        <p:tgtEl>
                                          <p:spTgt spid="18"/>
                                        </p:tgtEl>
                                      </p:cBhvr>
                                    </p:animEffect>
                                  </p:childTnLst>
                                </p:cTn>
                              </p:par>
                              <p:par>
                                <p:cTn id="27" presetID="3" presetClass="entr" presetSubtype="1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linds(horizont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1"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2627784" y="1789585"/>
            <a:ext cx="4687416" cy="504056"/>
            <a:chOff x="3324875" y="685763"/>
            <a:chExt cx="4592650" cy="947546"/>
          </a:xfrm>
          <a:effectLst>
            <a:outerShdw blurRad="76200" dir="18900000" sy="23000" kx="-1200000" algn="bl" rotWithShape="0">
              <a:prstClr val="black">
                <a:alpha val="20000"/>
              </a:prstClr>
            </a:outerShdw>
          </a:effectLst>
        </p:grpSpPr>
        <p:sp>
          <p:nvSpPr>
            <p:cNvPr id="9"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11" name="Rectangle 32"/>
            <p:cNvSpPr>
              <a:spLocks noChangeArrowheads="1"/>
            </p:cNvSpPr>
            <p:nvPr/>
          </p:nvSpPr>
          <p:spPr bwMode="gray">
            <a:xfrm>
              <a:off x="4408968" y="821125"/>
              <a:ext cx="292403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Motivation and Problem</a:t>
              </a:r>
              <a:endParaRPr lang="en-US" altLang="zh-CN" b="1" noProof="1">
                <a:ea typeface="微软雅黑" pitchFamily="34" charset="-122"/>
                <a:cs typeface="Arial" charset="0"/>
              </a:endParaRPr>
            </a:p>
          </p:txBody>
        </p:sp>
        <p:sp>
          <p:nvSpPr>
            <p:cNvPr id="12" name="椭圆 11"/>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1</a:t>
              </a:r>
              <a:endParaRPr lang="zh-CN" altLang="en-US" sz="1600" b="1" dirty="0">
                <a:latin typeface="Broadway" pitchFamily="82" charset="0"/>
                <a:ea typeface="微软雅黑" pitchFamily="34" charset="-122"/>
              </a:endParaRPr>
            </a:p>
          </p:txBody>
        </p:sp>
      </p:grpSp>
      <p:grpSp>
        <p:nvGrpSpPr>
          <p:cNvPr id="3" name="Group 8"/>
          <p:cNvGrpSpPr>
            <a:grpSpLocks/>
          </p:cNvGrpSpPr>
          <p:nvPr/>
        </p:nvGrpSpPr>
        <p:grpSpPr bwMode="auto">
          <a:xfrm>
            <a:off x="1" y="780004"/>
            <a:ext cx="9269413" cy="171451"/>
            <a:chOff x="0" y="414"/>
            <a:chExt cx="5839" cy="91"/>
          </a:xfrm>
        </p:grpSpPr>
        <p:sp>
          <p:nvSpPr>
            <p:cNvPr id="18" name="Rectangle 5"/>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19"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20" name="TextBox 19"/>
          <p:cNvSpPr txBox="1"/>
          <p:nvPr/>
        </p:nvSpPr>
        <p:spPr>
          <a:xfrm>
            <a:off x="611560" y="447055"/>
            <a:ext cx="8064896" cy="430887"/>
          </a:xfrm>
          <a:prstGeom prst="rect">
            <a:avLst/>
          </a:prstGeom>
          <a:noFill/>
        </p:spPr>
        <p:txBody>
          <a:bodyPr wrap="square" rtlCol="0">
            <a:spAutoFit/>
          </a:bodyPr>
          <a:lstStyle/>
          <a:p>
            <a:r>
              <a:rPr lang="en-US" altLang="zh-CN" sz="2200" b="1" dirty="0" smtClean="0">
                <a:solidFill>
                  <a:srgbClr val="0070C0"/>
                </a:solidFill>
                <a:latin typeface="微软雅黑" pitchFamily="34" charset="-122"/>
                <a:ea typeface="微软雅黑" pitchFamily="34" charset="-122"/>
              </a:rPr>
              <a:t>Outline</a:t>
            </a:r>
          </a:p>
        </p:txBody>
      </p:sp>
      <p:grpSp>
        <p:nvGrpSpPr>
          <p:cNvPr id="4" name="组合 82"/>
          <p:cNvGrpSpPr/>
          <p:nvPr/>
        </p:nvGrpSpPr>
        <p:grpSpPr>
          <a:xfrm>
            <a:off x="2627783" y="2509664"/>
            <a:ext cx="4687417" cy="504056"/>
            <a:chOff x="3324875" y="685763"/>
            <a:chExt cx="4592650" cy="947546"/>
          </a:xfrm>
          <a:effectLst>
            <a:outerShdw blurRad="76200" dir="18900000" sy="23000" kx="-1200000" algn="bl" rotWithShape="0">
              <a:prstClr val="black">
                <a:alpha val="20000"/>
              </a:prstClr>
            </a:outerShdw>
          </a:effectLst>
        </p:grpSpPr>
        <p:sp>
          <p:nvSpPr>
            <p:cNvPr id="8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85" name="Rectangle 32"/>
            <p:cNvSpPr>
              <a:spLocks noChangeArrowheads="1"/>
            </p:cNvSpPr>
            <p:nvPr/>
          </p:nvSpPr>
          <p:spPr bwMode="gray">
            <a:xfrm>
              <a:off x="4408968" y="821125"/>
              <a:ext cx="292403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System Overview</a:t>
              </a:r>
              <a:endParaRPr lang="en-US" altLang="zh-CN" b="1" noProof="1">
                <a:ea typeface="微软雅黑" pitchFamily="34" charset="-122"/>
                <a:cs typeface="Arial" charset="0"/>
              </a:endParaRPr>
            </a:p>
          </p:txBody>
        </p:sp>
        <p:sp>
          <p:nvSpPr>
            <p:cNvPr id="86" name="椭圆 8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TextBox 86"/>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2</a:t>
              </a:r>
              <a:endParaRPr lang="zh-CN" altLang="en-US" sz="1600" b="1" dirty="0">
                <a:latin typeface="Broadway" pitchFamily="82" charset="0"/>
                <a:ea typeface="微软雅黑" pitchFamily="34" charset="-122"/>
              </a:endParaRPr>
            </a:p>
          </p:txBody>
        </p:sp>
      </p:grpSp>
      <p:grpSp>
        <p:nvGrpSpPr>
          <p:cNvPr id="5" name="组合 87"/>
          <p:cNvGrpSpPr/>
          <p:nvPr/>
        </p:nvGrpSpPr>
        <p:grpSpPr>
          <a:xfrm>
            <a:off x="2627784" y="3229744"/>
            <a:ext cx="4992216" cy="504056"/>
            <a:chOff x="3324875" y="685763"/>
            <a:chExt cx="4905488" cy="947546"/>
          </a:xfrm>
          <a:effectLst>
            <a:outerShdw blurRad="76200" dir="18900000" sy="23000" kx="-1200000" algn="bl" rotWithShape="0">
              <a:prstClr val="black">
                <a:alpha val="20000"/>
              </a:prstClr>
            </a:outerShdw>
          </a:effectLst>
        </p:grpSpPr>
        <p:sp>
          <p:nvSpPr>
            <p:cNvPr id="89"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90" name="Rectangle 32"/>
            <p:cNvSpPr>
              <a:spLocks noChangeArrowheads="1"/>
            </p:cNvSpPr>
            <p:nvPr/>
          </p:nvSpPr>
          <p:spPr bwMode="gray">
            <a:xfrm>
              <a:off x="3723805" y="821125"/>
              <a:ext cx="4506558"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Feature Sampling and Extraction</a:t>
              </a:r>
              <a:endParaRPr lang="en-US" altLang="zh-CN" b="1" noProof="1">
                <a:ea typeface="微软雅黑" pitchFamily="34" charset="-122"/>
                <a:cs typeface="Arial" charset="0"/>
              </a:endParaRPr>
            </a:p>
          </p:txBody>
        </p:sp>
        <p:sp>
          <p:nvSpPr>
            <p:cNvPr id="91" name="椭圆 90"/>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TextBox 91"/>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3</a:t>
              </a:r>
              <a:endParaRPr lang="zh-CN" altLang="en-US" sz="1600" b="1" dirty="0">
                <a:latin typeface="Broadway" pitchFamily="82" charset="0"/>
                <a:ea typeface="微软雅黑" pitchFamily="34" charset="-122"/>
              </a:endParaRPr>
            </a:p>
          </p:txBody>
        </p:sp>
      </p:grpSp>
      <p:grpSp>
        <p:nvGrpSpPr>
          <p:cNvPr id="6" name="组合 92"/>
          <p:cNvGrpSpPr/>
          <p:nvPr/>
        </p:nvGrpSpPr>
        <p:grpSpPr>
          <a:xfrm>
            <a:off x="2627784" y="4719464"/>
            <a:ext cx="5118423" cy="504056"/>
            <a:chOff x="3324875" y="685763"/>
            <a:chExt cx="5035105" cy="947546"/>
          </a:xfrm>
          <a:effectLst>
            <a:outerShdw blurRad="76200" dir="18900000" sy="23000" kx="-1200000" algn="bl" rotWithShape="0">
              <a:prstClr val="black">
                <a:alpha val="20000"/>
              </a:prstClr>
            </a:outerShdw>
          </a:effectLst>
        </p:grpSpPr>
        <p:sp>
          <p:nvSpPr>
            <p:cNvPr id="9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95" name="Rectangle 32"/>
            <p:cNvSpPr>
              <a:spLocks noChangeArrowheads="1"/>
            </p:cNvSpPr>
            <p:nvPr/>
          </p:nvSpPr>
          <p:spPr bwMode="gray">
            <a:xfrm>
              <a:off x="3588331" y="821125"/>
              <a:ext cx="4771649"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solidFill>
                    <a:srgbClr val="FF0000"/>
                  </a:solidFill>
                  <a:ea typeface="微软雅黑" pitchFamily="34" charset="-122"/>
                  <a:cs typeface="Arial" charset="0"/>
                </a:rPr>
                <a:t>Performance Evaluation and Case Study</a:t>
              </a:r>
              <a:endParaRPr lang="en-US" altLang="zh-CN" b="1" noProof="1">
                <a:solidFill>
                  <a:srgbClr val="FF0000"/>
                </a:solidFill>
                <a:ea typeface="微软雅黑" pitchFamily="34" charset="-122"/>
                <a:cs typeface="Arial" charset="0"/>
              </a:endParaRPr>
            </a:p>
          </p:txBody>
        </p:sp>
        <p:sp>
          <p:nvSpPr>
            <p:cNvPr id="96" name="椭圆 9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TextBox 96"/>
            <p:cNvSpPr txBox="1"/>
            <p:nvPr/>
          </p:nvSpPr>
          <p:spPr>
            <a:xfrm>
              <a:off x="3575383" y="821125"/>
              <a:ext cx="346475" cy="636429"/>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5</a:t>
              </a:r>
              <a:endParaRPr lang="zh-CN" altLang="en-US" sz="1600" b="1" dirty="0">
                <a:latin typeface="Broadway" pitchFamily="82" charset="0"/>
                <a:ea typeface="微软雅黑" pitchFamily="34" charset="-122"/>
              </a:endParaRPr>
            </a:p>
          </p:txBody>
        </p:sp>
      </p:grpSp>
      <p:grpSp>
        <p:nvGrpSpPr>
          <p:cNvPr id="7" name="组合 98"/>
          <p:cNvGrpSpPr/>
          <p:nvPr/>
        </p:nvGrpSpPr>
        <p:grpSpPr>
          <a:xfrm>
            <a:off x="2627784" y="5439544"/>
            <a:ext cx="4687416" cy="504056"/>
            <a:chOff x="3324875" y="685763"/>
            <a:chExt cx="4592650" cy="947546"/>
          </a:xfrm>
          <a:effectLst>
            <a:outerShdw blurRad="76200" dir="18900000" sy="23000" kx="-1200000" algn="bl" rotWithShape="0">
              <a:prstClr val="black">
                <a:alpha val="20000"/>
              </a:prstClr>
            </a:outerShdw>
          </a:effectLst>
        </p:grpSpPr>
        <p:sp>
          <p:nvSpPr>
            <p:cNvPr id="100"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101" name="Rectangle 32"/>
            <p:cNvSpPr>
              <a:spLocks noChangeArrowheads="1"/>
            </p:cNvSpPr>
            <p:nvPr/>
          </p:nvSpPr>
          <p:spPr bwMode="gray">
            <a:xfrm>
              <a:off x="3992897" y="821125"/>
              <a:ext cx="392462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Conclusion</a:t>
              </a:r>
              <a:endParaRPr lang="en-US" altLang="zh-CN" b="1" noProof="1">
                <a:ea typeface="微软雅黑" pitchFamily="34" charset="-122"/>
                <a:cs typeface="Arial" charset="0"/>
              </a:endParaRPr>
            </a:p>
          </p:txBody>
        </p:sp>
        <p:sp>
          <p:nvSpPr>
            <p:cNvPr id="102" name="椭圆 101"/>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TextBox 102"/>
            <p:cNvSpPr txBox="1"/>
            <p:nvPr/>
          </p:nvSpPr>
          <p:spPr>
            <a:xfrm>
              <a:off x="3575383" y="821125"/>
              <a:ext cx="346475"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6</a:t>
              </a:r>
              <a:endParaRPr lang="zh-CN" altLang="en-US" sz="1600" b="1" dirty="0">
                <a:latin typeface="Broadway" pitchFamily="82" charset="0"/>
                <a:ea typeface="微软雅黑" pitchFamily="34" charset="-122"/>
              </a:endParaRPr>
            </a:p>
          </p:txBody>
        </p:sp>
      </p:grpSp>
      <p:grpSp>
        <p:nvGrpSpPr>
          <p:cNvPr id="33" name="组合 87"/>
          <p:cNvGrpSpPr/>
          <p:nvPr/>
        </p:nvGrpSpPr>
        <p:grpSpPr>
          <a:xfrm>
            <a:off x="2627784" y="3999384"/>
            <a:ext cx="4992216" cy="504056"/>
            <a:chOff x="3324875" y="685763"/>
            <a:chExt cx="4905490" cy="947546"/>
          </a:xfrm>
          <a:effectLst>
            <a:outerShdw blurRad="76200" dir="18900000" sy="23000" kx="-1200000" algn="bl" rotWithShape="0">
              <a:prstClr val="black">
                <a:alpha val="20000"/>
              </a:prstClr>
            </a:outerShdw>
          </a:effectLst>
        </p:grpSpPr>
        <p:sp>
          <p:nvSpPr>
            <p:cNvPr id="3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35" name="Rectangle 32"/>
            <p:cNvSpPr>
              <a:spLocks noChangeArrowheads="1"/>
            </p:cNvSpPr>
            <p:nvPr/>
          </p:nvSpPr>
          <p:spPr bwMode="gray">
            <a:xfrm>
              <a:off x="3723807" y="821125"/>
              <a:ext cx="4506558"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Matching with Continuous Scanning</a:t>
              </a:r>
              <a:endParaRPr lang="en-US" altLang="zh-CN" b="1" noProof="1">
                <a:ea typeface="微软雅黑" pitchFamily="34" charset="-122"/>
                <a:cs typeface="Arial" charset="0"/>
              </a:endParaRPr>
            </a:p>
          </p:txBody>
        </p:sp>
        <p:sp>
          <p:nvSpPr>
            <p:cNvPr id="36" name="椭圆 3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91"/>
            <p:cNvSpPr txBox="1"/>
            <p:nvPr/>
          </p:nvSpPr>
          <p:spPr>
            <a:xfrm>
              <a:off x="3575383" y="821125"/>
              <a:ext cx="346475" cy="636429"/>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4</a:t>
              </a:r>
              <a:endParaRPr lang="zh-CN" altLang="en-US" sz="1600" b="1" dirty="0">
                <a:latin typeface="Broadway" pitchFamily="82" charset="0"/>
                <a:ea typeface="微软雅黑" pitchFamily="34" charset="-122"/>
              </a:endParaRPr>
            </a:p>
          </p:txBody>
        </p:sp>
      </p:grpSp>
      <p:sp>
        <p:nvSpPr>
          <p:cNvPr id="8" name="幻灯片编号占位符 7"/>
          <p:cNvSpPr>
            <a:spLocks noGrp="1"/>
          </p:cNvSpPr>
          <p:nvPr>
            <p:ph type="sldNum" sz="quarter" idx="12"/>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2839523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7391400" cy="954107"/>
          </a:xfrm>
          <a:prstGeom prst="rect">
            <a:avLst/>
          </a:prstGeom>
          <a:noFill/>
        </p:spPr>
        <p:txBody>
          <a:bodyPr wrap="square" rtlCol="0">
            <a:spAutoFit/>
          </a:bodyPr>
          <a:lstStyle/>
          <a:p>
            <a:r>
              <a:rPr lang="en-US" altLang="zh-CN" sz="2800" b="1" noProof="1" smtClean="0">
                <a:solidFill>
                  <a:srgbClr val="0070C0"/>
                </a:solidFill>
                <a:latin typeface="微软雅黑" pitchFamily="34" charset="-122"/>
                <a:ea typeface="微软雅黑" pitchFamily="34" charset="-122"/>
              </a:rPr>
              <a:t>Performance </a:t>
            </a:r>
            <a:r>
              <a:rPr lang="en-US" altLang="zh-CN" sz="2800" b="1" noProof="1">
                <a:solidFill>
                  <a:srgbClr val="0070C0"/>
                </a:solidFill>
                <a:latin typeface="微软雅黑" pitchFamily="34" charset="-122"/>
                <a:ea typeface="微软雅黑" pitchFamily="34" charset="-122"/>
              </a:rPr>
              <a:t>Evaluation and Case Study</a:t>
            </a:r>
          </a:p>
          <a:p>
            <a:endParaRPr lang="en-US" altLang="zh-CN" sz="2800" b="1" noProof="1">
              <a:solidFill>
                <a:srgbClr val="0070C0"/>
              </a:solidFill>
              <a:latin typeface="微软雅黑" pitchFamily="34" charset="-122"/>
              <a:ea typeface="微软雅黑" pitchFamily="34" charset="-122"/>
            </a:endParaRPr>
          </a:p>
        </p:txBody>
      </p:sp>
      <p:sp>
        <p:nvSpPr>
          <p:cNvPr id="7" name="矩形 6"/>
          <p:cNvSpPr/>
          <p:nvPr/>
        </p:nvSpPr>
        <p:spPr>
          <a:xfrm>
            <a:off x="386551" y="914400"/>
            <a:ext cx="2737649" cy="461665"/>
          </a:xfrm>
          <a:prstGeom prst="rect">
            <a:avLst/>
          </a:prstGeom>
        </p:spPr>
        <p:txBody>
          <a:bodyPr wrap="none">
            <a:spAutoFit/>
          </a:bodyPr>
          <a:lstStyle/>
          <a:p>
            <a:r>
              <a:rPr lang="en-US" altLang="zh-CN" sz="2400" b="1" dirty="0">
                <a:solidFill>
                  <a:schemeClr val="accent1"/>
                </a:solidFill>
              </a:rPr>
              <a:t>Experiment Settings</a:t>
            </a:r>
            <a:endParaRPr lang="zh-CN" altLang="en-US" sz="2400" b="1" dirty="0">
              <a:solidFill>
                <a:schemeClr val="accent1"/>
              </a:solidFill>
            </a:endParaRPr>
          </a:p>
        </p:txBody>
      </p:sp>
      <p:pic>
        <p:nvPicPr>
          <p:cNvPr id="9" name="图片 8" descr="屏幕快照 2016-07-29 上午9.57.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5400"/>
            <a:ext cx="3810000" cy="4006176"/>
          </a:xfrm>
          <a:prstGeom prst="rect">
            <a:avLst/>
          </a:prstGeom>
        </p:spPr>
      </p:pic>
      <p:sp>
        <p:nvSpPr>
          <p:cNvPr id="10" name="矩形 9"/>
          <p:cNvSpPr/>
          <p:nvPr/>
        </p:nvSpPr>
        <p:spPr>
          <a:xfrm>
            <a:off x="3581400" y="1447800"/>
            <a:ext cx="1987897" cy="707886"/>
          </a:xfrm>
          <a:prstGeom prst="rect">
            <a:avLst/>
          </a:prstGeom>
        </p:spPr>
        <p:txBody>
          <a:bodyPr wrap="square">
            <a:spAutoFit/>
          </a:bodyPr>
          <a:lstStyle/>
          <a:p>
            <a:pPr algn="ctr"/>
            <a:r>
              <a:rPr lang="en-US" altLang="zh-CN" sz="2000" b="1" dirty="0" smtClean="0">
                <a:solidFill>
                  <a:schemeClr val="accent1"/>
                </a:solidFill>
              </a:rPr>
              <a:t>Microsoft </a:t>
            </a:r>
            <a:r>
              <a:rPr lang="en-US" altLang="zh-CN" sz="2000" b="1" dirty="0" err="1" smtClean="0">
                <a:solidFill>
                  <a:schemeClr val="accent1"/>
                </a:solidFill>
              </a:rPr>
              <a:t>Kinect</a:t>
            </a:r>
            <a:r>
              <a:rPr lang="en-US" altLang="zh-CN" sz="2000" b="1" dirty="0" smtClean="0">
                <a:solidFill>
                  <a:schemeClr val="accent1"/>
                </a:solidFill>
              </a:rPr>
              <a:t> for </a:t>
            </a:r>
            <a:r>
              <a:rPr lang="en-US" altLang="zh-CN" sz="2000" b="1" dirty="0">
                <a:solidFill>
                  <a:schemeClr val="accent1"/>
                </a:solidFill>
              </a:rPr>
              <a:t>windows</a:t>
            </a:r>
            <a:endParaRPr lang="zh-CN" altLang="en-US" sz="2000" b="1" dirty="0">
              <a:solidFill>
                <a:schemeClr val="accent1"/>
              </a:solidFill>
            </a:endParaRPr>
          </a:p>
        </p:txBody>
      </p:sp>
      <p:sp>
        <p:nvSpPr>
          <p:cNvPr id="11" name="矩形 10"/>
          <p:cNvSpPr/>
          <p:nvPr/>
        </p:nvSpPr>
        <p:spPr>
          <a:xfrm>
            <a:off x="3505200" y="3733800"/>
            <a:ext cx="1531188" cy="707886"/>
          </a:xfrm>
          <a:prstGeom prst="rect">
            <a:avLst/>
          </a:prstGeom>
        </p:spPr>
        <p:txBody>
          <a:bodyPr wrap="none">
            <a:spAutoFit/>
          </a:bodyPr>
          <a:lstStyle/>
          <a:p>
            <a:pPr algn="ctr"/>
            <a:r>
              <a:rPr lang="en-US" altLang="zh-CN" sz="2000" b="1" dirty="0" err="1" smtClean="0">
                <a:solidFill>
                  <a:schemeClr val="accent1"/>
                </a:solidFill>
              </a:rPr>
              <a:t>ImpinJ</a:t>
            </a:r>
            <a:r>
              <a:rPr lang="en-US" altLang="zh-CN" sz="2000" b="1" dirty="0" smtClean="0">
                <a:solidFill>
                  <a:schemeClr val="accent1"/>
                </a:solidFill>
              </a:rPr>
              <a:t> R420 </a:t>
            </a:r>
          </a:p>
          <a:p>
            <a:pPr algn="ctr"/>
            <a:r>
              <a:rPr lang="en-US" altLang="zh-CN" sz="2000" b="1" dirty="0" smtClean="0">
                <a:solidFill>
                  <a:schemeClr val="accent1"/>
                </a:solidFill>
              </a:rPr>
              <a:t>reader</a:t>
            </a:r>
            <a:endParaRPr lang="zh-CN" altLang="en-US" sz="2000" b="1" dirty="0">
              <a:solidFill>
                <a:schemeClr val="accent1"/>
              </a:solidFill>
            </a:endParaRPr>
          </a:p>
        </p:txBody>
      </p:sp>
      <p:sp>
        <p:nvSpPr>
          <p:cNvPr id="12" name="矩形 11"/>
          <p:cNvSpPr/>
          <p:nvPr/>
        </p:nvSpPr>
        <p:spPr>
          <a:xfrm>
            <a:off x="3600220" y="1981200"/>
            <a:ext cx="1886180" cy="707886"/>
          </a:xfrm>
          <a:prstGeom prst="rect">
            <a:avLst/>
          </a:prstGeom>
        </p:spPr>
        <p:txBody>
          <a:bodyPr wrap="square">
            <a:spAutoFit/>
          </a:bodyPr>
          <a:lstStyle/>
          <a:p>
            <a:pPr algn="ctr"/>
            <a:r>
              <a:rPr lang="en-US" altLang="zh-CN" dirty="0"/>
              <a:t> </a:t>
            </a:r>
            <a:r>
              <a:rPr lang="en-US" altLang="zh-CN" sz="2000" b="1" dirty="0" smtClean="0">
                <a:solidFill>
                  <a:schemeClr val="accent1"/>
                </a:solidFill>
              </a:rPr>
              <a:t>Laird S9028 RFID antennas</a:t>
            </a:r>
            <a:endParaRPr lang="zh-CN" altLang="en-US" sz="2000" b="1" dirty="0">
              <a:solidFill>
                <a:schemeClr val="accent1"/>
              </a:solidFill>
            </a:endParaRPr>
          </a:p>
        </p:txBody>
      </p:sp>
      <p:pic>
        <p:nvPicPr>
          <p:cNvPr id="13" name="图片 12" descr="屏幕快照 2016-08-16 上午10.50.5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5334000"/>
            <a:ext cx="2362200" cy="1524000"/>
          </a:xfrm>
          <a:prstGeom prst="rect">
            <a:avLst/>
          </a:prstGeom>
        </p:spPr>
      </p:pic>
      <p:sp>
        <p:nvSpPr>
          <p:cNvPr id="14" name="矩形 13"/>
          <p:cNvSpPr/>
          <p:nvPr/>
        </p:nvSpPr>
        <p:spPr>
          <a:xfrm>
            <a:off x="2971800" y="5692914"/>
            <a:ext cx="2565088" cy="707886"/>
          </a:xfrm>
          <a:prstGeom prst="rect">
            <a:avLst/>
          </a:prstGeom>
        </p:spPr>
        <p:txBody>
          <a:bodyPr wrap="none">
            <a:spAutoFit/>
          </a:bodyPr>
          <a:lstStyle/>
          <a:p>
            <a:r>
              <a:rPr lang="en-US" altLang="zh-CN" dirty="0"/>
              <a:t> </a:t>
            </a:r>
            <a:r>
              <a:rPr lang="en-US" altLang="zh-CN" sz="2000" b="1" dirty="0">
                <a:solidFill>
                  <a:schemeClr val="accent1"/>
                </a:solidFill>
              </a:rPr>
              <a:t>M</a:t>
            </a:r>
            <a:r>
              <a:rPr lang="en-US" altLang="zh-CN" sz="2000" b="1" dirty="0" smtClean="0">
                <a:solidFill>
                  <a:schemeClr val="accent1"/>
                </a:solidFill>
              </a:rPr>
              <a:t>ultiple </a:t>
            </a:r>
            <a:r>
              <a:rPr lang="en-US" altLang="zh-CN" sz="2000" b="1" dirty="0" err="1">
                <a:solidFill>
                  <a:schemeClr val="accent1"/>
                </a:solidFill>
              </a:rPr>
              <a:t>ImpinJ</a:t>
            </a:r>
            <a:r>
              <a:rPr lang="en-US" altLang="zh-CN" sz="2000" b="1" dirty="0">
                <a:solidFill>
                  <a:schemeClr val="accent1"/>
                </a:solidFill>
              </a:rPr>
              <a:t> E41-B </a:t>
            </a:r>
            <a:endParaRPr lang="en-US" altLang="zh-CN" sz="2000" b="1" dirty="0" smtClean="0">
              <a:solidFill>
                <a:schemeClr val="accent1"/>
              </a:solidFill>
            </a:endParaRPr>
          </a:p>
          <a:p>
            <a:r>
              <a:rPr lang="en-US" altLang="zh-CN" sz="2000" b="1" dirty="0" smtClean="0">
                <a:solidFill>
                  <a:schemeClr val="accent1"/>
                </a:solidFill>
              </a:rPr>
              <a:t>general </a:t>
            </a:r>
            <a:r>
              <a:rPr lang="en-US" altLang="zh-CN" sz="2000" b="1" dirty="0">
                <a:solidFill>
                  <a:schemeClr val="accent1"/>
                </a:solidFill>
              </a:rPr>
              <a:t>purpose tags</a:t>
            </a:r>
            <a:endParaRPr lang="zh-CN" altLang="en-US" sz="2000" b="1" dirty="0">
              <a:solidFill>
                <a:schemeClr val="accent1"/>
              </a:solidFill>
            </a:endParaRPr>
          </a:p>
        </p:txBody>
      </p:sp>
      <p:sp>
        <p:nvSpPr>
          <p:cNvPr id="15" name="圆角矩形 14"/>
          <p:cNvSpPr/>
          <p:nvPr/>
        </p:nvSpPr>
        <p:spPr>
          <a:xfrm>
            <a:off x="5486400" y="2209800"/>
            <a:ext cx="3581400" cy="3962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b="1" dirty="0" smtClean="0"/>
              <a:t>1</a:t>
            </a:r>
            <a:r>
              <a:rPr lang="en-US" altLang="zh-CN" sz="2000" b="1" dirty="0"/>
              <a:t>) Static Scanning via Depth-RSSI Pairing (</a:t>
            </a:r>
            <a:r>
              <a:rPr lang="en-US" altLang="zh-CN" sz="2000" b="1" dirty="0">
                <a:solidFill>
                  <a:srgbClr val="FFFF00"/>
                </a:solidFill>
              </a:rPr>
              <a:t>SS-RSSI</a:t>
            </a:r>
            <a:r>
              <a:rPr lang="en-US" altLang="zh-CN" sz="2000" b="1" dirty="0"/>
              <a:t>) </a:t>
            </a:r>
            <a:endParaRPr lang="en-US" altLang="zh-CN" sz="2000" b="1" dirty="0" smtClean="0"/>
          </a:p>
          <a:p>
            <a:r>
              <a:rPr lang="en-US" altLang="zh-CN" sz="2000" b="1" dirty="0"/>
              <a:t> 2) Hybrid Scanning via Depth-Phase Pairing (</a:t>
            </a:r>
            <a:r>
              <a:rPr lang="en-US" altLang="zh-CN" sz="2000" b="1" dirty="0">
                <a:solidFill>
                  <a:srgbClr val="FFFF00"/>
                </a:solidFill>
              </a:rPr>
              <a:t>HS-Phase</a:t>
            </a:r>
            <a:r>
              <a:rPr lang="en-US" altLang="zh-CN" sz="2000" b="1" dirty="0"/>
              <a:t>) </a:t>
            </a:r>
            <a:endParaRPr lang="en-US" altLang="zh-CN" sz="2000" b="1" dirty="0" smtClean="0"/>
          </a:p>
          <a:p>
            <a:r>
              <a:rPr lang="en-US" altLang="zh-CN" sz="2000" b="1" dirty="0"/>
              <a:t> 3) Continuous Scanning via Depth-RSSI Pairing (</a:t>
            </a:r>
            <a:r>
              <a:rPr lang="en-US" altLang="zh-CN" sz="2000" b="1" dirty="0">
                <a:solidFill>
                  <a:srgbClr val="FFFF00"/>
                </a:solidFill>
              </a:rPr>
              <a:t>CS-RSSI</a:t>
            </a:r>
            <a:r>
              <a:rPr lang="en-US" altLang="zh-CN" sz="2000" b="1" dirty="0"/>
              <a:t>) </a:t>
            </a:r>
            <a:endParaRPr lang="en-US" altLang="zh-CN" sz="2000" b="1" dirty="0" smtClean="0"/>
          </a:p>
          <a:p>
            <a:r>
              <a:rPr lang="en-US" altLang="zh-CN" sz="2000" b="1" dirty="0"/>
              <a:t> 4) Continuous Scanning via Depth-Phase Pairing (</a:t>
            </a:r>
            <a:r>
              <a:rPr lang="en-US" altLang="zh-CN" sz="2000" b="1" dirty="0">
                <a:solidFill>
                  <a:srgbClr val="FFFF00"/>
                </a:solidFill>
              </a:rPr>
              <a:t>CS-Phase</a:t>
            </a:r>
            <a:r>
              <a:rPr lang="en-US" altLang="zh-CN" sz="2000" b="1" dirty="0"/>
              <a:t>) </a:t>
            </a:r>
            <a:endParaRPr lang="en-US" altLang="zh-CN" sz="2000" b="1" dirty="0" smtClean="0"/>
          </a:p>
        </p:txBody>
      </p:sp>
      <p:sp>
        <p:nvSpPr>
          <p:cNvPr id="16" name="矩形 15"/>
          <p:cNvSpPr/>
          <p:nvPr/>
        </p:nvSpPr>
        <p:spPr>
          <a:xfrm>
            <a:off x="5578143" y="921603"/>
            <a:ext cx="3489657" cy="830997"/>
          </a:xfrm>
          <a:prstGeom prst="rect">
            <a:avLst/>
          </a:prstGeom>
        </p:spPr>
        <p:txBody>
          <a:bodyPr wrap="none">
            <a:spAutoFit/>
          </a:bodyPr>
          <a:lstStyle/>
          <a:p>
            <a:r>
              <a:rPr lang="en-US" altLang="zh-CN" sz="2400" b="1" dirty="0">
                <a:solidFill>
                  <a:schemeClr val="accent1"/>
                </a:solidFill>
              </a:rPr>
              <a:t>Four schemes for </a:t>
            </a:r>
            <a:endParaRPr lang="en-US" altLang="zh-CN" sz="2400" b="1" dirty="0" smtClean="0">
              <a:solidFill>
                <a:schemeClr val="accent1"/>
              </a:solidFill>
            </a:endParaRPr>
          </a:p>
          <a:p>
            <a:r>
              <a:rPr lang="en-US" altLang="zh-CN" sz="2400" b="1" dirty="0" smtClean="0">
                <a:solidFill>
                  <a:schemeClr val="accent1"/>
                </a:solidFill>
              </a:rPr>
              <a:t>performance comparison</a:t>
            </a:r>
            <a:endParaRPr lang="en-US" altLang="zh-CN" sz="2400" dirty="0"/>
          </a:p>
        </p:txBody>
      </p:sp>
      <p:sp>
        <p:nvSpPr>
          <p:cNvPr id="6" name="幻灯片编号占位符 5"/>
          <p:cNvSpPr>
            <a:spLocks noGrp="1"/>
          </p:cNvSpPr>
          <p:nvPr>
            <p:ph type="sldNum" sz="quarter" idx="12"/>
          </p:nvPr>
        </p:nvSpPr>
        <p:spPr/>
        <p:txBody>
          <a:bodyPr/>
          <a:lstStyle/>
          <a:p>
            <a:fld id="{B6F15528-21DE-4FAA-801E-634DDDAF4B2B}" type="slidenum">
              <a:rPr lang="en-US" smtClean="0"/>
              <a:pPr/>
              <a:t>27</a:t>
            </a:fld>
            <a:endParaRPr lang="en-US"/>
          </a:p>
        </p:txBody>
      </p:sp>
    </p:spTree>
    <p:custDataLst>
      <p:tags r:id="rId1"/>
    </p:custDataLst>
    <p:extLst>
      <p:ext uri="{BB962C8B-B14F-4D97-AF65-F5344CB8AC3E}">
        <p14:creationId xmlns:p14="http://schemas.microsoft.com/office/powerpoint/2010/main" val="3987938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linds(horizontal)">
                                      <p:cBhvr>
                                        <p:cTn id="29" dur="500"/>
                                        <p:tgtEl>
                                          <p:spTgt spid="1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304800" y="385500"/>
            <a:ext cx="8686800" cy="954107"/>
          </a:xfrm>
          <a:prstGeom prst="rect">
            <a:avLst/>
          </a:prstGeom>
          <a:noFill/>
        </p:spPr>
        <p:txBody>
          <a:bodyPr wrap="square" rtlCol="0">
            <a:spAutoFit/>
          </a:bodyPr>
          <a:lstStyle/>
          <a:p>
            <a:r>
              <a:rPr lang="en-US" altLang="zh-CN" sz="2800" b="1" dirty="0">
                <a:solidFill>
                  <a:srgbClr val="0070C0"/>
                </a:solidFill>
                <a:latin typeface="微软雅黑" pitchFamily="34" charset="-122"/>
                <a:ea typeface="微软雅黑" pitchFamily="34" charset="-122"/>
              </a:rPr>
              <a:t>Evaluate the Accuracy in Pairing </a:t>
            </a:r>
            <a:r>
              <a:rPr lang="en-US" altLang="zh-CN" sz="2800" b="1" dirty="0" smtClean="0">
                <a:solidFill>
                  <a:srgbClr val="0070C0"/>
                </a:solidFill>
                <a:latin typeface="微软雅黑" pitchFamily="34" charset="-122"/>
                <a:ea typeface="微软雅黑" pitchFamily="34" charset="-122"/>
              </a:rPr>
              <a:t>Tags with Objects</a:t>
            </a:r>
            <a:endParaRPr lang="zh-CN" altLang="en-US" sz="2800" b="1" dirty="0">
              <a:solidFill>
                <a:srgbClr val="0070C0"/>
              </a:solidFill>
              <a:latin typeface="微软雅黑" pitchFamily="34" charset="-122"/>
              <a:ea typeface="微软雅黑" pitchFamily="34" charset="-122"/>
            </a:endParaRPr>
          </a:p>
          <a:p>
            <a:endParaRPr lang="en-US" altLang="zh-CN" sz="2800" b="1" noProof="1">
              <a:solidFill>
                <a:srgbClr val="0070C0"/>
              </a:solidFill>
              <a:latin typeface="微软雅黑" pitchFamily="34" charset="-122"/>
              <a:ea typeface="微软雅黑" pitchFamily="34" charset="-122"/>
            </a:endParaRPr>
          </a:p>
        </p:txBody>
      </p:sp>
      <p:sp>
        <p:nvSpPr>
          <p:cNvPr id="8" name="矩形 7"/>
          <p:cNvSpPr/>
          <p:nvPr/>
        </p:nvSpPr>
        <p:spPr>
          <a:xfrm>
            <a:off x="1143000" y="1200090"/>
            <a:ext cx="7162800" cy="400110"/>
          </a:xfrm>
          <a:prstGeom prst="rect">
            <a:avLst/>
          </a:prstGeom>
        </p:spPr>
        <p:txBody>
          <a:bodyPr wrap="square">
            <a:spAutoFit/>
          </a:bodyPr>
          <a:lstStyle/>
          <a:p>
            <a:r>
              <a:rPr lang="en-US" altLang="zh-CN" sz="2000" b="1" dirty="0" smtClean="0">
                <a:solidFill>
                  <a:srgbClr val="0070C0"/>
                </a:solidFill>
                <a:latin typeface="微软雅黑" pitchFamily="34" charset="-122"/>
                <a:ea typeface="微软雅黑" pitchFamily="34" charset="-122"/>
              </a:rPr>
              <a:t>Accuracy </a:t>
            </a:r>
            <a:r>
              <a:rPr lang="en-US" altLang="zh-CN" sz="2000" b="1" dirty="0">
                <a:solidFill>
                  <a:srgbClr val="0070C0"/>
                </a:solidFill>
                <a:latin typeface="微软雅黑" pitchFamily="34" charset="-122"/>
                <a:ea typeface="微软雅黑" pitchFamily="34" charset="-122"/>
              </a:rPr>
              <a:t>for different cardinalities of tagged objects</a:t>
            </a:r>
            <a:endParaRPr lang="zh-CN" altLang="en-US" sz="2000" b="1" dirty="0">
              <a:solidFill>
                <a:srgbClr val="0070C0"/>
              </a:solidFill>
              <a:latin typeface="微软雅黑" pitchFamily="34" charset="-122"/>
              <a:ea typeface="微软雅黑" pitchFamily="34" charset="-122"/>
            </a:endParaRPr>
          </a:p>
        </p:txBody>
      </p:sp>
      <p:pic>
        <p:nvPicPr>
          <p:cNvPr id="9" name="图片 8" descr="fig10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752600"/>
            <a:ext cx="7391400" cy="4029093"/>
          </a:xfrm>
          <a:prstGeom prst="rect">
            <a:avLst/>
          </a:prstGeom>
        </p:spPr>
      </p:pic>
      <p:sp>
        <p:nvSpPr>
          <p:cNvPr id="10" name="矩形 9"/>
          <p:cNvSpPr/>
          <p:nvPr/>
        </p:nvSpPr>
        <p:spPr>
          <a:xfrm>
            <a:off x="1524000" y="5955268"/>
            <a:ext cx="7010400" cy="369332"/>
          </a:xfrm>
          <a:prstGeom prst="rect">
            <a:avLst/>
          </a:prstGeom>
        </p:spPr>
        <p:txBody>
          <a:bodyPr wrap="square">
            <a:spAutoFit/>
          </a:bodyPr>
          <a:lstStyle/>
          <a:p>
            <a:r>
              <a:rPr lang="en-US" altLang="zh-CN" b="1" dirty="0" smtClean="0"/>
              <a:t>Fig. 9(b) The </a:t>
            </a:r>
            <a:r>
              <a:rPr lang="en-US" altLang="zh-CN" b="1" dirty="0"/>
              <a:t>match ratio for pairing </a:t>
            </a:r>
            <a:r>
              <a:rPr lang="en-US" altLang="zh-CN" b="1" dirty="0" smtClean="0"/>
              <a:t>different numbers </a:t>
            </a:r>
            <a:r>
              <a:rPr lang="en-US" altLang="zh-CN" b="1" dirty="0"/>
              <a:t>of tagged objects</a:t>
            </a:r>
            <a:endParaRPr lang="zh-CN" altLang="en-US" b="1" dirty="0"/>
          </a:p>
        </p:txBody>
      </p:sp>
      <p:sp>
        <p:nvSpPr>
          <p:cNvPr id="6" name="圆角矩形 5"/>
          <p:cNvSpPr/>
          <p:nvPr/>
        </p:nvSpPr>
        <p:spPr>
          <a:xfrm>
            <a:off x="2362200" y="2819400"/>
            <a:ext cx="4648200" cy="1600200"/>
          </a:xfrm>
          <a:prstGeom prst="roundRect">
            <a:avLst/>
          </a:prstGeom>
          <a:solidFill>
            <a:schemeClr val="bg1"/>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dirty="0">
                <a:solidFill>
                  <a:srgbClr val="FF0000"/>
                </a:solidFill>
              </a:rPr>
              <a:t> Our solution achieves good performance in accuracy </a:t>
            </a:r>
            <a:r>
              <a:rPr lang="en-US" altLang="zh-CN" sz="2000" dirty="0" smtClean="0">
                <a:solidFill>
                  <a:srgbClr val="FF0000"/>
                </a:solidFill>
              </a:rPr>
              <a:t>when the </a:t>
            </a:r>
            <a:r>
              <a:rPr lang="en-US" altLang="zh-CN" sz="2000" dirty="0">
                <a:solidFill>
                  <a:srgbClr val="FF0000"/>
                </a:solidFill>
              </a:rPr>
              <a:t>cardinalities of tagged objects are varied from 3 to 15</a:t>
            </a:r>
            <a:r>
              <a:rPr lang="en-US" altLang="zh-CN" sz="2000" b="1" dirty="0">
                <a:solidFill>
                  <a:srgbClr val="FF0000"/>
                </a:solidFill>
              </a:rPr>
              <a:t>.</a:t>
            </a:r>
            <a:endParaRPr kumimoji="1" lang="zh-CN" altLang="en-US" sz="2000" dirty="0">
              <a:solidFill>
                <a:srgbClr val="FF0000"/>
              </a:solidFill>
            </a:endParaRPr>
          </a:p>
        </p:txBody>
      </p:sp>
      <p:sp>
        <p:nvSpPr>
          <p:cNvPr id="7" name="幻灯片编号占位符 6"/>
          <p:cNvSpPr>
            <a:spLocks noGrp="1"/>
          </p:cNvSpPr>
          <p:nvPr>
            <p:ph type="sldNum" sz="quarter" idx="12"/>
          </p:nvPr>
        </p:nvSpPr>
        <p:spPr/>
        <p:txBody>
          <a:bodyPr/>
          <a:lstStyle/>
          <a:p>
            <a:fld id="{B6F15528-21DE-4FAA-801E-634DDDAF4B2B}" type="slidenum">
              <a:rPr lang="en-US" smtClean="0"/>
              <a:pPr/>
              <a:t>28</a:t>
            </a:fld>
            <a:endParaRPr lang="en-US"/>
          </a:p>
        </p:txBody>
      </p:sp>
    </p:spTree>
    <p:custDataLst>
      <p:tags r:id="rId1"/>
    </p:custDataLst>
    <p:extLst>
      <p:ext uri="{BB962C8B-B14F-4D97-AF65-F5344CB8AC3E}">
        <p14:creationId xmlns:p14="http://schemas.microsoft.com/office/powerpoint/2010/main" val="1265384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fig10c.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8942"/>
            <a:ext cx="4876800" cy="2803458"/>
          </a:xfrm>
          <a:prstGeom prst="rect">
            <a:avLst/>
          </a:prstGeom>
        </p:spPr>
      </p:pic>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304800" y="385500"/>
            <a:ext cx="8686800" cy="954107"/>
          </a:xfrm>
          <a:prstGeom prst="rect">
            <a:avLst/>
          </a:prstGeom>
          <a:noFill/>
        </p:spPr>
        <p:txBody>
          <a:bodyPr wrap="square" rtlCol="0">
            <a:spAutoFit/>
          </a:bodyPr>
          <a:lstStyle/>
          <a:p>
            <a:r>
              <a:rPr lang="en-US" altLang="zh-CN" sz="2800" b="1" dirty="0">
                <a:solidFill>
                  <a:srgbClr val="0070C0"/>
                </a:solidFill>
                <a:latin typeface="微软雅黑" pitchFamily="34" charset="-122"/>
                <a:ea typeface="微软雅黑" pitchFamily="34" charset="-122"/>
              </a:rPr>
              <a:t>Evaluate the Accuracy in Pairing </a:t>
            </a:r>
            <a:r>
              <a:rPr lang="en-US" altLang="zh-CN" sz="2800" b="1" dirty="0" smtClean="0">
                <a:solidFill>
                  <a:srgbClr val="0070C0"/>
                </a:solidFill>
                <a:latin typeface="微软雅黑" pitchFamily="34" charset="-122"/>
                <a:ea typeface="微软雅黑" pitchFamily="34" charset="-122"/>
              </a:rPr>
              <a:t>Tags with Objects</a:t>
            </a:r>
            <a:endParaRPr lang="zh-CN" altLang="en-US" sz="2800" b="1" dirty="0">
              <a:solidFill>
                <a:srgbClr val="0070C0"/>
              </a:solidFill>
              <a:latin typeface="微软雅黑" pitchFamily="34" charset="-122"/>
              <a:ea typeface="微软雅黑" pitchFamily="34" charset="-122"/>
            </a:endParaRPr>
          </a:p>
          <a:p>
            <a:endParaRPr lang="en-US" altLang="zh-CN" sz="2800" b="1" noProof="1">
              <a:solidFill>
                <a:srgbClr val="0070C0"/>
              </a:solidFill>
              <a:latin typeface="微软雅黑" pitchFamily="34" charset="-122"/>
              <a:ea typeface="微软雅黑" pitchFamily="34" charset="-122"/>
            </a:endParaRPr>
          </a:p>
        </p:txBody>
      </p:sp>
      <p:sp>
        <p:nvSpPr>
          <p:cNvPr id="8" name="矩形 7"/>
          <p:cNvSpPr/>
          <p:nvPr/>
        </p:nvSpPr>
        <p:spPr>
          <a:xfrm>
            <a:off x="1143000" y="990600"/>
            <a:ext cx="7162800" cy="400110"/>
          </a:xfrm>
          <a:prstGeom prst="rect">
            <a:avLst/>
          </a:prstGeom>
        </p:spPr>
        <p:txBody>
          <a:bodyPr wrap="square">
            <a:spAutoFit/>
          </a:bodyPr>
          <a:lstStyle/>
          <a:p>
            <a:r>
              <a:rPr lang="en-US" altLang="zh-CN" sz="2000" b="1" dirty="0" smtClean="0">
                <a:solidFill>
                  <a:srgbClr val="0070C0"/>
                </a:solidFill>
                <a:latin typeface="微软雅黑" pitchFamily="34" charset="-122"/>
                <a:ea typeface="微软雅黑" pitchFamily="34" charset="-122"/>
              </a:rPr>
              <a:t>Accuracy </a:t>
            </a:r>
            <a:r>
              <a:rPr lang="en-US" altLang="zh-CN" sz="2000" b="1" dirty="0">
                <a:solidFill>
                  <a:srgbClr val="0070C0"/>
                </a:solidFill>
                <a:latin typeface="微软雅黑" pitchFamily="34" charset="-122"/>
                <a:ea typeface="微软雅黑" pitchFamily="34" charset="-122"/>
              </a:rPr>
              <a:t>for different vertical/horizontal distances</a:t>
            </a:r>
            <a:endParaRPr lang="zh-CN" altLang="en-US" sz="2000" b="1" dirty="0">
              <a:solidFill>
                <a:srgbClr val="0070C0"/>
              </a:solidFill>
              <a:latin typeface="微软雅黑" pitchFamily="34" charset="-122"/>
              <a:ea typeface="微软雅黑" pitchFamily="34" charset="-122"/>
            </a:endParaRPr>
          </a:p>
        </p:txBody>
      </p:sp>
      <p:sp>
        <p:nvSpPr>
          <p:cNvPr id="10" name="矩形 9"/>
          <p:cNvSpPr/>
          <p:nvPr/>
        </p:nvSpPr>
        <p:spPr>
          <a:xfrm>
            <a:off x="4572000" y="3316069"/>
            <a:ext cx="3886200" cy="646331"/>
          </a:xfrm>
          <a:prstGeom prst="rect">
            <a:avLst/>
          </a:prstGeom>
        </p:spPr>
        <p:txBody>
          <a:bodyPr wrap="square">
            <a:spAutoFit/>
          </a:bodyPr>
          <a:lstStyle/>
          <a:p>
            <a:r>
              <a:rPr lang="en-US" altLang="zh-CN" b="1" dirty="0" smtClean="0"/>
              <a:t>Fig. 9(c) The </a:t>
            </a:r>
            <a:r>
              <a:rPr lang="en-US" altLang="zh-CN" b="1" dirty="0"/>
              <a:t>match ratio with different</a:t>
            </a:r>
          </a:p>
          <a:p>
            <a:r>
              <a:rPr lang="en-US" altLang="zh-CN" b="1" dirty="0"/>
              <a:t>vertical distances</a:t>
            </a:r>
            <a:endParaRPr lang="zh-CN" altLang="en-US" b="1" dirty="0"/>
          </a:p>
        </p:txBody>
      </p:sp>
      <p:pic>
        <p:nvPicPr>
          <p:cNvPr id="11" name="图片 10" descr="fig10d.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962400"/>
            <a:ext cx="4904531" cy="2819400"/>
          </a:xfrm>
          <a:prstGeom prst="rect">
            <a:avLst/>
          </a:prstGeom>
        </p:spPr>
      </p:pic>
      <p:sp>
        <p:nvSpPr>
          <p:cNvPr id="12" name="圆角矩形 11"/>
          <p:cNvSpPr/>
          <p:nvPr/>
        </p:nvSpPr>
        <p:spPr>
          <a:xfrm>
            <a:off x="685800" y="2590800"/>
            <a:ext cx="3733800" cy="2514600"/>
          </a:xfrm>
          <a:prstGeom prst="roundRect">
            <a:avLst/>
          </a:prstGeom>
          <a:solidFill>
            <a:schemeClr val="bg1"/>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dirty="0" smtClean="0">
                <a:solidFill>
                  <a:srgbClr val="FF0000"/>
                </a:solidFill>
              </a:rPr>
              <a:t>Our </a:t>
            </a:r>
            <a:r>
              <a:rPr lang="en-US" altLang="zh-CN" sz="2000" dirty="0">
                <a:solidFill>
                  <a:srgbClr val="FF0000"/>
                </a:solidFill>
              </a:rPr>
              <a:t>solution achieves good performance in accuracy when</a:t>
            </a:r>
          </a:p>
          <a:p>
            <a:r>
              <a:rPr lang="en-US" altLang="zh-CN" sz="2000" dirty="0">
                <a:solidFill>
                  <a:srgbClr val="FF0000"/>
                </a:solidFill>
              </a:rPr>
              <a:t>the vertical/horizontal distances are varied from 10 cm to </a:t>
            </a:r>
            <a:r>
              <a:rPr lang="en-US" altLang="zh-CN" sz="2000" dirty="0" smtClean="0">
                <a:solidFill>
                  <a:srgbClr val="FF0000"/>
                </a:solidFill>
              </a:rPr>
              <a:t>50 cm</a:t>
            </a:r>
            <a:r>
              <a:rPr lang="en-US" altLang="zh-CN" sz="2000" dirty="0">
                <a:solidFill>
                  <a:srgbClr val="FF0000"/>
                </a:solidFill>
              </a:rPr>
              <a:t>.</a:t>
            </a:r>
            <a:endParaRPr lang="zh-CN" altLang="en-US" sz="2000" dirty="0">
              <a:solidFill>
                <a:srgbClr val="FF0000"/>
              </a:solidFill>
            </a:endParaRPr>
          </a:p>
        </p:txBody>
      </p:sp>
      <p:sp>
        <p:nvSpPr>
          <p:cNvPr id="13" name="矩形 12"/>
          <p:cNvSpPr/>
          <p:nvPr/>
        </p:nvSpPr>
        <p:spPr>
          <a:xfrm>
            <a:off x="4572000" y="5943600"/>
            <a:ext cx="3886200" cy="646331"/>
          </a:xfrm>
          <a:prstGeom prst="rect">
            <a:avLst/>
          </a:prstGeom>
        </p:spPr>
        <p:txBody>
          <a:bodyPr wrap="square">
            <a:spAutoFit/>
          </a:bodyPr>
          <a:lstStyle/>
          <a:p>
            <a:r>
              <a:rPr lang="en-US" altLang="zh-CN" b="1" dirty="0" smtClean="0"/>
              <a:t>Fig. 9(d) The </a:t>
            </a:r>
            <a:r>
              <a:rPr lang="en-US" altLang="zh-CN" b="1" dirty="0"/>
              <a:t>match ratio with different</a:t>
            </a:r>
          </a:p>
          <a:p>
            <a:r>
              <a:rPr lang="en-US" altLang="zh-CN" b="1" dirty="0"/>
              <a:t>h</a:t>
            </a:r>
            <a:r>
              <a:rPr lang="en-US" altLang="zh-CN" b="1" dirty="0" smtClean="0"/>
              <a:t>orizontal distances</a:t>
            </a:r>
            <a:endParaRPr lang="zh-CN" altLang="en-US" b="1" dirty="0"/>
          </a:p>
        </p:txBody>
      </p:sp>
      <p:sp>
        <p:nvSpPr>
          <p:cNvPr id="6" name="幻灯片编号占位符 5"/>
          <p:cNvSpPr>
            <a:spLocks noGrp="1"/>
          </p:cNvSpPr>
          <p:nvPr>
            <p:ph type="sldNum" sz="quarter" idx="12"/>
          </p:nvPr>
        </p:nvSpPr>
        <p:spPr/>
        <p:txBody>
          <a:bodyPr/>
          <a:lstStyle/>
          <a:p>
            <a:fld id="{B6F15528-21DE-4FAA-801E-634DDDAF4B2B}" type="slidenum">
              <a:rPr lang="en-US" smtClean="0"/>
              <a:pPr/>
              <a:t>29</a:t>
            </a:fld>
            <a:endParaRPr lang="en-US"/>
          </a:p>
        </p:txBody>
      </p:sp>
    </p:spTree>
    <p:custDataLst>
      <p:tags r:id="rId1"/>
    </p:custDataLst>
    <p:extLst>
      <p:ext uri="{BB962C8B-B14F-4D97-AF65-F5344CB8AC3E}">
        <p14:creationId xmlns:p14="http://schemas.microsoft.com/office/powerpoint/2010/main" val="3406391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2627784" y="1789585"/>
            <a:ext cx="4687416" cy="504056"/>
            <a:chOff x="3324875" y="685763"/>
            <a:chExt cx="4592650" cy="947546"/>
          </a:xfrm>
          <a:effectLst>
            <a:outerShdw blurRad="76200" dir="18900000" sy="23000" kx="-1200000" algn="bl" rotWithShape="0">
              <a:prstClr val="black">
                <a:alpha val="20000"/>
              </a:prstClr>
            </a:outerShdw>
          </a:effectLst>
        </p:grpSpPr>
        <p:sp>
          <p:nvSpPr>
            <p:cNvPr id="9"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11" name="Rectangle 32"/>
            <p:cNvSpPr>
              <a:spLocks noChangeArrowheads="1"/>
            </p:cNvSpPr>
            <p:nvPr/>
          </p:nvSpPr>
          <p:spPr bwMode="gray">
            <a:xfrm>
              <a:off x="4408968" y="821125"/>
              <a:ext cx="292403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solidFill>
                    <a:srgbClr val="FF0000"/>
                  </a:solidFill>
                  <a:ea typeface="微软雅黑" pitchFamily="34" charset="-122"/>
                  <a:cs typeface="Arial" charset="0"/>
                </a:rPr>
                <a:t>Motivation and Problem</a:t>
              </a:r>
              <a:endParaRPr lang="en-US" altLang="zh-CN" b="1" noProof="1">
                <a:solidFill>
                  <a:srgbClr val="FF0000"/>
                </a:solidFill>
                <a:ea typeface="微软雅黑" pitchFamily="34" charset="-122"/>
                <a:cs typeface="Arial" charset="0"/>
              </a:endParaRPr>
            </a:p>
          </p:txBody>
        </p:sp>
        <p:sp>
          <p:nvSpPr>
            <p:cNvPr id="12" name="椭圆 11"/>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1</a:t>
              </a:r>
              <a:endParaRPr lang="zh-CN" altLang="en-US" sz="1600" b="1" dirty="0">
                <a:latin typeface="Broadway" pitchFamily="82" charset="0"/>
                <a:ea typeface="微软雅黑" pitchFamily="34" charset="-122"/>
              </a:endParaRPr>
            </a:p>
          </p:txBody>
        </p:sp>
      </p:grpSp>
      <p:grpSp>
        <p:nvGrpSpPr>
          <p:cNvPr id="3" name="Group 8"/>
          <p:cNvGrpSpPr>
            <a:grpSpLocks/>
          </p:cNvGrpSpPr>
          <p:nvPr/>
        </p:nvGrpSpPr>
        <p:grpSpPr bwMode="auto">
          <a:xfrm>
            <a:off x="1" y="780004"/>
            <a:ext cx="9269413" cy="171451"/>
            <a:chOff x="0" y="414"/>
            <a:chExt cx="5839" cy="91"/>
          </a:xfrm>
        </p:grpSpPr>
        <p:sp>
          <p:nvSpPr>
            <p:cNvPr id="18" name="Rectangle 5"/>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19"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20" name="TextBox 19"/>
          <p:cNvSpPr txBox="1"/>
          <p:nvPr/>
        </p:nvSpPr>
        <p:spPr>
          <a:xfrm>
            <a:off x="611560" y="447055"/>
            <a:ext cx="8064896" cy="430887"/>
          </a:xfrm>
          <a:prstGeom prst="rect">
            <a:avLst/>
          </a:prstGeom>
          <a:noFill/>
        </p:spPr>
        <p:txBody>
          <a:bodyPr wrap="square" rtlCol="0">
            <a:spAutoFit/>
          </a:bodyPr>
          <a:lstStyle/>
          <a:p>
            <a:r>
              <a:rPr lang="en-US" altLang="zh-CN" sz="2200" b="1" dirty="0" smtClean="0">
                <a:solidFill>
                  <a:srgbClr val="0070C0"/>
                </a:solidFill>
                <a:latin typeface="微软雅黑" pitchFamily="34" charset="-122"/>
                <a:ea typeface="微软雅黑" pitchFamily="34" charset="-122"/>
              </a:rPr>
              <a:t>Outline</a:t>
            </a:r>
          </a:p>
        </p:txBody>
      </p:sp>
      <p:grpSp>
        <p:nvGrpSpPr>
          <p:cNvPr id="4" name="组合 82"/>
          <p:cNvGrpSpPr/>
          <p:nvPr/>
        </p:nvGrpSpPr>
        <p:grpSpPr>
          <a:xfrm>
            <a:off x="2627783" y="2509664"/>
            <a:ext cx="4687417" cy="504056"/>
            <a:chOff x="3324875" y="685763"/>
            <a:chExt cx="4592650" cy="947546"/>
          </a:xfrm>
          <a:effectLst>
            <a:outerShdw blurRad="76200" dir="18900000" sy="23000" kx="-1200000" algn="bl" rotWithShape="0">
              <a:prstClr val="black">
                <a:alpha val="20000"/>
              </a:prstClr>
            </a:outerShdw>
          </a:effectLst>
        </p:grpSpPr>
        <p:sp>
          <p:nvSpPr>
            <p:cNvPr id="8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85" name="Rectangle 32"/>
            <p:cNvSpPr>
              <a:spLocks noChangeArrowheads="1"/>
            </p:cNvSpPr>
            <p:nvPr/>
          </p:nvSpPr>
          <p:spPr bwMode="gray">
            <a:xfrm>
              <a:off x="4408968" y="821125"/>
              <a:ext cx="292403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System Overview</a:t>
              </a:r>
              <a:endParaRPr lang="en-US" altLang="zh-CN" b="1" noProof="1">
                <a:ea typeface="微软雅黑" pitchFamily="34" charset="-122"/>
                <a:cs typeface="Arial" charset="0"/>
              </a:endParaRPr>
            </a:p>
          </p:txBody>
        </p:sp>
        <p:sp>
          <p:nvSpPr>
            <p:cNvPr id="86" name="椭圆 8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TextBox 86"/>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2</a:t>
              </a:r>
              <a:endParaRPr lang="zh-CN" altLang="en-US" sz="1600" b="1" dirty="0">
                <a:latin typeface="Broadway" pitchFamily="82" charset="0"/>
                <a:ea typeface="微软雅黑" pitchFamily="34" charset="-122"/>
              </a:endParaRPr>
            </a:p>
          </p:txBody>
        </p:sp>
      </p:grpSp>
      <p:grpSp>
        <p:nvGrpSpPr>
          <p:cNvPr id="5" name="组合 87"/>
          <p:cNvGrpSpPr/>
          <p:nvPr/>
        </p:nvGrpSpPr>
        <p:grpSpPr>
          <a:xfrm>
            <a:off x="2627784" y="3229744"/>
            <a:ext cx="4992216" cy="504056"/>
            <a:chOff x="3324875" y="685763"/>
            <a:chExt cx="4905488" cy="947546"/>
          </a:xfrm>
          <a:effectLst>
            <a:outerShdw blurRad="76200" dir="18900000" sy="23000" kx="-1200000" algn="bl" rotWithShape="0">
              <a:prstClr val="black">
                <a:alpha val="20000"/>
              </a:prstClr>
            </a:outerShdw>
          </a:effectLst>
        </p:grpSpPr>
        <p:sp>
          <p:nvSpPr>
            <p:cNvPr id="89"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90" name="Rectangle 32"/>
            <p:cNvSpPr>
              <a:spLocks noChangeArrowheads="1"/>
            </p:cNvSpPr>
            <p:nvPr/>
          </p:nvSpPr>
          <p:spPr bwMode="gray">
            <a:xfrm>
              <a:off x="3723805" y="821125"/>
              <a:ext cx="4506558"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Feature Sampling and Extraction</a:t>
              </a:r>
              <a:endParaRPr lang="en-US" altLang="zh-CN" b="1" noProof="1">
                <a:ea typeface="微软雅黑" pitchFamily="34" charset="-122"/>
                <a:cs typeface="Arial" charset="0"/>
              </a:endParaRPr>
            </a:p>
          </p:txBody>
        </p:sp>
        <p:sp>
          <p:nvSpPr>
            <p:cNvPr id="91" name="椭圆 90"/>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TextBox 91"/>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3</a:t>
              </a:r>
              <a:endParaRPr lang="zh-CN" altLang="en-US" sz="1600" b="1" dirty="0">
                <a:latin typeface="Broadway" pitchFamily="82" charset="0"/>
                <a:ea typeface="微软雅黑" pitchFamily="34" charset="-122"/>
              </a:endParaRPr>
            </a:p>
          </p:txBody>
        </p:sp>
      </p:grpSp>
      <p:grpSp>
        <p:nvGrpSpPr>
          <p:cNvPr id="6" name="组合 92"/>
          <p:cNvGrpSpPr/>
          <p:nvPr/>
        </p:nvGrpSpPr>
        <p:grpSpPr>
          <a:xfrm>
            <a:off x="2627784" y="4719464"/>
            <a:ext cx="5118423" cy="504056"/>
            <a:chOff x="3324875" y="685763"/>
            <a:chExt cx="5035105" cy="947546"/>
          </a:xfrm>
          <a:effectLst>
            <a:outerShdw blurRad="76200" dir="18900000" sy="23000" kx="-1200000" algn="bl" rotWithShape="0">
              <a:prstClr val="black">
                <a:alpha val="20000"/>
              </a:prstClr>
            </a:outerShdw>
          </a:effectLst>
        </p:grpSpPr>
        <p:sp>
          <p:nvSpPr>
            <p:cNvPr id="9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95" name="Rectangle 32"/>
            <p:cNvSpPr>
              <a:spLocks noChangeArrowheads="1"/>
            </p:cNvSpPr>
            <p:nvPr/>
          </p:nvSpPr>
          <p:spPr bwMode="gray">
            <a:xfrm>
              <a:off x="3588331" y="821125"/>
              <a:ext cx="4771649"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Performance Evaluation and Case Study</a:t>
              </a:r>
              <a:endParaRPr lang="en-US" altLang="zh-CN" b="1" noProof="1">
                <a:ea typeface="微软雅黑" pitchFamily="34" charset="-122"/>
                <a:cs typeface="Arial" charset="0"/>
              </a:endParaRPr>
            </a:p>
          </p:txBody>
        </p:sp>
        <p:sp>
          <p:nvSpPr>
            <p:cNvPr id="96" name="椭圆 9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TextBox 96"/>
            <p:cNvSpPr txBox="1"/>
            <p:nvPr/>
          </p:nvSpPr>
          <p:spPr>
            <a:xfrm>
              <a:off x="3575383" y="821125"/>
              <a:ext cx="346475" cy="636429"/>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5</a:t>
              </a:r>
              <a:endParaRPr lang="zh-CN" altLang="en-US" sz="1600" b="1" dirty="0">
                <a:latin typeface="Broadway" pitchFamily="82" charset="0"/>
                <a:ea typeface="微软雅黑" pitchFamily="34" charset="-122"/>
              </a:endParaRPr>
            </a:p>
          </p:txBody>
        </p:sp>
      </p:grpSp>
      <p:grpSp>
        <p:nvGrpSpPr>
          <p:cNvPr id="7" name="组合 98"/>
          <p:cNvGrpSpPr/>
          <p:nvPr/>
        </p:nvGrpSpPr>
        <p:grpSpPr>
          <a:xfrm>
            <a:off x="2627784" y="5439544"/>
            <a:ext cx="4687416" cy="504056"/>
            <a:chOff x="3324875" y="685763"/>
            <a:chExt cx="4592650" cy="947546"/>
          </a:xfrm>
          <a:effectLst>
            <a:outerShdw blurRad="76200" dir="18900000" sy="23000" kx="-1200000" algn="bl" rotWithShape="0">
              <a:prstClr val="black">
                <a:alpha val="20000"/>
              </a:prstClr>
            </a:outerShdw>
          </a:effectLst>
        </p:grpSpPr>
        <p:sp>
          <p:nvSpPr>
            <p:cNvPr id="100"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101" name="Rectangle 32"/>
            <p:cNvSpPr>
              <a:spLocks noChangeArrowheads="1"/>
            </p:cNvSpPr>
            <p:nvPr/>
          </p:nvSpPr>
          <p:spPr bwMode="gray">
            <a:xfrm>
              <a:off x="3992897" y="821125"/>
              <a:ext cx="392462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Conclusion</a:t>
              </a:r>
              <a:endParaRPr lang="en-US" altLang="zh-CN" b="1" noProof="1">
                <a:ea typeface="微软雅黑" pitchFamily="34" charset="-122"/>
                <a:cs typeface="Arial" charset="0"/>
              </a:endParaRPr>
            </a:p>
          </p:txBody>
        </p:sp>
        <p:sp>
          <p:nvSpPr>
            <p:cNvPr id="102" name="椭圆 101"/>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TextBox 102"/>
            <p:cNvSpPr txBox="1"/>
            <p:nvPr/>
          </p:nvSpPr>
          <p:spPr>
            <a:xfrm>
              <a:off x="3575383" y="821125"/>
              <a:ext cx="346475"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6</a:t>
              </a:r>
              <a:endParaRPr lang="zh-CN" altLang="en-US" sz="1600" b="1" dirty="0">
                <a:latin typeface="Broadway" pitchFamily="82" charset="0"/>
                <a:ea typeface="微软雅黑" pitchFamily="34" charset="-122"/>
              </a:endParaRPr>
            </a:p>
          </p:txBody>
        </p:sp>
      </p:grpSp>
      <p:grpSp>
        <p:nvGrpSpPr>
          <p:cNvPr id="33" name="组合 87"/>
          <p:cNvGrpSpPr/>
          <p:nvPr/>
        </p:nvGrpSpPr>
        <p:grpSpPr>
          <a:xfrm>
            <a:off x="2627784" y="3999384"/>
            <a:ext cx="4992216" cy="504056"/>
            <a:chOff x="3324875" y="685763"/>
            <a:chExt cx="4905490" cy="947546"/>
          </a:xfrm>
          <a:effectLst>
            <a:outerShdw blurRad="76200" dir="18900000" sy="23000" kx="-1200000" algn="bl" rotWithShape="0">
              <a:prstClr val="black">
                <a:alpha val="20000"/>
              </a:prstClr>
            </a:outerShdw>
          </a:effectLst>
        </p:grpSpPr>
        <p:sp>
          <p:nvSpPr>
            <p:cNvPr id="3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35" name="Rectangle 32"/>
            <p:cNvSpPr>
              <a:spLocks noChangeArrowheads="1"/>
            </p:cNvSpPr>
            <p:nvPr/>
          </p:nvSpPr>
          <p:spPr bwMode="gray">
            <a:xfrm>
              <a:off x="3723807" y="821125"/>
              <a:ext cx="4506558"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Matching with Continuous Scanning</a:t>
              </a:r>
              <a:endParaRPr lang="en-US" altLang="zh-CN" b="1" noProof="1">
                <a:ea typeface="微软雅黑" pitchFamily="34" charset="-122"/>
                <a:cs typeface="Arial" charset="0"/>
              </a:endParaRPr>
            </a:p>
          </p:txBody>
        </p:sp>
        <p:sp>
          <p:nvSpPr>
            <p:cNvPr id="36" name="椭圆 3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91"/>
            <p:cNvSpPr txBox="1"/>
            <p:nvPr/>
          </p:nvSpPr>
          <p:spPr>
            <a:xfrm>
              <a:off x="3575383" y="821125"/>
              <a:ext cx="346475" cy="636429"/>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4</a:t>
              </a:r>
              <a:endParaRPr lang="zh-CN" altLang="en-US" sz="1600" b="1" dirty="0">
                <a:latin typeface="Broadway" pitchFamily="82" charset="0"/>
                <a:ea typeface="微软雅黑" pitchFamily="34" charset="-122"/>
              </a:endParaRPr>
            </a:p>
          </p:txBody>
        </p:sp>
      </p:grpSp>
      <p:sp>
        <p:nvSpPr>
          <p:cNvPr id="8" name="幻灯片编号占位符 7"/>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4092189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fig10e.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19199"/>
            <a:ext cx="4800599" cy="2759653"/>
          </a:xfrm>
          <a:prstGeom prst="rect">
            <a:avLst/>
          </a:prstGeom>
        </p:spPr>
      </p:pic>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304800" y="385500"/>
            <a:ext cx="8686800" cy="892552"/>
          </a:xfrm>
          <a:prstGeom prst="rect">
            <a:avLst/>
          </a:prstGeom>
          <a:noFill/>
        </p:spPr>
        <p:txBody>
          <a:bodyPr wrap="square" rtlCol="0">
            <a:spAutoFit/>
          </a:bodyPr>
          <a:lstStyle/>
          <a:p>
            <a:r>
              <a:rPr lang="en-US" altLang="zh-CN" sz="2400" b="1" dirty="0">
                <a:solidFill>
                  <a:srgbClr val="0070C0"/>
                </a:solidFill>
                <a:latin typeface="微软雅黑" pitchFamily="34" charset="-122"/>
                <a:ea typeface="微软雅黑" pitchFamily="34" charset="-122"/>
              </a:rPr>
              <a:t>Evaluate the </a:t>
            </a:r>
            <a:r>
              <a:rPr lang="en-US" altLang="zh-CN" sz="2400" b="1" dirty="0" smtClean="0">
                <a:solidFill>
                  <a:srgbClr val="0070C0"/>
                </a:solidFill>
                <a:latin typeface="微软雅黑" pitchFamily="34" charset="-122"/>
                <a:ea typeface="微软雅黑" pitchFamily="34" charset="-122"/>
              </a:rPr>
              <a:t>Robustness in </a:t>
            </a:r>
            <a:r>
              <a:rPr lang="en-US" altLang="zh-CN" sz="2400" b="1" dirty="0">
                <a:solidFill>
                  <a:srgbClr val="0070C0"/>
                </a:solidFill>
                <a:latin typeface="微软雅黑" pitchFamily="34" charset="-122"/>
                <a:ea typeface="微软雅黑" pitchFamily="34" charset="-122"/>
              </a:rPr>
              <a:t>Pairing </a:t>
            </a:r>
            <a:r>
              <a:rPr lang="en-US" altLang="zh-CN" sz="2400" b="1" dirty="0" smtClean="0">
                <a:solidFill>
                  <a:srgbClr val="0070C0"/>
                </a:solidFill>
                <a:latin typeface="微软雅黑" pitchFamily="34" charset="-122"/>
                <a:ea typeface="微软雅黑" pitchFamily="34" charset="-122"/>
              </a:rPr>
              <a:t>Tags with Objects</a:t>
            </a:r>
            <a:endParaRPr lang="zh-CN" altLang="en-US" sz="2400" b="1" dirty="0">
              <a:solidFill>
                <a:srgbClr val="0070C0"/>
              </a:solidFill>
              <a:latin typeface="微软雅黑" pitchFamily="34" charset="-122"/>
              <a:ea typeface="微软雅黑" pitchFamily="34" charset="-122"/>
            </a:endParaRPr>
          </a:p>
          <a:p>
            <a:endParaRPr lang="en-US" altLang="zh-CN" sz="2800" b="1" noProof="1">
              <a:solidFill>
                <a:srgbClr val="0070C0"/>
              </a:solidFill>
              <a:latin typeface="微软雅黑" pitchFamily="34" charset="-122"/>
              <a:ea typeface="微软雅黑" pitchFamily="34" charset="-122"/>
            </a:endParaRPr>
          </a:p>
        </p:txBody>
      </p:sp>
      <p:sp>
        <p:nvSpPr>
          <p:cNvPr id="8" name="矩形 7"/>
          <p:cNvSpPr/>
          <p:nvPr/>
        </p:nvSpPr>
        <p:spPr>
          <a:xfrm>
            <a:off x="2133600" y="990600"/>
            <a:ext cx="5334000" cy="400110"/>
          </a:xfrm>
          <a:prstGeom prst="rect">
            <a:avLst/>
          </a:prstGeom>
        </p:spPr>
        <p:txBody>
          <a:bodyPr wrap="square">
            <a:spAutoFit/>
          </a:bodyPr>
          <a:lstStyle/>
          <a:p>
            <a:r>
              <a:rPr lang="en-US" altLang="zh-CN" sz="2000" b="1" dirty="0" smtClean="0">
                <a:solidFill>
                  <a:srgbClr val="0070C0"/>
                </a:solidFill>
                <a:latin typeface="微软雅黑" pitchFamily="34" charset="-122"/>
                <a:ea typeface="微软雅黑" pitchFamily="34" charset="-122"/>
              </a:rPr>
              <a:t>Robustness </a:t>
            </a:r>
            <a:r>
              <a:rPr lang="en-US" altLang="zh-CN" sz="2000" b="1" dirty="0">
                <a:solidFill>
                  <a:srgbClr val="0070C0"/>
                </a:solidFill>
                <a:latin typeface="微软雅黑" pitchFamily="34" charset="-122"/>
                <a:ea typeface="微软雅黑" pitchFamily="34" charset="-122"/>
              </a:rPr>
              <a:t>to missing tags/objects</a:t>
            </a:r>
            <a:endParaRPr lang="zh-CN" altLang="en-US" sz="2000" b="1" dirty="0">
              <a:solidFill>
                <a:srgbClr val="0070C0"/>
              </a:solidFill>
              <a:latin typeface="微软雅黑" pitchFamily="34" charset="-122"/>
              <a:ea typeface="微软雅黑" pitchFamily="34" charset="-122"/>
            </a:endParaRPr>
          </a:p>
        </p:txBody>
      </p:sp>
      <p:pic>
        <p:nvPicPr>
          <p:cNvPr id="11" name="图片 10" descr="fig10f.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62400"/>
            <a:ext cx="4800600" cy="2672046"/>
          </a:xfrm>
          <a:prstGeom prst="rect">
            <a:avLst/>
          </a:prstGeom>
        </p:spPr>
      </p:pic>
      <p:sp>
        <p:nvSpPr>
          <p:cNvPr id="12" name="圆角矩形 11"/>
          <p:cNvSpPr/>
          <p:nvPr/>
        </p:nvSpPr>
        <p:spPr>
          <a:xfrm>
            <a:off x="685800" y="2590800"/>
            <a:ext cx="3733800" cy="2514600"/>
          </a:xfrm>
          <a:prstGeom prst="roundRect">
            <a:avLst/>
          </a:prstGeom>
          <a:solidFill>
            <a:schemeClr val="bg1"/>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dirty="0" smtClean="0">
                <a:solidFill>
                  <a:srgbClr val="FF0000"/>
                </a:solidFill>
              </a:rPr>
              <a:t>Our </a:t>
            </a:r>
            <a:r>
              <a:rPr lang="en-US" altLang="zh-CN" sz="2000" dirty="0">
                <a:solidFill>
                  <a:srgbClr val="FF0000"/>
                </a:solidFill>
              </a:rPr>
              <a:t>solution achieves good performance in robustness with</a:t>
            </a:r>
          </a:p>
          <a:p>
            <a:r>
              <a:rPr lang="en-US" altLang="zh-CN" sz="2000" dirty="0">
                <a:solidFill>
                  <a:srgbClr val="FF0000"/>
                </a:solidFill>
              </a:rPr>
              <a:t>different ratios of missing objects/tags ranging from 10% </a:t>
            </a:r>
            <a:r>
              <a:rPr lang="en-US" altLang="zh-CN" sz="2000" dirty="0" smtClean="0">
                <a:solidFill>
                  <a:srgbClr val="FF0000"/>
                </a:solidFill>
              </a:rPr>
              <a:t>to 50</a:t>
            </a:r>
            <a:r>
              <a:rPr lang="en-US" altLang="zh-CN" sz="2000" dirty="0">
                <a:solidFill>
                  <a:srgbClr val="FF0000"/>
                </a:solidFill>
              </a:rPr>
              <a:t>%.</a:t>
            </a:r>
            <a:endParaRPr lang="zh-CN" altLang="en-US" sz="2000" dirty="0">
              <a:solidFill>
                <a:srgbClr val="FF0000"/>
              </a:solidFill>
            </a:endParaRPr>
          </a:p>
        </p:txBody>
      </p:sp>
      <p:sp>
        <p:nvSpPr>
          <p:cNvPr id="13" name="矩形 12"/>
          <p:cNvSpPr/>
          <p:nvPr/>
        </p:nvSpPr>
        <p:spPr>
          <a:xfrm>
            <a:off x="4572000" y="3048000"/>
            <a:ext cx="3886200" cy="646331"/>
          </a:xfrm>
          <a:prstGeom prst="rect">
            <a:avLst/>
          </a:prstGeom>
        </p:spPr>
        <p:txBody>
          <a:bodyPr wrap="square">
            <a:spAutoFit/>
          </a:bodyPr>
          <a:lstStyle/>
          <a:p>
            <a:r>
              <a:rPr lang="en-US" altLang="zh-CN" b="1" dirty="0" smtClean="0"/>
              <a:t>Fig. 9(e) The </a:t>
            </a:r>
            <a:r>
              <a:rPr lang="en-US" altLang="zh-CN" b="1" dirty="0"/>
              <a:t>match ratio with different</a:t>
            </a:r>
          </a:p>
          <a:p>
            <a:r>
              <a:rPr lang="en-US" altLang="zh-CN" b="1" dirty="0"/>
              <a:t>ratios of missing objects</a:t>
            </a:r>
            <a:endParaRPr lang="zh-CN" altLang="en-US" b="1" dirty="0"/>
          </a:p>
        </p:txBody>
      </p:sp>
      <p:sp>
        <p:nvSpPr>
          <p:cNvPr id="14" name="矩形 13"/>
          <p:cNvSpPr/>
          <p:nvPr/>
        </p:nvSpPr>
        <p:spPr>
          <a:xfrm>
            <a:off x="4572000" y="5675531"/>
            <a:ext cx="3886200" cy="646331"/>
          </a:xfrm>
          <a:prstGeom prst="rect">
            <a:avLst/>
          </a:prstGeom>
        </p:spPr>
        <p:txBody>
          <a:bodyPr wrap="square">
            <a:spAutoFit/>
          </a:bodyPr>
          <a:lstStyle/>
          <a:p>
            <a:r>
              <a:rPr lang="en-US" altLang="zh-CN" b="1" dirty="0" smtClean="0"/>
              <a:t>Fig. 9(f) The </a:t>
            </a:r>
            <a:r>
              <a:rPr lang="en-US" altLang="zh-CN" b="1" dirty="0"/>
              <a:t>match ratio with different</a:t>
            </a:r>
          </a:p>
          <a:p>
            <a:r>
              <a:rPr lang="en-US" altLang="zh-CN" b="1" dirty="0"/>
              <a:t>ratios of missing </a:t>
            </a:r>
            <a:r>
              <a:rPr lang="en-US" altLang="zh-CN" b="1" dirty="0" smtClean="0"/>
              <a:t>tags</a:t>
            </a:r>
            <a:endParaRPr lang="zh-CN" altLang="en-US" b="1" dirty="0"/>
          </a:p>
        </p:txBody>
      </p:sp>
      <p:sp>
        <p:nvSpPr>
          <p:cNvPr id="6" name="幻灯片编号占位符 5"/>
          <p:cNvSpPr>
            <a:spLocks noGrp="1"/>
          </p:cNvSpPr>
          <p:nvPr>
            <p:ph type="sldNum" sz="quarter" idx="12"/>
          </p:nvPr>
        </p:nvSpPr>
        <p:spPr/>
        <p:txBody>
          <a:bodyPr/>
          <a:lstStyle/>
          <a:p>
            <a:fld id="{B6F15528-21DE-4FAA-801E-634DDDAF4B2B}" type="slidenum">
              <a:rPr lang="en-US" smtClean="0"/>
              <a:pPr/>
              <a:t>30</a:t>
            </a:fld>
            <a:endParaRPr lang="en-US"/>
          </a:p>
        </p:txBody>
      </p:sp>
    </p:spTree>
    <p:custDataLst>
      <p:tags r:id="rId1"/>
    </p:custDataLst>
    <p:extLst>
      <p:ext uri="{BB962C8B-B14F-4D97-AF65-F5344CB8AC3E}">
        <p14:creationId xmlns:p14="http://schemas.microsoft.com/office/powerpoint/2010/main" val="3554932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304800" y="385500"/>
            <a:ext cx="8686800" cy="892552"/>
          </a:xfrm>
          <a:prstGeom prst="rect">
            <a:avLst/>
          </a:prstGeom>
          <a:noFill/>
        </p:spPr>
        <p:txBody>
          <a:bodyPr wrap="square" rtlCol="0">
            <a:spAutoFit/>
          </a:bodyPr>
          <a:lstStyle/>
          <a:p>
            <a:r>
              <a:rPr lang="en-US" altLang="zh-CN" sz="2400" b="1" dirty="0">
                <a:solidFill>
                  <a:srgbClr val="0070C0"/>
                </a:solidFill>
                <a:latin typeface="微软雅黑" pitchFamily="34" charset="-122"/>
                <a:ea typeface="微软雅黑" pitchFamily="34" charset="-122"/>
              </a:rPr>
              <a:t>Evaluate the Robustness in Pairing Tags with Objects</a:t>
            </a:r>
            <a:endParaRPr lang="zh-CN" altLang="en-US" sz="2400" b="1" dirty="0">
              <a:solidFill>
                <a:srgbClr val="0070C0"/>
              </a:solidFill>
              <a:latin typeface="微软雅黑" pitchFamily="34" charset="-122"/>
              <a:ea typeface="微软雅黑" pitchFamily="34" charset="-122"/>
            </a:endParaRPr>
          </a:p>
          <a:p>
            <a:endParaRPr lang="en-US" altLang="zh-CN" sz="2800" b="1" noProof="1">
              <a:solidFill>
                <a:srgbClr val="0070C0"/>
              </a:solidFill>
              <a:latin typeface="微软雅黑" pitchFamily="34" charset="-122"/>
              <a:ea typeface="微软雅黑" pitchFamily="34" charset="-122"/>
            </a:endParaRPr>
          </a:p>
        </p:txBody>
      </p:sp>
      <p:sp>
        <p:nvSpPr>
          <p:cNvPr id="8" name="矩形 7"/>
          <p:cNvSpPr/>
          <p:nvPr/>
        </p:nvSpPr>
        <p:spPr>
          <a:xfrm>
            <a:off x="1143000" y="1200090"/>
            <a:ext cx="7162800" cy="400110"/>
          </a:xfrm>
          <a:prstGeom prst="rect">
            <a:avLst/>
          </a:prstGeom>
        </p:spPr>
        <p:txBody>
          <a:bodyPr wrap="square">
            <a:spAutoFit/>
          </a:bodyPr>
          <a:lstStyle/>
          <a:p>
            <a:r>
              <a:rPr lang="en-US" altLang="zh-CN" sz="2000" b="1" dirty="0">
                <a:solidFill>
                  <a:srgbClr val="0070C0"/>
                </a:solidFill>
                <a:latin typeface="微软雅黑" pitchFamily="34" charset="-122"/>
                <a:ea typeface="微软雅黑" pitchFamily="34" charset="-122"/>
              </a:rPr>
              <a:t>Robustness to different numbers of samplings</a:t>
            </a:r>
            <a:endParaRPr lang="zh-CN" altLang="en-US" sz="2000" b="1" dirty="0">
              <a:solidFill>
                <a:srgbClr val="0070C0"/>
              </a:solidFill>
              <a:latin typeface="微软雅黑" pitchFamily="34" charset="-122"/>
              <a:ea typeface="微软雅黑" pitchFamily="34" charset="-122"/>
            </a:endParaRPr>
          </a:p>
        </p:txBody>
      </p:sp>
      <p:sp>
        <p:nvSpPr>
          <p:cNvPr id="10" name="矩形 9"/>
          <p:cNvSpPr/>
          <p:nvPr/>
        </p:nvSpPr>
        <p:spPr>
          <a:xfrm>
            <a:off x="1524000" y="5955268"/>
            <a:ext cx="7010400" cy="369332"/>
          </a:xfrm>
          <a:prstGeom prst="rect">
            <a:avLst/>
          </a:prstGeom>
        </p:spPr>
        <p:txBody>
          <a:bodyPr wrap="square">
            <a:spAutoFit/>
          </a:bodyPr>
          <a:lstStyle/>
          <a:p>
            <a:r>
              <a:rPr lang="en-US" altLang="zh-CN" b="1" dirty="0" smtClean="0"/>
              <a:t>Fig. 9(g) The </a:t>
            </a:r>
            <a:r>
              <a:rPr lang="en-US" altLang="zh-CN" b="1" dirty="0"/>
              <a:t>match ratio </a:t>
            </a:r>
            <a:r>
              <a:rPr lang="en-US" altLang="zh-CN" b="1" dirty="0" smtClean="0"/>
              <a:t>with different numbers </a:t>
            </a:r>
            <a:r>
              <a:rPr lang="en-US" altLang="zh-CN" b="1" dirty="0"/>
              <a:t>of </a:t>
            </a:r>
            <a:r>
              <a:rPr lang="en-US" altLang="zh-CN" b="1" dirty="0" smtClean="0"/>
              <a:t>samplings</a:t>
            </a:r>
            <a:endParaRPr lang="zh-CN" altLang="en-US" b="1" dirty="0"/>
          </a:p>
        </p:txBody>
      </p:sp>
      <p:sp>
        <p:nvSpPr>
          <p:cNvPr id="6" name="圆角矩形 5"/>
          <p:cNvSpPr/>
          <p:nvPr/>
        </p:nvSpPr>
        <p:spPr>
          <a:xfrm>
            <a:off x="2362200" y="2819400"/>
            <a:ext cx="4648200" cy="1600200"/>
          </a:xfrm>
          <a:prstGeom prst="roundRect">
            <a:avLst/>
          </a:prstGeom>
          <a:solidFill>
            <a:schemeClr val="bg1"/>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dirty="0">
                <a:solidFill>
                  <a:srgbClr val="FF0000"/>
                </a:solidFill>
              </a:rPr>
              <a:t> Our solution achieves good performance in accuracy </a:t>
            </a:r>
            <a:r>
              <a:rPr lang="en-US" altLang="zh-CN" sz="2000" dirty="0" smtClean="0">
                <a:solidFill>
                  <a:srgbClr val="FF0000"/>
                </a:solidFill>
              </a:rPr>
              <a:t>when the </a:t>
            </a:r>
            <a:r>
              <a:rPr lang="en-US" altLang="zh-CN" sz="2000" dirty="0">
                <a:solidFill>
                  <a:srgbClr val="FF0000"/>
                </a:solidFill>
              </a:rPr>
              <a:t>cardinalities of tagged objects are varied from 3 to 15</a:t>
            </a:r>
            <a:r>
              <a:rPr lang="en-US" altLang="zh-CN" sz="2000" b="1" dirty="0">
                <a:solidFill>
                  <a:srgbClr val="FF0000"/>
                </a:solidFill>
              </a:rPr>
              <a:t>.</a:t>
            </a:r>
            <a:endParaRPr kumimoji="1" lang="zh-CN" altLang="en-US" sz="2000" dirty="0">
              <a:solidFill>
                <a:srgbClr val="FF0000"/>
              </a:solidFill>
            </a:endParaRPr>
          </a:p>
        </p:txBody>
      </p:sp>
      <p:pic>
        <p:nvPicPr>
          <p:cNvPr id="7" name="图片 6" descr="fig10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879" y="1828800"/>
            <a:ext cx="7023121" cy="4037284"/>
          </a:xfrm>
          <a:prstGeom prst="rect">
            <a:avLst/>
          </a:prstGeom>
        </p:spPr>
      </p:pic>
      <p:sp>
        <p:nvSpPr>
          <p:cNvPr id="11" name="圆角矩形 10"/>
          <p:cNvSpPr/>
          <p:nvPr/>
        </p:nvSpPr>
        <p:spPr>
          <a:xfrm>
            <a:off x="2514600" y="2971800"/>
            <a:ext cx="4648200" cy="1600200"/>
          </a:xfrm>
          <a:prstGeom prst="roundRect">
            <a:avLst/>
          </a:prstGeom>
          <a:solidFill>
            <a:schemeClr val="bg1"/>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dirty="0" smtClean="0">
                <a:solidFill>
                  <a:srgbClr val="FF0000"/>
                </a:solidFill>
              </a:rPr>
              <a:t>Our </a:t>
            </a:r>
            <a:r>
              <a:rPr lang="en-US" altLang="zh-CN" sz="2000" dirty="0">
                <a:solidFill>
                  <a:srgbClr val="FF0000"/>
                </a:solidFill>
              </a:rPr>
              <a:t>solution achieves good performance in robustness </a:t>
            </a:r>
            <a:r>
              <a:rPr lang="en-US" altLang="zh-CN" sz="2000" dirty="0" smtClean="0">
                <a:solidFill>
                  <a:srgbClr val="FF0000"/>
                </a:solidFill>
              </a:rPr>
              <a:t>with different </a:t>
            </a:r>
            <a:r>
              <a:rPr lang="en-US" altLang="zh-CN" sz="2000" dirty="0">
                <a:solidFill>
                  <a:srgbClr val="FF0000"/>
                </a:solidFill>
              </a:rPr>
              <a:t>numbers of samplings ranging from 3 to 15 during</a:t>
            </a:r>
          </a:p>
          <a:p>
            <a:r>
              <a:rPr lang="en-US" altLang="zh-CN" sz="2000" dirty="0">
                <a:solidFill>
                  <a:srgbClr val="FF0000"/>
                </a:solidFill>
              </a:rPr>
              <a:t>continuous scanning.</a:t>
            </a:r>
            <a:endParaRPr lang="zh-CN" altLang="en-US" sz="2000" dirty="0">
              <a:solidFill>
                <a:srgbClr val="FF0000"/>
              </a:solidFill>
            </a:endParaRPr>
          </a:p>
        </p:txBody>
      </p:sp>
      <p:sp>
        <p:nvSpPr>
          <p:cNvPr id="9" name="幻灯片编号占位符 8"/>
          <p:cNvSpPr>
            <a:spLocks noGrp="1"/>
          </p:cNvSpPr>
          <p:nvPr>
            <p:ph type="sldNum" sz="quarter" idx="12"/>
          </p:nvPr>
        </p:nvSpPr>
        <p:spPr/>
        <p:txBody>
          <a:bodyPr/>
          <a:lstStyle/>
          <a:p>
            <a:fld id="{B6F15528-21DE-4FAA-801E-634DDDAF4B2B}" type="slidenum">
              <a:rPr lang="en-US" smtClean="0"/>
              <a:pPr/>
              <a:t>31</a:t>
            </a:fld>
            <a:endParaRPr lang="en-US"/>
          </a:p>
        </p:txBody>
      </p:sp>
    </p:spTree>
    <p:custDataLst>
      <p:tags r:id="rId1"/>
    </p:custDataLst>
    <p:extLst>
      <p:ext uri="{BB962C8B-B14F-4D97-AF65-F5344CB8AC3E}">
        <p14:creationId xmlns:p14="http://schemas.microsoft.com/office/powerpoint/2010/main" val="4233946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304800" y="385500"/>
            <a:ext cx="8686800" cy="892552"/>
          </a:xfrm>
          <a:prstGeom prst="rect">
            <a:avLst/>
          </a:prstGeom>
          <a:noFill/>
        </p:spPr>
        <p:txBody>
          <a:bodyPr wrap="square" rtlCol="0">
            <a:spAutoFit/>
          </a:bodyPr>
          <a:lstStyle/>
          <a:p>
            <a:r>
              <a:rPr lang="en-US" altLang="zh-CN" sz="2400" b="1" dirty="0">
                <a:solidFill>
                  <a:srgbClr val="0070C0"/>
                </a:solidFill>
                <a:latin typeface="微软雅黑" pitchFamily="34" charset="-122"/>
                <a:ea typeface="微软雅黑" pitchFamily="34" charset="-122"/>
              </a:rPr>
              <a:t>Evaluate the Time Efficiency</a:t>
            </a:r>
            <a:endParaRPr lang="zh-CN" altLang="en-US" sz="2400" b="1" dirty="0">
              <a:solidFill>
                <a:srgbClr val="0070C0"/>
              </a:solidFill>
              <a:latin typeface="微软雅黑" pitchFamily="34" charset="-122"/>
              <a:ea typeface="微软雅黑" pitchFamily="34" charset="-122"/>
            </a:endParaRPr>
          </a:p>
          <a:p>
            <a:endParaRPr lang="en-US" altLang="zh-CN" sz="2800" b="1" noProof="1">
              <a:solidFill>
                <a:srgbClr val="0070C0"/>
              </a:solidFill>
              <a:latin typeface="微软雅黑" pitchFamily="34" charset="-122"/>
              <a:ea typeface="微软雅黑" pitchFamily="34" charset="-122"/>
            </a:endParaRPr>
          </a:p>
        </p:txBody>
      </p:sp>
      <p:sp>
        <p:nvSpPr>
          <p:cNvPr id="10" name="矩形 9"/>
          <p:cNvSpPr/>
          <p:nvPr/>
        </p:nvSpPr>
        <p:spPr>
          <a:xfrm>
            <a:off x="2286000" y="5955268"/>
            <a:ext cx="5410200" cy="369332"/>
          </a:xfrm>
          <a:prstGeom prst="rect">
            <a:avLst/>
          </a:prstGeom>
        </p:spPr>
        <p:txBody>
          <a:bodyPr wrap="square">
            <a:spAutoFit/>
          </a:bodyPr>
          <a:lstStyle/>
          <a:p>
            <a:r>
              <a:rPr lang="en-US" altLang="zh-CN" b="1" dirty="0" smtClean="0"/>
              <a:t>Fig. 9(h) </a:t>
            </a:r>
            <a:r>
              <a:rPr lang="en-US" altLang="zh-CN" b="1" dirty="0"/>
              <a:t>The time delay for different schemes</a:t>
            </a:r>
            <a:endParaRPr lang="zh-CN" altLang="en-US" b="1" dirty="0"/>
          </a:p>
        </p:txBody>
      </p:sp>
      <p:pic>
        <p:nvPicPr>
          <p:cNvPr id="9" name="图片 8" descr="fig10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676400"/>
            <a:ext cx="7391400" cy="4248991"/>
          </a:xfrm>
          <a:prstGeom prst="rect">
            <a:avLst/>
          </a:prstGeom>
        </p:spPr>
      </p:pic>
      <p:sp>
        <p:nvSpPr>
          <p:cNvPr id="12" name="圆角矩形 11"/>
          <p:cNvSpPr/>
          <p:nvPr/>
        </p:nvSpPr>
        <p:spPr>
          <a:xfrm>
            <a:off x="2362200" y="2819400"/>
            <a:ext cx="4648200" cy="1600200"/>
          </a:xfrm>
          <a:prstGeom prst="roundRect">
            <a:avLst/>
          </a:prstGeom>
          <a:solidFill>
            <a:schemeClr val="bg1"/>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dirty="0" smtClean="0">
                <a:solidFill>
                  <a:srgbClr val="FF0000"/>
                </a:solidFill>
              </a:rPr>
              <a:t>SS</a:t>
            </a:r>
            <a:r>
              <a:rPr lang="en-US" altLang="zh-CN" sz="2000" dirty="0">
                <a:solidFill>
                  <a:srgbClr val="FF0000"/>
                </a:solidFill>
              </a:rPr>
              <a:t>-RSSI achieves the least time delay, as it </a:t>
            </a:r>
            <a:r>
              <a:rPr lang="en-US" altLang="zh-CN" sz="2000" dirty="0" smtClean="0">
                <a:solidFill>
                  <a:srgbClr val="FF0000"/>
                </a:solidFill>
              </a:rPr>
              <a:t>only requires </a:t>
            </a:r>
            <a:r>
              <a:rPr lang="en-US" altLang="zh-CN" sz="2000" dirty="0">
                <a:solidFill>
                  <a:srgbClr val="FF0000"/>
                </a:solidFill>
              </a:rPr>
              <a:t>to scan once, whereas CS-RSSI achieves the </a:t>
            </a:r>
            <a:r>
              <a:rPr lang="en-US" altLang="zh-CN" sz="2000" dirty="0" smtClean="0">
                <a:solidFill>
                  <a:srgbClr val="FF0000"/>
                </a:solidFill>
              </a:rPr>
              <a:t>most time delay.</a:t>
            </a:r>
            <a:endParaRPr lang="zh-CN" altLang="en-US" sz="2000" dirty="0">
              <a:solidFill>
                <a:srgbClr val="FF0000"/>
              </a:solidFill>
            </a:endParaRPr>
          </a:p>
        </p:txBody>
      </p:sp>
      <p:sp>
        <p:nvSpPr>
          <p:cNvPr id="6" name="幻灯片编号占位符 5"/>
          <p:cNvSpPr>
            <a:spLocks noGrp="1"/>
          </p:cNvSpPr>
          <p:nvPr>
            <p:ph type="sldNum" sz="quarter" idx="12"/>
          </p:nvPr>
        </p:nvSpPr>
        <p:spPr/>
        <p:txBody>
          <a:bodyPr/>
          <a:lstStyle/>
          <a:p>
            <a:fld id="{B6F15528-21DE-4FAA-801E-634DDDAF4B2B}" type="slidenum">
              <a:rPr lang="en-US" smtClean="0"/>
              <a:pPr/>
              <a:t>32</a:t>
            </a:fld>
            <a:endParaRPr lang="en-US"/>
          </a:p>
        </p:txBody>
      </p:sp>
    </p:spTree>
    <p:custDataLst>
      <p:tags r:id="rId1"/>
    </p:custDataLst>
    <p:extLst>
      <p:ext uri="{BB962C8B-B14F-4D97-AF65-F5344CB8AC3E}">
        <p14:creationId xmlns:p14="http://schemas.microsoft.com/office/powerpoint/2010/main" val="3704865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464403"/>
            <a:ext cx="7391400" cy="830997"/>
          </a:xfrm>
          <a:prstGeom prst="rect">
            <a:avLst/>
          </a:prstGeom>
          <a:noFill/>
        </p:spPr>
        <p:txBody>
          <a:bodyPr wrap="square" rtlCol="0">
            <a:spAutoFit/>
          </a:bodyPr>
          <a:lstStyle/>
          <a:p>
            <a:r>
              <a:rPr lang="en-US" altLang="zh-CN" sz="2400" b="1" noProof="1" smtClean="0">
                <a:solidFill>
                  <a:srgbClr val="0070C0"/>
                </a:solidFill>
                <a:latin typeface="微软雅黑" pitchFamily="34" charset="-122"/>
                <a:ea typeface="微软雅黑" pitchFamily="34" charset="-122"/>
              </a:rPr>
              <a:t>Case Study</a:t>
            </a:r>
            <a:r>
              <a:rPr lang="en-US" altLang="zh-CN" sz="2400" b="1" noProof="1">
                <a:solidFill>
                  <a:srgbClr val="0070C0"/>
                </a:solidFill>
                <a:latin typeface="微软雅黑" pitchFamily="34" charset="-122"/>
                <a:ea typeface="微软雅黑" pitchFamily="34" charset="-122"/>
              </a:rPr>
              <a:t>: </a:t>
            </a:r>
            <a:r>
              <a:rPr lang="en-US" altLang="zh-CN" sz="2400" b="1" dirty="0">
                <a:solidFill>
                  <a:srgbClr val="0070C0"/>
                </a:solidFill>
                <a:latin typeface="微软雅黑" pitchFamily="34" charset="-122"/>
                <a:ea typeface="微软雅黑" pitchFamily="34" charset="-122"/>
              </a:rPr>
              <a:t>RECOGNIZE MULTIPLE TAGGED HUMAN SUBJECTS IN THE </a:t>
            </a:r>
            <a:r>
              <a:rPr lang="en-US" altLang="zh-CN" sz="2400" b="1" dirty="0" smtClean="0">
                <a:solidFill>
                  <a:srgbClr val="0070C0"/>
                </a:solidFill>
                <a:latin typeface="微软雅黑" pitchFamily="34" charset="-122"/>
                <a:ea typeface="微软雅黑" pitchFamily="34" charset="-122"/>
              </a:rPr>
              <a:t>CAFE</a:t>
            </a:r>
            <a:endParaRPr lang="en-US" altLang="zh-CN" sz="2400" b="1" noProof="1">
              <a:solidFill>
                <a:srgbClr val="0070C0"/>
              </a:solidFill>
              <a:latin typeface="微软雅黑" pitchFamily="34" charset="-122"/>
              <a:ea typeface="微软雅黑" pitchFamily="34" charset="-122"/>
            </a:endParaRPr>
          </a:p>
        </p:txBody>
      </p:sp>
      <p:pic>
        <p:nvPicPr>
          <p:cNvPr id="6" name="图片 5" descr="figc.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28139"/>
            <a:ext cx="9144000" cy="4729861"/>
          </a:xfrm>
          <a:prstGeom prst="rect">
            <a:avLst/>
          </a:prstGeom>
        </p:spPr>
      </p:pic>
      <p:sp>
        <p:nvSpPr>
          <p:cNvPr id="7" name="矩形 6"/>
          <p:cNvSpPr/>
          <p:nvPr/>
        </p:nvSpPr>
        <p:spPr>
          <a:xfrm>
            <a:off x="533400" y="1371600"/>
            <a:ext cx="7924800" cy="830997"/>
          </a:xfrm>
          <a:prstGeom prst="rect">
            <a:avLst/>
          </a:prstGeom>
        </p:spPr>
        <p:txBody>
          <a:bodyPr wrap="square">
            <a:spAutoFit/>
          </a:bodyPr>
          <a:lstStyle/>
          <a:p>
            <a:r>
              <a:rPr lang="en-US" altLang="zh-CN" sz="2400" b="1" dirty="0"/>
              <a:t>Example deployment of multiple human subjects </a:t>
            </a:r>
            <a:r>
              <a:rPr lang="en-US" altLang="zh-CN" sz="2400" b="1" dirty="0" smtClean="0"/>
              <a:t>wearing RFID </a:t>
            </a:r>
            <a:r>
              <a:rPr lang="en-US" altLang="zh-CN" sz="2400" b="1" dirty="0"/>
              <a:t>badges in the cafe</a:t>
            </a:r>
            <a:endParaRPr lang="zh-CN" altLang="en-US" sz="2400" b="1" dirty="0"/>
          </a:p>
        </p:txBody>
      </p:sp>
      <p:sp>
        <p:nvSpPr>
          <p:cNvPr id="8" name="幻灯片编号占位符 7"/>
          <p:cNvSpPr>
            <a:spLocks noGrp="1"/>
          </p:cNvSpPr>
          <p:nvPr>
            <p:ph type="sldNum" sz="quarter" idx="12"/>
          </p:nvPr>
        </p:nvSpPr>
        <p:spPr/>
        <p:txBody>
          <a:bodyPr/>
          <a:lstStyle/>
          <a:p>
            <a:fld id="{B6F15528-21DE-4FAA-801E-634DDDAF4B2B}" type="slidenum">
              <a:rPr lang="en-US" smtClean="0"/>
              <a:pPr/>
              <a:t>33</a:t>
            </a:fld>
            <a:endParaRPr lang="en-US"/>
          </a:p>
        </p:txBody>
      </p:sp>
    </p:spTree>
    <p:custDataLst>
      <p:tags r:id="rId1"/>
    </p:custDataLst>
    <p:extLst>
      <p:ext uri="{BB962C8B-B14F-4D97-AF65-F5344CB8AC3E}">
        <p14:creationId xmlns:p14="http://schemas.microsoft.com/office/powerpoint/2010/main" val="3447480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464403"/>
            <a:ext cx="7391400" cy="830997"/>
          </a:xfrm>
          <a:prstGeom prst="rect">
            <a:avLst/>
          </a:prstGeom>
          <a:noFill/>
        </p:spPr>
        <p:txBody>
          <a:bodyPr wrap="square" rtlCol="0">
            <a:spAutoFit/>
          </a:bodyPr>
          <a:lstStyle/>
          <a:p>
            <a:r>
              <a:rPr lang="en-US" altLang="zh-CN" sz="2400" b="1" noProof="1">
                <a:solidFill>
                  <a:srgbClr val="0070C0"/>
                </a:solidFill>
                <a:latin typeface="微软雅黑" pitchFamily="34" charset="-122"/>
                <a:ea typeface="微软雅黑" pitchFamily="34" charset="-122"/>
              </a:rPr>
              <a:t>Case Study: </a:t>
            </a:r>
            <a:r>
              <a:rPr lang="en-US" altLang="zh-CN" sz="2400" b="1" dirty="0">
                <a:solidFill>
                  <a:srgbClr val="0070C0"/>
                </a:solidFill>
                <a:latin typeface="微软雅黑" pitchFamily="34" charset="-122"/>
                <a:ea typeface="微软雅黑" pitchFamily="34" charset="-122"/>
              </a:rPr>
              <a:t>RECOGNIZE MULTIPLE TAGGED HUMAN SUBJECTS IN THE </a:t>
            </a:r>
            <a:r>
              <a:rPr lang="en-US" altLang="zh-CN" sz="2400" b="1" dirty="0" smtClean="0">
                <a:solidFill>
                  <a:srgbClr val="0070C0"/>
                </a:solidFill>
                <a:latin typeface="微软雅黑" pitchFamily="34" charset="-122"/>
                <a:ea typeface="微软雅黑" pitchFamily="34" charset="-122"/>
              </a:rPr>
              <a:t>CAFE</a:t>
            </a:r>
            <a:endParaRPr lang="en-US" altLang="zh-CN" sz="2400" b="1" noProof="1">
              <a:solidFill>
                <a:srgbClr val="0070C0"/>
              </a:solidFill>
              <a:latin typeface="微软雅黑" pitchFamily="34" charset="-122"/>
              <a:ea typeface="微软雅黑" pitchFamily="34" charset="-122"/>
            </a:endParaRPr>
          </a:p>
        </p:txBody>
      </p:sp>
      <p:pic>
        <p:nvPicPr>
          <p:cNvPr id="7" name="图片 6" descr="app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16214"/>
            <a:ext cx="9144000" cy="5089386"/>
          </a:xfrm>
          <a:prstGeom prst="rect">
            <a:avLst/>
          </a:prstGeom>
        </p:spPr>
      </p:pic>
      <p:sp>
        <p:nvSpPr>
          <p:cNvPr id="8" name="矩形 7"/>
          <p:cNvSpPr/>
          <p:nvPr/>
        </p:nvSpPr>
        <p:spPr>
          <a:xfrm>
            <a:off x="228600" y="1143000"/>
            <a:ext cx="3983182" cy="461665"/>
          </a:xfrm>
          <a:prstGeom prst="rect">
            <a:avLst/>
          </a:prstGeom>
        </p:spPr>
        <p:txBody>
          <a:bodyPr wrap="none">
            <a:spAutoFit/>
          </a:bodyPr>
          <a:lstStyle/>
          <a:p>
            <a:r>
              <a:rPr lang="en-US" altLang="zh-CN" sz="2400" b="1" dirty="0"/>
              <a:t>Example application interface</a:t>
            </a:r>
            <a:endParaRPr lang="zh-CN" altLang="en-US" sz="2400" b="1" dirty="0"/>
          </a:p>
        </p:txBody>
      </p:sp>
      <p:sp>
        <p:nvSpPr>
          <p:cNvPr id="6" name="幻灯片编号占位符 5"/>
          <p:cNvSpPr>
            <a:spLocks noGrp="1"/>
          </p:cNvSpPr>
          <p:nvPr>
            <p:ph type="sldNum" sz="quarter" idx="12"/>
          </p:nvPr>
        </p:nvSpPr>
        <p:spPr/>
        <p:txBody>
          <a:bodyPr/>
          <a:lstStyle/>
          <a:p>
            <a:fld id="{B6F15528-21DE-4FAA-801E-634DDDAF4B2B}" type="slidenum">
              <a:rPr lang="en-US" smtClean="0"/>
              <a:pPr/>
              <a:t>34</a:t>
            </a:fld>
            <a:endParaRPr lang="en-US"/>
          </a:p>
        </p:txBody>
      </p:sp>
    </p:spTree>
    <p:custDataLst>
      <p:tags r:id="rId1"/>
    </p:custDataLst>
    <p:extLst>
      <p:ext uri="{BB962C8B-B14F-4D97-AF65-F5344CB8AC3E}">
        <p14:creationId xmlns:p14="http://schemas.microsoft.com/office/powerpoint/2010/main" val="111138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304800" y="385500"/>
            <a:ext cx="8686800" cy="461665"/>
          </a:xfrm>
          <a:prstGeom prst="rect">
            <a:avLst/>
          </a:prstGeom>
          <a:noFill/>
        </p:spPr>
        <p:txBody>
          <a:bodyPr wrap="square" rtlCol="0">
            <a:spAutoFit/>
          </a:bodyPr>
          <a:lstStyle/>
          <a:p>
            <a:r>
              <a:rPr lang="en-US" altLang="zh-CN" sz="2400" dirty="0"/>
              <a:t> </a:t>
            </a:r>
            <a:r>
              <a:rPr lang="en-US" altLang="zh-CN" sz="2400" b="1" dirty="0">
                <a:solidFill>
                  <a:srgbClr val="0070C0"/>
                </a:solidFill>
                <a:latin typeface="微软雅黑" pitchFamily="34" charset="-122"/>
                <a:ea typeface="微软雅黑" pitchFamily="34" charset="-122"/>
              </a:rPr>
              <a:t>Performance</a:t>
            </a:r>
            <a:r>
              <a:rPr lang="en-US" altLang="zh-CN" sz="2400" dirty="0"/>
              <a:t> </a:t>
            </a:r>
            <a:r>
              <a:rPr lang="en-US" altLang="zh-CN" sz="2400" b="1" dirty="0">
                <a:solidFill>
                  <a:srgbClr val="0070C0"/>
                </a:solidFill>
                <a:latin typeface="微软雅黑" pitchFamily="34" charset="-122"/>
                <a:ea typeface="微软雅黑" pitchFamily="34" charset="-122"/>
              </a:rPr>
              <a:t>Evaluation</a:t>
            </a:r>
            <a:endParaRPr lang="en-US" altLang="zh-CN" sz="2400" b="1" noProof="1">
              <a:solidFill>
                <a:srgbClr val="0070C0"/>
              </a:solidFill>
              <a:latin typeface="微软雅黑" pitchFamily="34" charset="-122"/>
              <a:ea typeface="微软雅黑" pitchFamily="34" charset="-122"/>
            </a:endParaRPr>
          </a:p>
        </p:txBody>
      </p:sp>
      <p:pic>
        <p:nvPicPr>
          <p:cNvPr id="7" name="图片 6" descr="屏幕快照 2016-08-16 下午12.25.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219200"/>
            <a:ext cx="7696200" cy="5410200"/>
          </a:xfrm>
          <a:prstGeom prst="rect">
            <a:avLst/>
          </a:prstGeom>
        </p:spPr>
      </p:pic>
      <p:sp>
        <p:nvSpPr>
          <p:cNvPr id="11" name="圆角矩形 10"/>
          <p:cNvSpPr/>
          <p:nvPr/>
        </p:nvSpPr>
        <p:spPr>
          <a:xfrm>
            <a:off x="2362200" y="2819400"/>
            <a:ext cx="4648200" cy="1828800"/>
          </a:xfrm>
          <a:prstGeom prst="roundRect">
            <a:avLst/>
          </a:prstGeom>
          <a:solidFill>
            <a:schemeClr val="bg1"/>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dirty="0" smtClean="0">
                <a:solidFill>
                  <a:srgbClr val="FF0000"/>
                </a:solidFill>
              </a:rPr>
              <a:t>Our </a:t>
            </a:r>
            <a:r>
              <a:rPr lang="en-US" altLang="zh-CN" sz="2000" dirty="0">
                <a:solidFill>
                  <a:srgbClr val="FF0000"/>
                </a:solidFill>
              </a:rPr>
              <a:t>solution can achieve </a:t>
            </a:r>
            <a:r>
              <a:rPr lang="en-US" altLang="zh-CN" sz="2000" dirty="0" smtClean="0">
                <a:solidFill>
                  <a:srgbClr val="FF0000"/>
                </a:solidFill>
              </a:rPr>
              <a:t>fairly good </a:t>
            </a:r>
            <a:r>
              <a:rPr lang="en-US" altLang="zh-CN" sz="2000" dirty="0">
                <a:solidFill>
                  <a:srgbClr val="FF0000"/>
                </a:solidFill>
              </a:rPr>
              <a:t>matching accuracy to recognize multiple tagged </a:t>
            </a:r>
            <a:r>
              <a:rPr lang="en-US" altLang="zh-CN" sz="2000" dirty="0" smtClean="0">
                <a:solidFill>
                  <a:srgbClr val="FF0000"/>
                </a:solidFill>
              </a:rPr>
              <a:t>human subjects </a:t>
            </a:r>
            <a:r>
              <a:rPr lang="en-US" altLang="zh-CN" sz="2000" dirty="0">
                <a:solidFill>
                  <a:srgbClr val="FF0000"/>
                </a:solidFill>
              </a:rPr>
              <a:t>of different factors like the height, spacing, </a:t>
            </a:r>
            <a:r>
              <a:rPr lang="en-US" altLang="zh-CN" sz="2000" dirty="0" smtClean="0">
                <a:solidFill>
                  <a:srgbClr val="FF0000"/>
                </a:solidFill>
              </a:rPr>
              <a:t>moving state</a:t>
            </a:r>
            <a:r>
              <a:rPr lang="en-US" altLang="zh-CN" sz="2000" dirty="0">
                <a:solidFill>
                  <a:srgbClr val="FF0000"/>
                </a:solidFill>
              </a:rPr>
              <a:t>, etc.</a:t>
            </a:r>
            <a:endParaRPr lang="zh-CN" altLang="en-US" sz="2000" dirty="0">
              <a:solidFill>
                <a:srgbClr val="FF0000"/>
              </a:solidFill>
            </a:endParaRPr>
          </a:p>
        </p:txBody>
      </p:sp>
      <p:sp>
        <p:nvSpPr>
          <p:cNvPr id="6" name="幻灯片编号占位符 5"/>
          <p:cNvSpPr>
            <a:spLocks noGrp="1"/>
          </p:cNvSpPr>
          <p:nvPr>
            <p:ph type="sldNum" sz="quarter" idx="12"/>
          </p:nvPr>
        </p:nvSpPr>
        <p:spPr/>
        <p:txBody>
          <a:bodyPr/>
          <a:lstStyle/>
          <a:p>
            <a:fld id="{B6F15528-21DE-4FAA-801E-634DDDAF4B2B}" type="slidenum">
              <a:rPr lang="en-US" smtClean="0"/>
              <a:pPr/>
              <a:t>35</a:t>
            </a:fld>
            <a:endParaRPr lang="en-US"/>
          </a:p>
        </p:txBody>
      </p:sp>
    </p:spTree>
    <p:custDataLst>
      <p:tags r:id="rId1"/>
    </p:custDataLst>
    <p:extLst>
      <p:ext uri="{BB962C8B-B14F-4D97-AF65-F5344CB8AC3E}">
        <p14:creationId xmlns:p14="http://schemas.microsoft.com/office/powerpoint/2010/main" val="4193425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304800" y="385500"/>
            <a:ext cx="8686800" cy="461665"/>
          </a:xfrm>
          <a:prstGeom prst="rect">
            <a:avLst/>
          </a:prstGeom>
          <a:noFill/>
        </p:spPr>
        <p:txBody>
          <a:bodyPr wrap="square" rtlCol="0">
            <a:spAutoFit/>
          </a:bodyPr>
          <a:lstStyle/>
          <a:p>
            <a:r>
              <a:rPr lang="en-US" altLang="zh-CN" sz="2400" dirty="0"/>
              <a:t> </a:t>
            </a:r>
            <a:r>
              <a:rPr lang="en-US" altLang="zh-CN" sz="2400" b="1" dirty="0">
                <a:solidFill>
                  <a:srgbClr val="0070C0"/>
                </a:solidFill>
                <a:latin typeface="微软雅黑" pitchFamily="34" charset="-122"/>
                <a:ea typeface="微软雅黑" pitchFamily="34" charset="-122"/>
              </a:rPr>
              <a:t>Performance</a:t>
            </a:r>
            <a:r>
              <a:rPr lang="en-US" altLang="zh-CN" sz="2400" dirty="0"/>
              <a:t> </a:t>
            </a:r>
            <a:r>
              <a:rPr lang="en-US" altLang="zh-CN" sz="2400" b="1" dirty="0">
                <a:solidFill>
                  <a:srgbClr val="0070C0"/>
                </a:solidFill>
                <a:latin typeface="微软雅黑" pitchFamily="34" charset="-122"/>
                <a:ea typeface="微软雅黑" pitchFamily="34" charset="-122"/>
              </a:rPr>
              <a:t>Evaluation</a:t>
            </a:r>
            <a:endParaRPr lang="en-US" altLang="zh-CN" sz="2400" b="1" noProof="1">
              <a:solidFill>
                <a:srgbClr val="0070C0"/>
              </a:solidFill>
              <a:latin typeface="微软雅黑" pitchFamily="34" charset="-122"/>
              <a:ea typeface="微软雅黑" pitchFamily="34" charset="-122"/>
            </a:endParaRPr>
          </a:p>
        </p:txBody>
      </p:sp>
      <p:pic>
        <p:nvPicPr>
          <p:cNvPr id="6" name="图片 5" descr="userexp.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24000"/>
            <a:ext cx="7467600" cy="3850481"/>
          </a:xfrm>
          <a:prstGeom prst="rect">
            <a:avLst/>
          </a:prstGeom>
        </p:spPr>
      </p:pic>
      <p:sp>
        <p:nvSpPr>
          <p:cNvPr id="9" name="圆角矩形 8"/>
          <p:cNvSpPr/>
          <p:nvPr/>
        </p:nvSpPr>
        <p:spPr>
          <a:xfrm>
            <a:off x="2362200" y="2631281"/>
            <a:ext cx="4648200" cy="1828800"/>
          </a:xfrm>
          <a:prstGeom prst="roundRect">
            <a:avLst/>
          </a:prstGeom>
          <a:solidFill>
            <a:schemeClr val="bg1"/>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dirty="0" smtClean="0">
                <a:solidFill>
                  <a:srgbClr val="FF0000"/>
                </a:solidFill>
              </a:rPr>
              <a:t>Our solution achieves very positive user </a:t>
            </a:r>
            <a:r>
              <a:rPr lang="en-US" altLang="zh-CN" sz="2000" dirty="0">
                <a:solidFill>
                  <a:srgbClr val="FF0000"/>
                </a:solidFill>
              </a:rPr>
              <a:t>experience in regard to </a:t>
            </a:r>
            <a:r>
              <a:rPr lang="en-US" altLang="zh-CN" sz="2000" dirty="0" smtClean="0">
                <a:solidFill>
                  <a:srgbClr val="FF0000"/>
                </a:solidFill>
              </a:rPr>
              <a:t>1) application </a:t>
            </a:r>
            <a:r>
              <a:rPr lang="en-US" altLang="zh-CN" sz="2000" dirty="0">
                <a:solidFill>
                  <a:srgbClr val="FF0000"/>
                </a:solidFill>
              </a:rPr>
              <a:t>meaning, 2) technical complexity, 3) accuracy, 4) friendliness of user </a:t>
            </a:r>
            <a:r>
              <a:rPr lang="en-US" altLang="zh-CN" sz="2000" dirty="0" smtClean="0">
                <a:solidFill>
                  <a:srgbClr val="FF0000"/>
                </a:solidFill>
              </a:rPr>
              <a:t>interface.</a:t>
            </a:r>
            <a:endParaRPr lang="zh-CN" altLang="en-US" sz="2000" dirty="0">
              <a:solidFill>
                <a:srgbClr val="FF0000"/>
              </a:solidFill>
            </a:endParaRPr>
          </a:p>
        </p:txBody>
      </p:sp>
      <p:sp>
        <p:nvSpPr>
          <p:cNvPr id="8" name="矩形 7"/>
          <p:cNvSpPr/>
          <p:nvPr/>
        </p:nvSpPr>
        <p:spPr>
          <a:xfrm>
            <a:off x="1524000" y="5352871"/>
            <a:ext cx="6248400" cy="1015663"/>
          </a:xfrm>
          <a:prstGeom prst="rect">
            <a:avLst/>
          </a:prstGeom>
        </p:spPr>
        <p:txBody>
          <a:bodyPr wrap="square">
            <a:spAutoFit/>
          </a:bodyPr>
          <a:lstStyle/>
          <a:p>
            <a:r>
              <a:rPr lang="en-US" altLang="zh-CN" sz="2000" b="1" dirty="0" smtClean="0"/>
              <a:t>Fig. 13. Evaluation </a:t>
            </a:r>
            <a:r>
              <a:rPr lang="en-US" altLang="zh-CN" sz="2000" b="1" dirty="0"/>
              <a:t>of the user experience: </a:t>
            </a:r>
            <a:endParaRPr lang="en-US" altLang="zh-CN" sz="2000" b="1" dirty="0" smtClean="0"/>
          </a:p>
          <a:p>
            <a:r>
              <a:rPr lang="en-US" altLang="zh-CN" sz="2000" b="1" dirty="0" smtClean="0"/>
              <a:t>1</a:t>
            </a:r>
            <a:r>
              <a:rPr lang="en-US" altLang="zh-CN" sz="2000" b="1" dirty="0"/>
              <a:t>) application meaning, 2</a:t>
            </a:r>
            <a:r>
              <a:rPr lang="en-US" altLang="zh-CN" sz="2000" b="1" dirty="0" smtClean="0"/>
              <a:t>) technical </a:t>
            </a:r>
            <a:r>
              <a:rPr lang="en-US" altLang="zh-CN" sz="2000" b="1" dirty="0"/>
              <a:t>complexity, 3) accuracy, 4) friendliness of user </a:t>
            </a:r>
            <a:r>
              <a:rPr lang="en-US" altLang="zh-CN" sz="2000" b="1" dirty="0" smtClean="0"/>
              <a:t>interface.</a:t>
            </a:r>
            <a:endParaRPr lang="zh-CN" altLang="en-US" sz="2000" b="1" dirty="0"/>
          </a:p>
        </p:txBody>
      </p:sp>
      <p:sp>
        <p:nvSpPr>
          <p:cNvPr id="7" name="幻灯片编号占位符 6"/>
          <p:cNvSpPr>
            <a:spLocks noGrp="1"/>
          </p:cNvSpPr>
          <p:nvPr>
            <p:ph type="sldNum" sz="quarter" idx="12"/>
          </p:nvPr>
        </p:nvSpPr>
        <p:spPr/>
        <p:txBody>
          <a:bodyPr/>
          <a:lstStyle/>
          <a:p>
            <a:fld id="{B6F15528-21DE-4FAA-801E-634DDDAF4B2B}" type="slidenum">
              <a:rPr lang="en-US" smtClean="0"/>
              <a:pPr/>
              <a:t>36</a:t>
            </a:fld>
            <a:endParaRPr lang="en-US"/>
          </a:p>
        </p:txBody>
      </p:sp>
    </p:spTree>
    <p:custDataLst>
      <p:tags r:id="rId1"/>
    </p:custDataLst>
    <p:extLst>
      <p:ext uri="{BB962C8B-B14F-4D97-AF65-F5344CB8AC3E}">
        <p14:creationId xmlns:p14="http://schemas.microsoft.com/office/powerpoint/2010/main" val="414708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2627784" y="1789585"/>
            <a:ext cx="4687416" cy="504056"/>
            <a:chOff x="3324875" y="685763"/>
            <a:chExt cx="4592650" cy="947546"/>
          </a:xfrm>
          <a:effectLst>
            <a:outerShdw blurRad="76200" dir="18900000" sy="23000" kx="-1200000" algn="bl" rotWithShape="0">
              <a:prstClr val="black">
                <a:alpha val="20000"/>
              </a:prstClr>
            </a:outerShdw>
          </a:effectLst>
        </p:grpSpPr>
        <p:sp>
          <p:nvSpPr>
            <p:cNvPr id="9"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11" name="Rectangle 32"/>
            <p:cNvSpPr>
              <a:spLocks noChangeArrowheads="1"/>
            </p:cNvSpPr>
            <p:nvPr/>
          </p:nvSpPr>
          <p:spPr bwMode="gray">
            <a:xfrm>
              <a:off x="4408968" y="821125"/>
              <a:ext cx="292403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Motivation and Problem</a:t>
              </a:r>
              <a:endParaRPr lang="en-US" altLang="zh-CN" b="1" noProof="1">
                <a:ea typeface="微软雅黑" pitchFamily="34" charset="-122"/>
                <a:cs typeface="Arial" charset="0"/>
              </a:endParaRPr>
            </a:p>
          </p:txBody>
        </p:sp>
        <p:sp>
          <p:nvSpPr>
            <p:cNvPr id="12" name="椭圆 11"/>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1</a:t>
              </a:r>
              <a:endParaRPr lang="zh-CN" altLang="en-US" sz="1600" b="1" dirty="0">
                <a:latin typeface="Broadway" pitchFamily="82" charset="0"/>
                <a:ea typeface="微软雅黑" pitchFamily="34" charset="-122"/>
              </a:endParaRPr>
            </a:p>
          </p:txBody>
        </p:sp>
      </p:grpSp>
      <p:grpSp>
        <p:nvGrpSpPr>
          <p:cNvPr id="3" name="Group 8"/>
          <p:cNvGrpSpPr>
            <a:grpSpLocks/>
          </p:cNvGrpSpPr>
          <p:nvPr/>
        </p:nvGrpSpPr>
        <p:grpSpPr bwMode="auto">
          <a:xfrm>
            <a:off x="1" y="780004"/>
            <a:ext cx="9269413" cy="171451"/>
            <a:chOff x="0" y="414"/>
            <a:chExt cx="5839" cy="91"/>
          </a:xfrm>
        </p:grpSpPr>
        <p:sp>
          <p:nvSpPr>
            <p:cNvPr id="18" name="Rectangle 5"/>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19"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20" name="TextBox 19"/>
          <p:cNvSpPr txBox="1"/>
          <p:nvPr/>
        </p:nvSpPr>
        <p:spPr>
          <a:xfrm>
            <a:off x="611560" y="447055"/>
            <a:ext cx="8064896" cy="430887"/>
          </a:xfrm>
          <a:prstGeom prst="rect">
            <a:avLst/>
          </a:prstGeom>
          <a:noFill/>
        </p:spPr>
        <p:txBody>
          <a:bodyPr wrap="square" rtlCol="0">
            <a:spAutoFit/>
          </a:bodyPr>
          <a:lstStyle/>
          <a:p>
            <a:r>
              <a:rPr lang="en-US" altLang="zh-CN" sz="2200" b="1" dirty="0" smtClean="0">
                <a:solidFill>
                  <a:srgbClr val="0070C0"/>
                </a:solidFill>
                <a:latin typeface="微软雅黑" pitchFamily="34" charset="-122"/>
                <a:ea typeface="微软雅黑" pitchFamily="34" charset="-122"/>
              </a:rPr>
              <a:t>Outline</a:t>
            </a:r>
          </a:p>
        </p:txBody>
      </p:sp>
      <p:grpSp>
        <p:nvGrpSpPr>
          <p:cNvPr id="4" name="组合 82"/>
          <p:cNvGrpSpPr/>
          <p:nvPr/>
        </p:nvGrpSpPr>
        <p:grpSpPr>
          <a:xfrm>
            <a:off x="2627783" y="2509664"/>
            <a:ext cx="4687417" cy="504056"/>
            <a:chOff x="3324875" y="685763"/>
            <a:chExt cx="4592650" cy="947546"/>
          </a:xfrm>
          <a:effectLst>
            <a:outerShdw blurRad="76200" dir="18900000" sy="23000" kx="-1200000" algn="bl" rotWithShape="0">
              <a:prstClr val="black">
                <a:alpha val="20000"/>
              </a:prstClr>
            </a:outerShdw>
          </a:effectLst>
        </p:grpSpPr>
        <p:sp>
          <p:nvSpPr>
            <p:cNvPr id="8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85" name="Rectangle 32"/>
            <p:cNvSpPr>
              <a:spLocks noChangeArrowheads="1"/>
            </p:cNvSpPr>
            <p:nvPr/>
          </p:nvSpPr>
          <p:spPr bwMode="gray">
            <a:xfrm>
              <a:off x="4408968" y="821125"/>
              <a:ext cx="292403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System Overview</a:t>
              </a:r>
              <a:endParaRPr lang="en-US" altLang="zh-CN" b="1" noProof="1">
                <a:ea typeface="微软雅黑" pitchFamily="34" charset="-122"/>
                <a:cs typeface="Arial" charset="0"/>
              </a:endParaRPr>
            </a:p>
          </p:txBody>
        </p:sp>
        <p:sp>
          <p:nvSpPr>
            <p:cNvPr id="86" name="椭圆 8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TextBox 86"/>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2</a:t>
              </a:r>
              <a:endParaRPr lang="zh-CN" altLang="en-US" sz="1600" b="1" dirty="0">
                <a:latin typeface="Broadway" pitchFamily="82" charset="0"/>
                <a:ea typeface="微软雅黑" pitchFamily="34" charset="-122"/>
              </a:endParaRPr>
            </a:p>
          </p:txBody>
        </p:sp>
      </p:grpSp>
      <p:grpSp>
        <p:nvGrpSpPr>
          <p:cNvPr id="5" name="组合 87"/>
          <p:cNvGrpSpPr/>
          <p:nvPr/>
        </p:nvGrpSpPr>
        <p:grpSpPr>
          <a:xfrm>
            <a:off x="2627784" y="3229744"/>
            <a:ext cx="4992216" cy="504056"/>
            <a:chOff x="3324875" y="685763"/>
            <a:chExt cx="4905488" cy="947546"/>
          </a:xfrm>
          <a:effectLst>
            <a:outerShdw blurRad="76200" dir="18900000" sy="23000" kx="-1200000" algn="bl" rotWithShape="0">
              <a:prstClr val="black">
                <a:alpha val="20000"/>
              </a:prstClr>
            </a:outerShdw>
          </a:effectLst>
        </p:grpSpPr>
        <p:sp>
          <p:nvSpPr>
            <p:cNvPr id="89"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90" name="Rectangle 32"/>
            <p:cNvSpPr>
              <a:spLocks noChangeArrowheads="1"/>
            </p:cNvSpPr>
            <p:nvPr/>
          </p:nvSpPr>
          <p:spPr bwMode="gray">
            <a:xfrm>
              <a:off x="3723805" y="821125"/>
              <a:ext cx="4506558"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Feature Sampling and Extraction</a:t>
              </a:r>
              <a:endParaRPr lang="en-US" altLang="zh-CN" b="1" noProof="1">
                <a:ea typeface="微软雅黑" pitchFamily="34" charset="-122"/>
                <a:cs typeface="Arial" charset="0"/>
              </a:endParaRPr>
            </a:p>
          </p:txBody>
        </p:sp>
        <p:sp>
          <p:nvSpPr>
            <p:cNvPr id="91" name="椭圆 90"/>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TextBox 91"/>
            <p:cNvSpPr txBox="1"/>
            <p:nvPr/>
          </p:nvSpPr>
          <p:spPr>
            <a:xfrm>
              <a:off x="3575383" y="821125"/>
              <a:ext cx="368433"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3</a:t>
              </a:r>
              <a:endParaRPr lang="zh-CN" altLang="en-US" sz="1600" b="1" dirty="0">
                <a:latin typeface="Broadway" pitchFamily="82" charset="0"/>
                <a:ea typeface="微软雅黑" pitchFamily="34" charset="-122"/>
              </a:endParaRPr>
            </a:p>
          </p:txBody>
        </p:sp>
      </p:grpSp>
      <p:grpSp>
        <p:nvGrpSpPr>
          <p:cNvPr id="6" name="组合 92"/>
          <p:cNvGrpSpPr/>
          <p:nvPr/>
        </p:nvGrpSpPr>
        <p:grpSpPr>
          <a:xfrm>
            <a:off x="2627784" y="4719464"/>
            <a:ext cx="5118423" cy="504056"/>
            <a:chOff x="3324875" y="685763"/>
            <a:chExt cx="5035105" cy="947546"/>
          </a:xfrm>
          <a:effectLst>
            <a:outerShdw blurRad="76200" dir="18900000" sy="23000" kx="-1200000" algn="bl" rotWithShape="0">
              <a:prstClr val="black">
                <a:alpha val="20000"/>
              </a:prstClr>
            </a:outerShdw>
          </a:effectLst>
        </p:grpSpPr>
        <p:sp>
          <p:nvSpPr>
            <p:cNvPr id="9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95" name="Rectangle 32"/>
            <p:cNvSpPr>
              <a:spLocks noChangeArrowheads="1"/>
            </p:cNvSpPr>
            <p:nvPr/>
          </p:nvSpPr>
          <p:spPr bwMode="gray">
            <a:xfrm>
              <a:off x="3588331" y="821125"/>
              <a:ext cx="4771649"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Performance Evaluation and Case Study</a:t>
              </a:r>
              <a:endParaRPr lang="en-US" altLang="zh-CN" b="1" noProof="1">
                <a:ea typeface="微软雅黑" pitchFamily="34" charset="-122"/>
                <a:cs typeface="Arial" charset="0"/>
              </a:endParaRPr>
            </a:p>
          </p:txBody>
        </p:sp>
        <p:sp>
          <p:nvSpPr>
            <p:cNvPr id="96" name="椭圆 9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TextBox 96"/>
            <p:cNvSpPr txBox="1"/>
            <p:nvPr/>
          </p:nvSpPr>
          <p:spPr>
            <a:xfrm>
              <a:off x="3575383" y="821125"/>
              <a:ext cx="346475" cy="636429"/>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5</a:t>
              </a:r>
              <a:endParaRPr lang="zh-CN" altLang="en-US" sz="1600" b="1" dirty="0">
                <a:latin typeface="Broadway" pitchFamily="82" charset="0"/>
                <a:ea typeface="微软雅黑" pitchFamily="34" charset="-122"/>
              </a:endParaRPr>
            </a:p>
          </p:txBody>
        </p:sp>
      </p:grpSp>
      <p:grpSp>
        <p:nvGrpSpPr>
          <p:cNvPr id="7" name="组合 98"/>
          <p:cNvGrpSpPr/>
          <p:nvPr/>
        </p:nvGrpSpPr>
        <p:grpSpPr>
          <a:xfrm>
            <a:off x="2627784" y="5439544"/>
            <a:ext cx="4687416" cy="504056"/>
            <a:chOff x="3324875" y="685763"/>
            <a:chExt cx="4592650" cy="947546"/>
          </a:xfrm>
          <a:effectLst>
            <a:outerShdw blurRad="76200" dir="18900000" sy="23000" kx="-1200000" algn="bl" rotWithShape="0">
              <a:prstClr val="black">
                <a:alpha val="20000"/>
              </a:prstClr>
            </a:outerShdw>
          </a:effectLst>
        </p:grpSpPr>
        <p:sp>
          <p:nvSpPr>
            <p:cNvPr id="100"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101" name="Rectangle 32"/>
            <p:cNvSpPr>
              <a:spLocks noChangeArrowheads="1"/>
            </p:cNvSpPr>
            <p:nvPr/>
          </p:nvSpPr>
          <p:spPr bwMode="gray">
            <a:xfrm>
              <a:off x="3992897" y="821125"/>
              <a:ext cx="3924627"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solidFill>
                    <a:srgbClr val="FF0000"/>
                  </a:solidFill>
                  <a:ea typeface="微软雅黑" pitchFamily="34" charset="-122"/>
                  <a:cs typeface="Arial" charset="0"/>
                </a:rPr>
                <a:t>Conclusion</a:t>
              </a:r>
              <a:endParaRPr lang="en-US" altLang="zh-CN" b="1" noProof="1">
                <a:solidFill>
                  <a:srgbClr val="FF0000"/>
                </a:solidFill>
                <a:ea typeface="微软雅黑" pitchFamily="34" charset="-122"/>
                <a:cs typeface="Arial" charset="0"/>
              </a:endParaRPr>
            </a:p>
          </p:txBody>
        </p:sp>
        <p:sp>
          <p:nvSpPr>
            <p:cNvPr id="102" name="椭圆 101"/>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TextBox 102"/>
            <p:cNvSpPr txBox="1"/>
            <p:nvPr/>
          </p:nvSpPr>
          <p:spPr>
            <a:xfrm>
              <a:off x="3575383" y="821125"/>
              <a:ext cx="346475" cy="636428"/>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6</a:t>
              </a:r>
              <a:endParaRPr lang="zh-CN" altLang="en-US" sz="1600" b="1" dirty="0">
                <a:latin typeface="Broadway" pitchFamily="82" charset="0"/>
                <a:ea typeface="微软雅黑" pitchFamily="34" charset="-122"/>
              </a:endParaRPr>
            </a:p>
          </p:txBody>
        </p:sp>
      </p:grpSp>
      <p:sp>
        <p:nvSpPr>
          <p:cNvPr id="32" name="TextBox 31"/>
          <p:cNvSpPr txBox="1"/>
          <p:nvPr/>
        </p:nvSpPr>
        <p:spPr>
          <a:xfrm>
            <a:off x="8748464" y="6453336"/>
            <a:ext cx="432048" cy="369332"/>
          </a:xfrm>
          <a:prstGeom prst="rect">
            <a:avLst/>
          </a:prstGeom>
          <a:noFill/>
        </p:spPr>
        <p:txBody>
          <a:bodyPr wrap="square" rtlCol="0">
            <a:spAutoFit/>
          </a:bodyPr>
          <a:lstStyle/>
          <a:p>
            <a:r>
              <a:rPr lang="en-US" altLang="zh-CN" dirty="0" smtClean="0"/>
              <a:t>1</a:t>
            </a:r>
            <a:endParaRPr lang="zh-CN" altLang="en-US" dirty="0"/>
          </a:p>
        </p:txBody>
      </p:sp>
      <p:grpSp>
        <p:nvGrpSpPr>
          <p:cNvPr id="33" name="组合 87"/>
          <p:cNvGrpSpPr/>
          <p:nvPr/>
        </p:nvGrpSpPr>
        <p:grpSpPr>
          <a:xfrm>
            <a:off x="2627784" y="3999384"/>
            <a:ext cx="4992216" cy="504056"/>
            <a:chOff x="3324875" y="685763"/>
            <a:chExt cx="4905490" cy="947546"/>
          </a:xfrm>
          <a:effectLst>
            <a:outerShdw blurRad="76200" dir="18900000" sy="23000" kx="-1200000" algn="bl" rotWithShape="0">
              <a:prstClr val="black">
                <a:alpha val="20000"/>
              </a:prstClr>
            </a:outerShdw>
          </a:effectLst>
        </p:grpSpPr>
        <p:sp>
          <p:nvSpPr>
            <p:cNvPr id="34" name="AutoShape 33"/>
            <p:cNvSpPr>
              <a:spLocks noChangeArrowheads="1"/>
            </p:cNvSpPr>
            <p:nvPr/>
          </p:nvSpPr>
          <p:spPr bwMode="gray">
            <a:xfrm>
              <a:off x="3324875" y="685763"/>
              <a:ext cx="4592650" cy="947546"/>
            </a:xfrm>
            <a:prstGeom prst="roundRect">
              <a:avLst>
                <a:gd name="adj" fmla="val 12537"/>
              </a:avLst>
            </a:prstGeom>
            <a:gradFill rotWithShape="1">
              <a:gsLst>
                <a:gs pos="0">
                  <a:schemeClr val="bg1"/>
                </a:gs>
                <a:gs pos="100000">
                  <a:schemeClr val="tx2">
                    <a:lumMod val="20000"/>
                    <a:lumOff val="80000"/>
                  </a:schemeClr>
                </a:gs>
              </a:gsLst>
              <a:lin ang="0" scaled="1"/>
            </a:gradFill>
            <a:ln w="9525" algn="ctr">
              <a:solidFill>
                <a:srgbClr val="B2B2B2"/>
              </a:solidFill>
              <a:round/>
              <a:headEnd/>
              <a:tailEnd/>
            </a:ln>
          </p:spPr>
          <p:txBody>
            <a:bodyPr wrap="none" anchor="ctr"/>
            <a:lstStyle/>
            <a:p>
              <a:endParaRPr lang="zh-CN" altLang="zh-CN">
                <a:cs typeface="Arial" charset="0"/>
              </a:endParaRPr>
            </a:p>
          </p:txBody>
        </p:sp>
        <p:sp>
          <p:nvSpPr>
            <p:cNvPr id="35" name="Rectangle 32"/>
            <p:cNvSpPr>
              <a:spLocks noChangeArrowheads="1"/>
            </p:cNvSpPr>
            <p:nvPr/>
          </p:nvSpPr>
          <p:spPr bwMode="gray">
            <a:xfrm>
              <a:off x="3723807" y="821125"/>
              <a:ext cx="4506558" cy="694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b="1" noProof="1" smtClean="0">
                  <a:ea typeface="微软雅黑" pitchFamily="34" charset="-122"/>
                  <a:cs typeface="Arial" charset="0"/>
                </a:rPr>
                <a:t>Matching with Continuous Scanning</a:t>
              </a:r>
              <a:endParaRPr lang="en-US" altLang="zh-CN" b="1" noProof="1">
                <a:ea typeface="微软雅黑" pitchFamily="34" charset="-122"/>
                <a:cs typeface="Arial" charset="0"/>
              </a:endParaRPr>
            </a:p>
          </p:txBody>
        </p:sp>
        <p:sp>
          <p:nvSpPr>
            <p:cNvPr id="36" name="椭圆 35"/>
            <p:cNvSpPr/>
            <p:nvPr/>
          </p:nvSpPr>
          <p:spPr>
            <a:xfrm>
              <a:off x="3543269" y="831069"/>
              <a:ext cx="449627" cy="666874"/>
            </a:xfrm>
            <a:prstGeom prst="ellipse">
              <a:avLst/>
            </a:prstGeom>
            <a:solidFill>
              <a:schemeClr val="tx2">
                <a:lumMod val="40000"/>
                <a:lumOff val="6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91"/>
            <p:cNvSpPr txBox="1"/>
            <p:nvPr/>
          </p:nvSpPr>
          <p:spPr>
            <a:xfrm>
              <a:off x="3575383" y="821125"/>
              <a:ext cx="346475" cy="636429"/>
            </a:xfrm>
            <a:prstGeom prst="rect">
              <a:avLst/>
            </a:prstGeom>
            <a:noFill/>
          </p:spPr>
          <p:txBody>
            <a:bodyPr wrap="none" rtlCol="0">
              <a:spAutoFit/>
            </a:bodyPr>
            <a:lstStyle/>
            <a:p>
              <a:r>
                <a:rPr lang="en-US" altLang="zh-CN" sz="1600" b="1" dirty="0" smtClean="0">
                  <a:latin typeface="Broadway" pitchFamily="82" charset="0"/>
                  <a:ea typeface="微软雅黑" pitchFamily="34" charset="-122"/>
                </a:rPr>
                <a:t>4</a:t>
              </a:r>
              <a:endParaRPr lang="zh-CN" altLang="en-US" sz="1600" b="1" dirty="0">
                <a:latin typeface="Broadway" pitchFamily="82" charset="0"/>
                <a:ea typeface="微软雅黑" pitchFamily="34" charset="-122"/>
              </a:endParaRPr>
            </a:p>
          </p:txBody>
        </p:sp>
      </p:grpSp>
      <p:sp>
        <p:nvSpPr>
          <p:cNvPr id="8" name="幻灯片编号占位符 7"/>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1750147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5334000" cy="523220"/>
          </a:xfrm>
          <a:prstGeom prst="rect">
            <a:avLst/>
          </a:prstGeom>
          <a:noFill/>
        </p:spPr>
        <p:txBody>
          <a:bodyPr wrap="square" rtlCol="0">
            <a:spAutoFit/>
          </a:bodyPr>
          <a:lstStyle/>
          <a:p>
            <a:r>
              <a:rPr lang="en-US" altLang="zh-CN" sz="2800" b="1" dirty="0" smtClean="0">
                <a:solidFill>
                  <a:srgbClr val="0070C0"/>
                </a:solidFill>
                <a:latin typeface="微软雅黑" pitchFamily="34" charset="-122"/>
                <a:ea typeface="微软雅黑" pitchFamily="34" charset="-122"/>
              </a:rPr>
              <a:t>Conclusion</a:t>
            </a:r>
            <a:endParaRPr lang="en-US" altLang="zh-CN" sz="2700" b="1" dirty="0">
              <a:solidFill>
                <a:srgbClr val="0070C0"/>
              </a:solidFill>
              <a:latin typeface="微软雅黑" pitchFamily="34" charset="-122"/>
              <a:ea typeface="微软雅黑" pitchFamily="34" charset="-122"/>
            </a:endParaRPr>
          </a:p>
        </p:txBody>
      </p:sp>
      <p:sp>
        <p:nvSpPr>
          <p:cNvPr id="23" name="TextBox 22"/>
          <p:cNvSpPr txBox="1"/>
          <p:nvPr/>
        </p:nvSpPr>
        <p:spPr>
          <a:xfrm>
            <a:off x="306760" y="1156682"/>
            <a:ext cx="5560640" cy="400110"/>
          </a:xfrm>
          <a:prstGeom prst="rect">
            <a:avLst/>
          </a:prstGeom>
          <a:noFill/>
        </p:spPr>
        <p:txBody>
          <a:bodyPr wrap="square" rtlCol="0">
            <a:spAutoFit/>
          </a:bodyPr>
          <a:lstStyle/>
          <a:p>
            <a:pPr marL="285750" indent="-285750">
              <a:buFont typeface="Arial" pitchFamily="34" charset="0"/>
              <a:buChar char="•"/>
            </a:pPr>
            <a:r>
              <a:rPr lang="en-US" altLang="zh-CN" sz="2000" b="1" dirty="0" smtClean="0">
                <a:solidFill>
                  <a:srgbClr val="00B050"/>
                </a:solidFill>
                <a:latin typeface="微软雅黑" pitchFamily="34" charset="-122"/>
                <a:ea typeface="微软雅黑" pitchFamily="34" charset="-122"/>
              </a:rPr>
              <a:t>Contributions</a:t>
            </a:r>
            <a:endParaRPr lang="zh-CN" altLang="en-US" sz="2000" b="1" dirty="0">
              <a:solidFill>
                <a:srgbClr val="00B050"/>
              </a:solidFill>
              <a:latin typeface="微软雅黑" pitchFamily="34" charset="-122"/>
              <a:ea typeface="微软雅黑" pitchFamily="34" charset="-122"/>
            </a:endParaRPr>
          </a:p>
        </p:txBody>
      </p:sp>
      <p:sp>
        <p:nvSpPr>
          <p:cNvPr id="53" name="TextBox 52"/>
          <p:cNvSpPr txBox="1"/>
          <p:nvPr/>
        </p:nvSpPr>
        <p:spPr>
          <a:xfrm>
            <a:off x="609600" y="1600200"/>
            <a:ext cx="7848872" cy="1200328"/>
          </a:xfrm>
          <a:prstGeom prst="rect">
            <a:avLst/>
          </a:prstGeom>
          <a:noFill/>
        </p:spPr>
        <p:txBody>
          <a:bodyPr wrap="square" rtlCol="0">
            <a:spAutoFit/>
          </a:bodyPr>
          <a:lstStyle/>
          <a:p>
            <a:r>
              <a:rPr lang="en-US" altLang="zh-CN" sz="1400" dirty="0" smtClean="0">
                <a:latin typeface="微软雅黑" pitchFamily="34" charset="-122"/>
                <a:ea typeface="微软雅黑" pitchFamily="34" charset="-122"/>
              </a:rPr>
              <a:t>—</a:t>
            </a:r>
            <a:r>
              <a:rPr lang="en-US" altLang="zh-CN" sz="2400" dirty="0" smtClean="0"/>
              <a:t>We provides </a:t>
            </a:r>
            <a:r>
              <a:rPr lang="en-US" altLang="zh-CN" sz="2400" dirty="0"/>
              <a:t>a key </a:t>
            </a:r>
            <a:r>
              <a:rPr lang="en-US" altLang="zh-CN" sz="2400" b="1" dirty="0" smtClean="0">
                <a:solidFill>
                  <a:srgbClr val="FF0000"/>
                </a:solidFill>
              </a:rPr>
              <a:t>RFID-based technology </a:t>
            </a:r>
            <a:r>
              <a:rPr lang="en-US" altLang="zh-CN" sz="2400" dirty="0" smtClean="0"/>
              <a:t>for </a:t>
            </a:r>
            <a:r>
              <a:rPr lang="en-US" altLang="zh-CN" sz="2400" dirty="0"/>
              <a:t>the augmented reality systems to realize the vision “</a:t>
            </a:r>
            <a:r>
              <a:rPr lang="en-US" altLang="zh-CN" sz="2400" b="1" dirty="0" smtClean="0">
                <a:solidFill>
                  <a:srgbClr val="FF0000"/>
                </a:solidFill>
              </a:rPr>
              <a:t>tell me </a:t>
            </a:r>
            <a:r>
              <a:rPr lang="en-US" altLang="zh-CN" sz="2400" b="1" dirty="0">
                <a:solidFill>
                  <a:srgbClr val="FF0000"/>
                </a:solidFill>
              </a:rPr>
              <a:t>what I see from the AR system</a:t>
            </a:r>
            <a:r>
              <a:rPr lang="en-US" altLang="zh-CN" sz="2400" dirty="0"/>
              <a:t>”.</a:t>
            </a:r>
            <a:endParaRPr lang="en-US" altLang="zh-CN" sz="2400" dirty="0" smtClean="0">
              <a:latin typeface="微软雅黑" pitchFamily="34" charset="-122"/>
              <a:ea typeface="微软雅黑" pitchFamily="34" charset="-122"/>
            </a:endParaRPr>
          </a:p>
        </p:txBody>
      </p:sp>
      <p:sp>
        <p:nvSpPr>
          <p:cNvPr id="54" name="TextBox 53"/>
          <p:cNvSpPr txBox="1"/>
          <p:nvPr/>
        </p:nvSpPr>
        <p:spPr>
          <a:xfrm>
            <a:off x="609600" y="2971800"/>
            <a:ext cx="8382000" cy="1569660"/>
          </a:xfrm>
          <a:prstGeom prst="rect">
            <a:avLst/>
          </a:prstGeom>
          <a:noFill/>
        </p:spPr>
        <p:txBody>
          <a:bodyPr wrap="square" rtlCol="0">
            <a:spAutoFit/>
          </a:bodyPr>
          <a:lstStyle/>
          <a:p>
            <a:r>
              <a:rPr lang="en-US" altLang="zh-CN" sz="1400" dirty="0" smtClean="0">
                <a:latin typeface="微软雅黑" pitchFamily="34" charset="-122"/>
                <a:ea typeface="微软雅黑" pitchFamily="34" charset="-122"/>
              </a:rPr>
              <a:t>—</a:t>
            </a:r>
            <a:r>
              <a:rPr lang="en-US" altLang="zh-CN" sz="2400" dirty="0" smtClean="0"/>
              <a:t>We </a:t>
            </a:r>
            <a:r>
              <a:rPr lang="en-US" altLang="zh-CN" sz="2400" dirty="0"/>
              <a:t>conduct </a:t>
            </a:r>
            <a:r>
              <a:rPr lang="en-US" altLang="zh-CN" sz="2400" b="1" dirty="0" smtClean="0">
                <a:solidFill>
                  <a:srgbClr val="FF0000"/>
                </a:solidFill>
              </a:rPr>
              <a:t>experimental studies </a:t>
            </a:r>
            <a:r>
              <a:rPr lang="en-US" altLang="zh-CN" sz="2400" dirty="0"/>
              <a:t>to explore the inherent correlations  between the depth of field and RF-signals from the tagged objects. </a:t>
            </a:r>
            <a:r>
              <a:rPr lang="en-US" altLang="zh-CN" sz="2400" dirty="0" smtClean="0"/>
              <a:t>We propose </a:t>
            </a:r>
            <a:r>
              <a:rPr lang="en-US" altLang="zh-CN" sz="2400" b="1" dirty="0">
                <a:solidFill>
                  <a:srgbClr val="FF0000"/>
                </a:solidFill>
              </a:rPr>
              <a:t>continuous scanning-based </a:t>
            </a:r>
            <a:r>
              <a:rPr lang="en-US" altLang="zh-CN" sz="2400" b="1" dirty="0" smtClean="0">
                <a:solidFill>
                  <a:srgbClr val="FF0000"/>
                </a:solidFill>
              </a:rPr>
              <a:t>solutions </a:t>
            </a:r>
            <a:r>
              <a:rPr lang="en-US" altLang="zh-CN" sz="2400" dirty="0" smtClean="0"/>
              <a:t>to </a:t>
            </a:r>
            <a:r>
              <a:rPr lang="en-US" altLang="zh-CN" sz="2400" dirty="0"/>
              <a:t>accurately distinguish the multiple tagged objects.</a:t>
            </a:r>
          </a:p>
        </p:txBody>
      </p:sp>
      <p:sp>
        <p:nvSpPr>
          <p:cNvPr id="55" name="TextBox 54"/>
          <p:cNvSpPr txBox="1"/>
          <p:nvPr/>
        </p:nvSpPr>
        <p:spPr>
          <a:xfrm>
            <a:off x="609600" y="4837093"/>
            <a:ext cx="8305800" cy="1569660"/>
          </a:xfrm>
          <a:prstGeom prst="rect">
            <a:avLst/>
          </a:prstGeom>
          <a:noFill/>
        </p:spPr>
        <p:txBody>
          <a:bodyPr wrap="square" rtlCol="0">
            <a:spAutoFit/>
          </a:bodyPr>
          <a:lstStyle/>
          <a:p>
            <a:r>
              <a:rPr lang="en-US" altLang="zh-CN" sz="1400" dirty="0" smtClean="0">
                <a:latin typeface="微软雅黑" pitchFamily="34" charset="-122"/>
                <a:ea typeface="微软雅黑" pitchFamily="34" charset="-122"/>
              </a:rPr>
              <a:t>—</a:t>
            </a:r>
            <a:r>
              <a:rPr lang="en-US" altLang="zh-CN" sz="2400" dirty="0" smtClean="0"/>
              <a:t>We </a:t>
            </a:r>
            <a:r>
              <a:rPr lang="en-US" altLang="zh-CN" sz="2400" dirty="0"/>
              <a:t>implemented a </a:t>
            </a:r>
            <a:r>
              <a:rPr lang="en-US" altLang="zh-CN" sz="2400" b="1" dirty="0">
                <a:solidFill>
                  <a:srgbClr val="FF0000"/>
                </a:solidFill>
              </a:rPr>
              <a:t>prototype system </a:t>
            </a:r>
            <a:r>
              <a:rPr lang="en-US" altLang="zh-CN" sz="2400" dirty="0"/>
              <a:t>and evaluated the </a:t>
            </a:r>
            <a:r>
              <a:rPr lang="en-US" altLang="zh-CN" sz="2400" dirty="0" smtClean="0"/>
              <a:t>actual performance </a:t>
            </a:r>
            <a:r>
              <a:rPr lang="en-US" altLang="zh-CN" sz="2400" dirty="0"/>
              <a:t>with </a:t>
            </a:r>
            <a:r>
              <a:rPr lang="en-US" altLang="zh-CN" sz="2400" b="1" dirty="0">
                <a:solidFill>
                  <a:srgbClr val="FF0000"/>
                </a:solidFill>
              </a:rPr>
              <a:t>case studies</a:t>
            </a:r>
            <a:r>
              <a:rPr lang="en-US" altLang="zh-CN" sz="2400" dirty="0"/>
              <a:t>. Our solution achieves </a:t>
            </a:r>
            <a:r>
              <a:rPr lang="en-US" altLang="zh-CN" sz="2400" b="1" dirty="0">
                <a:solidFill>
                  <a:srgbClr val="FF0000"/>
                </a:solidFill>
              </a:rPr>
              <a:t>an</a:t>
            </a:r>
          </a:p>
          <a:p>
            <a:r>
              <a:rPr lang="en-US" altLang="zh-CN" sz="2400" b="1" dirty="0">
                <a:solidFill>
                  <a:srgbClr val="FF0000"/>
                </a:solidFill>
              </a:rPr>
              <a:t>average match ratio of 91%</a:t>
            </a:r>
            <a:r>
              <a:rPr lang="en-US" altLang="zh-CN" sz="2400" dirty="0"/>
              <a:t> in distinguishing up to dozens of</a:t>
            </a:r>
          </a:p>
          <a:p>
            <a:r>
              <a:rPr lang="en-US" altLang="zh-CN" sz="2400" dirty="0"/>
              <a:t>RFID tagged </a:t>
            </a:r>
            <a:r>
              <a:rPr lang="en-US" altLang="zh-CN" sz="2400" dirty="0" smtClean="0"/>
              <a:t>objects</a:t>
            </a:r>
            <a:r>
              <a:rPr lang="en-US" altLang="zh-CN" sz="1400" dirty="0" smtClean="0"/>
              <a:t>.</a:t>
            </a:r>
            <a:endParaRPr lang="en-US" altLang="zh-CN" sz="1400" dirty="0" smtClean="0">
              <a:latin typeface="微软雅黑" pitchFamily="34" charset="-122"/>
              <a:ea typeface="微软雅黑" pitchFamily="34" charset="-122"/>
            </a:endParaRPr>
          </a:p>
        </p:txBody>
      </p:sp>
      <p:sp>
        <p:nvSpPr>
          <p:cNvPr id="6" name="幻灯片编号占位符 5"/>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3" name="TextBox 52"/>
          <p:cNvSpPr txBox="1"/>
          <p:nvPr/>
        </p:nvSpPr>
        <p:spPr>
          <a:xfrm>
            <a:off x="609600" y="1600200"/>
            <a:ext cx="7848872" cy="461665"/>
          </a:xfrm>
          <a:prstGeom prst="rect">
            <a:avLst/>
          </a:prstGeom>
          <a:noFill/>
        </p:spPr>
        <p:txBody>
          <a:bodyPr wrap="square" rtlCol="0">
            <a:spAutoFit/>
          </a:bodyPr>
          <a:lstStyle/>
          <a:p>
            <a:r>
              <a:rPr lang="en-US" altLang="zh-CN" sz="1400" dirty="0" smtClean="0">
                <a:latin typeface="微软雅黑" pitchFamily="34" charset="-122"/>
                <a:ea typeface="微软雅黑" pitchFamily="34" charset="-122"/>
              </a:rPr>
              <a:t>—</a:t>
            </a:r>
            <a:r>
              <a:rPr lang="zh-CN" altLang="en-US" sz="2400" dirty="0" smtClean="0"/>
              <a:t>为多种需求提出相应的解决办法。</a:t>
            </a:r>
            <a:endParaRPr lang="en-US" altLang="zh-CN" sz="2400" dirty="0" smtClean="0">
              <a:latin typeface="微软雅黑" pitchFamily="34" charset="-122"/>
              <a:ea typeface="微软雅黑" pitchFamily="34" charset="-122"/>
            </a:endParaRPr>
          </a:p>
        </p:txBody>
      </p:sp>
      <p:sp>
        <p:nvSpPr>
          <p:cNvPr id="54" name="TextBox 53"/>
          <p:cNvSpPr txBox="1"/>
          <p:nvPr/>
        </p:nvSpPr>
        <p:spPr>
          <a:xfrm>
            <a:off x="609600" y="2971800"/>
            <a:ext cx="8382000" cy="461665"/>
          </a:xfrm>
          <a:prstGeom prst="rect">
            <a:avLst/>
          </a:prstGeom>
          <a:noFill/>
        </p:spPr>
        <p:txBody>
          <a:bodyPr wrap="square" rtlCol="0">
            <a:spAutoFit/>
          </a:bodyPr>
          <a:lstStyle/>
          <a:p>
            <a:r>
              <a:rPr lang="en-US" altLang="zh-CN" sz="1400" dirty="0" smtClean="0">
                <a:latin typeface="微软雅黑" pitchFamily="34" charset="-122"/>
                <a:ea typeface="微软雅黑" pitchFamily="34" charset="-122"/>
              </a:rPr>
              <a:t>—</a:t>
            </a:r>
            <a:r>
              <a:rPr lang="zh-CN" altLang="en-US" sz="2400" dirty="0" smtClean="0"/>
              <a:t>实验认真，数据罗列清晰，场景全面</a:t>
            </a:r>
            <a:endParaRPr lang="en-US" altLang="zh-CN" sz="2400" dirty="0"/>
          </a:p>
        </p:txBody>
      </p:sp>
      <p:sp>
        <p:nvSpPr>
          <p:cNvPr id="55" name="TextBox 54"/>
          <p:cNvSpPr txBox="1"/>
          <p:nvPr/>
        </p:nvSpPr>
        <p:spPr>
          <a:xfrm>
            <a:off x="609600" y="4837093"/>
            <a:ext cx="8305800" cy="461665"/>
          </a:xfrm>
          <a:prstGeom prst="rect">
            <a:avLst/>
          </a:prstGeom>
          <a:noFill/>
        </p:spPr>
        <p:txBody>
          <a:bodyPr wrap="square" rtlCol="0">
            <a:spAutoFit/>
          </a:bodyPr>
          <a:lstStyle/>
          <a:p>
            <a:r>
              <a:rPr lang="en-US" altLang="zh-CN" sz="1400" dirty="0" smtClean="0">
                <a:latin typeface="微软雅黑" pitchFamily="34" charset="-122"/>
                <a:ea typeface="微软雅黑" pitchFamily="34" charset="-122"/>
              </a:rPr>
              <a:t>—</a:t>
            </a:r>
            <a:r>
              <a:rPr lang="en-US" altLang="zh-CN" sz="2400" dirty="0" smtClean="0"/>
              <a:t>Shown on the screen of glasses?</a:t>
            </a:r>
            <a:endParaRPr lang="en-US" altLang="zh-CN" sz="1400" dirty="0" smtClean="0">
              <a:latin typeface="微软雅黑" pitchFamily="34" charset="-122"/>
              <a:ea typeface="微软雅黑" pitchFamily="34" charset="-122"/>
            </a:endParaRPr>
          </a:p>
        </p:txBody>
      </p:sp>
      <p:sp>
        <p:nvSpPr>
          <p:cNvPr id="6" name="幻灯片编号占位符 5"/>
          <p:cNvSpPr>
            <a:spLocks noGrp="1"/>
          </p:cNvSpPr>
          <p:nvPr>
            <p:ph type="sldNum" sz="quarter" idx="12"/>
          </p:nvPr>
        </p:nvSpPr>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13740496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7239000" cy="523220"/>
          </a:xfrm>
          <a:prstGeom prst="rect">
            <a:avLst/>
          </a:prstGeom>
          <a:noFill/>
        </p:spPr>
        <p:txBody>
          <a:bodyPr wrap="square" rtlCol="0">
            <a:spAutoFit/>
          </a:bodyPr>
          <a:lstStyle/>
          <a:p>
            <a:r>
              <a:rPr lang="en-US" altLang="zh-CN" sz="2800" b="1" dirty="0" smtClean="0">
                <a:solidFill>
                  <a:srgbClr val="0070C0"/>
                </a:solidFill>
                <a:latin typeface="微软雅黑" pitchFamily="34" charset="-122"/>
                <a:ea typeface="微软雅黑" pitchFamily="34" charset="-122"/>
              </a:rPr>
              <a:t>Motivation</a:t>
            </a:r>
            <a:r>
              <a:rPr lang="zh-CN" altLang="en-US" sz="2800" b="1" dirty="0" smtClean="0">
                <a:solidFill>
                  <a:srgbClr val="0070C0"/>
                </a:solidFill>
                <a:latin typeface="微软雅黑" pitchFamily="34" charset="-122"/>
                <a:ea typeface="微软雅黑" pitchFamily="34" charset="-122"/>
              </a:rPr>
              <a:t>：</a:t>
            </a:r>
            <a:r>
              <a:rPr lang="en-US" altLang="zh-CN" sz="2800" b="1" dirty="0" smtClean="0">
                <a:solidFill>
                  <a:srgbClr val="0070C0"/>
                </a:solidFill>
                <a:latin typeface="微软雅黑" pitchFamily="34" charset="-122"/>
                <a:ea typeface="微软雅黑" pitchFamily="34" charset="-122"/>
              </a:rPr>
              <a:t>Augmented Reality Systems</a:t>
            </a:r>
            <a:endParaRPr lang="en-US" altLang="zh-CN" sz="2800" b="1" dirty="0">
              <a:solidFill>
                <a:srgbClr val="0070C0"/>
              </a:solidFill>
              <a:latin typeface="微软雅黑" pitchFamily="34" charset="-122"/>
              <a:ea typeface="微软雅黑" pitchFamily="34" charset="-122"/>
            </a:endParaRPr>
          </a:p>
        </p:txBody>
      </p:sp>
      <p:sp>
        <p:nvSpPr>
          <p:cNvPr id="6" name="矩形 5"/>
          <p:cNvSpPr/>
          <p:nvPr/>
        </p:nvSpPr>
        <p:spPr>
          <a:xfrm>
            <a:off x="5416917" y="6336268"/>
            <a:ext cx="2355483" cy="461665"/>
          </a:xfrm>
          <a:prstGeom prst="rect">
            <a:avLst/>
          </a:prstGeom>
        </p:spPr>
        <p:txBody>
          <a:bodyPr wrap="none">
            <a:spAutoFit/>
          </a:bodyPr>
          <a:lstStyle/>
          <a:p>
            <a:r>
              <a:rPr lang="en-US" altLang="zh-CN" sz="2400" b="1" dirty="0" smtClean="0"/>
              <a:t> Microsoft </a:t>
            </a:r>
            <a:r>
              <a:rPr lang="en-US" altLang="zh-CN" sz="2400" b="1" dirty="0" err="1" smtClean="0"/>
              <a:t>Kinect</a:t>
            </a:r>
            <a:endParaRPr lang="zh-CN" altLang="en-US" sz="2400" b="1" dirty="0"/>
          </a:p>
        </p:txBody>
      </p:sp>
      <p:sp>
        <p:nvSpPr>
          <p:cNvPr id="7" name="矩形 6"/>
          <p:cNvSpPr/>
          <p:nvPr/>
        </p:nvSpPr>
        <p:spPr>
          <a:xfrm>
            <a:off x="5638800" y="3348335"/>
            <a:ext cx="1756911" cy="461665"/>
          </a:xfrm>
          <a:prstGeom prst="rect">
            <a:avLst/>
          </a:prstGeom>
        </p:spPr>
        <p:txBody>
          <a:bodyPr wrap="none">
            <a:spAutoFit/>
          </a:bodyPr>
          <a:lstStyle/>
          <a:p>
            <a:r>
              <a:rPr lang="en-US" altLang="zh-CN" sz="2400" b="1" dirty="0"/>
              <a:t> </a:t>
            </a:r>
            <a:r>
              <a:rPr lang="en-US" altLang="zh-CN" sz="2400" b="1" dirty="0" smtClean="0"/>
              <a:t>Smart Glass</a:t>
            </a:r>
            <a:endParaRPr lang="zh-CN" altLang="en-US" sz="2400" b="1" dirty="0"/>
          </a:p>
        </p:txBody>
      </p:sp>
      <p:pic>
        <p:nvPicPr>
          <p:cNvPr id="9" name="图片 8"/>
          <p:cNvPicPr>
            <a:picLocks noChangeAspect="1"/>
          </p:cNvPicPr>
          <p:nvPr/>
        </p:nvPicPr>
        <p:blipFill>
          <a:blip r:embed="rId4"/>
          <a:stretch>
            <a:fillRect/>
          </a:stretch>
        </p:blipFill>
        <p:spPr>
          <a:xfrm>
            <a:off x="787400" y="3131403"/>
            <a:ext cx="3175000" cy="3124200"/>
          </a:xfrm>
          <a:prstGeom prst="rect">
            <a:avLst/>
          </a:prstGeom>
        </p:spPr>
      </p:pic>
      <p:sp>
        <p:nvSpPr>
          <p:cNvPr id="35" name="矩形 34"/>
          <p:cNvSpPr/>
          <p:nvPr/>
        </p:nvSpPr>
        <p:spPr>
          <a:xfrm>
            <a:off x="939800" y="6396335"/>
            <a:ext cx="2985162" cy="461665"/>
          </a:xfrm>
          <a:prstGeom prst="rect">
            <a:avLst/>
          </a:prstGeom>
        </p:spPr>
        <p:txBody>
          <a:bodyPr wrap="none">
            <a:spAutoFit/>
          </a:bodyPr>
          <a:lstStyle/>
          <a:p>
            <a:r>
              <a:rPr lang="en-US" altLang="zh-CN" sz="2400" b="1" dirty="0" smtClean="0"/>
              <a:t>Smartphone or Tablet</a:t>
            </a:r>
            <a:endParaRPr lang="zh-CN" altLang="en-US" sz="2400" b="1" dirty="0"/>
          </a:p>
        </p:txBody>
      </p:sp>
      <p:pic>
        <p:nvPicPr>
          <p:cNvPr id="10" name="图片 9"/>
          <p:cNvPicPr>
            <a:picLocks noChangeAspect="1"/>
          </p:cNvPicPr>
          <p:nvPr/>
        </p:nvPicPr>
        <p:blipFill>
          <a:blip r:embed="rId5"/>
          <a:stretch>
            <a:fillRect/>
          </a:stretch>
        </p:blipFill>
        <p:spPr>
          <a:xfrm>
            <a:off x="4756169" y="990600"/>
            <a:ext cx="3625831" cy="2400300"/>
          </a:xfrm>
          <a:prstGeom prst="rect">
            <a:avLst/>
          </a:prstGeom>
        </p:spPr>
      </p:pic>
      <p:pic>
        <p:nvPicPr>
          <p:cNvPr id="11" name="图片 10"/>
          <p:cNvPicPr>
            <a:picLocks noChangeAspect="1"/>
          </p:cNvPicPr>
          <p:nvPr/>
        </p:nvPicPr>
        <p:blipFill>
          <a:blip r:embed="rId6"/>
          <a:stretch>
            <a:fillRect/>
          </a:stretch>
        </p:blipFill>
        <p:spPr>
          <a:xfrm>
            <a:off x="4648200" y="3848100"/>
            <a:ext cx="3835042" cy="2552700"/>
          </a:xfrm>
          <a:prstGeom prst="rect">
            <a:avLst/>
          </a:prstGeom>
        </p:spPr>
      </p:pic>
      <p:sp>
        <p:nvSpPr>
          <p:cNvPr id="12" name="云形 11"/>
          <p:cNvSpPr/>
          <p:nvPr/>
        </p:nvSpPr>
        <p:spPr>
          <a:xfrm>
            <a:off x="152400" y="990600"/>
            <a:ext cx="5029200" cy="24384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smtClean="0"/>
              <a:t>Augmented Reality technologies </a:t>
            </a:r>
            <a:r>
              <a:rPr lang="en-US" altLang="zh-CN" sz="2400" b="1" dirty="0"/>
              <a:t>promise to enhance our perception </a:t>
            </a:r>
            <a:r>
              <a:rPr lang="en-US" altLang="zh-CN" sz="2400" b="1" dirty="0" smtClean="0"/>
              <a:t>and </a:t>
            </a:r>
            <a:r>
              <a:rPr lang="en-US" altLang="zh-CN" sz="2400" b="1" dirty="0"/>
              <a:t>interaction with the real world</a:t>
            </a:r>
            <a:r>
              <a:rPr lang="en-US" altLang="zh-CN" sz="2400" b="1" dirty="0" smtClean="0"/>
              <a:t>.</a:t>
            </a:r>
            <a:endParaRPr lang="zh-CN" altLang="zh-CN" sz="2400" b="1" dirty="0"/>
          </a:p>
        </p:txBody>
      </p:sp>
      <p:sp>
        <p:nvSpPr>
          <p:cNvPr id="8" name="幻灯片编号占位符 7"/>
          <p:cNvSpPr>
            <a:spLocks noGrp="1"/>
          </p:cNvSpPr>
          <p:nvPr>
            <p:ph type="sldNum" sz="quarter" idx="12"/>
          </p:nvPr>
        </p:nvSpPr>
        <p:spPr/>
        <p:txBody>
          <a:bodyPr/>
          <a:lstStyle/>
          <a:p>
            <a:fld id="{B6F15528-21DE-4FAA-801E-634DDDAF4B2B}" type="slidenum">
              <a:rPr lang="en-US" smtClean="0"/>
              <a:pPr/>
              <a:t>4</a:t>
            </a:fld>
            <a:endParaRPr lang="en-US"/>
          </a:p>
        </p:txBody>
      </p:sp>
    </p:spTree>
    <p:custDataLst>
      <p:tags r:id="rId1"/>
    </p:custDataLst>
    <p:extLst>
      <p:ext uri="{BB962C8B-B14F-4D97-AF65-F5344CB8AC3E}">
        <p14:creationId xmlns:p14="http://schemas.microsoft.com/office/powerpoint/2010/main" val="3617861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796298"/>
            <a:ext cx="9144000" cy="400110"/>
          </a:xfrm>
          <a:prstGeom prst="rect">
            <a:avLst/>
          </a:prstGeom>
          <a:noFill/>
        </p:spPr>
        <p:txBody>
          <a:bodyPr wrap="square" rtlCol="0">
            <a:spAutoFit/>
          </a:bodyPr>
          <a:lstStyle/>
          <a:p>
            <a:pPr algn="ctr"/>
            <a:r>
              <a:rPr lang="en-US" altLang="zh-CN" sz="2000" b="1" dirty="0" smtClean="0">
                <a:solidFill>
                  <a:schemeClr val="tx1">
                    <a:lumMod val="75000"/>
                    <a:lumOff val="25000"/>
                  </a:schemeClr>
                </a:solidFill>
                <a:latin typeface="微软雅黑" pitchFamily="34" charset="-122"/>
                <a:ea typeface="微软雅黑" pitchFamily="34" charset="-122"/>
              </a:rPr>
              <a:t>Thank you !</a:t>
            </a:r>
            <a:endParaRPr lang="zh-CN" altLang="en-US" sz="2000" b="1" dirty="0">
              <a:solidFill>
                <a:schemeClr val="tx1">
                  <a:lumMod val="65000"/>
                  <a:lumOff val="35000"/>
                </a:schemeClr>
              </a:solidFill>
              <a:latin typeface="微软雅黑" pitchFamily="34" charset="-122"/>
              <a:ea typeface="微软雅黑" pitchFamily="34" charset="-122"/>
            </a:endParaRPr>
          </a:p>
        </p:txBody>
      </p:sp>
      <p:pic>
        <p:nvPicPr>
          <p:cNvPr id="10246" name="Picture 6" descr="C:\Users\sophie\Desktop\电脑与生活\4.jpg"/>
          <p:cNvPicPr>
            <a:picLocks noChangeAspect="1" noChangeArrowheads="1"/>
          </p:cNvPicPr>
          <p:nvPr/>
        </p:nvPicPr>
        <p:blipFill>
          <a:blip r:embed="rId2" cstate="print"/>
          <a:srcRect/>
          <a:stretch>
            <a:fillRect/>
          </a:stretch>
        </p:blipFill>
        <p:spPr bwMode="auto">
          <a:xfrm>
            <a:off x="0" y="5716700"/>
            <a:ext cx="9144000" cy="1168684"/>
          </a:xfrm>
          <a:prstGeom prst="rect">
            <a:avLst/>
          </a:prstGeom>
          <a:noFill/>
        </p:spPr>
      </p:pic>
      <p:sp>
        <p:nvSpPr>
          <p:cNvPr id="12" name="TextBox 11"/>
          <p:cNvSpPr txBox="1"/>
          <p:nvPr/>
        </p:nvSpPr>
        <p:spPr>
          <a:xfrm>
            <a:off x="0" y="2545740"/>
            <a:ext cx="9144000" cy="584775"/>
          </a:xfrm>
          <a:prstGeom prst="rect">
            <a:avLst/>
          </a:prstGeom>
          <a:noFill/>
        </p:spPr>
        <p:txBody>
          <a:bodyPr wrap="square" rtlCol="0">
            <a:spAutoFit/>
          </a:bodyPr>
          <a:lstStyle/>
          <a:p>
            <a:pPr algn="ctr"/>
            <a:r>
              <a:rPr lang="en-US" altLang="zh-CN" sz="3200" b="1" dirty="0" smtClean="0">
                <a:solidFill>
                  <a:srgbClr val="0070C0"/>
                </a:solidFill>
                <a:latin typeface="微软雅黑" pitchFamily="34" charset="-122"/>
                <a:ea typeface="微软雅黑" pitchFamily="34" charset="-122"/>
              </a:rPr>
              <a:t>Questions ?</a:t>
            </a:r>
          </a:p>
        </p:txBody>
      </p:sp>
      <p:sp>
        <p:nvSpPr>
          <p:cNvPr id="8" name="矩形 7"/>
          <p:cNvSpPr/>
          <p:nvPr/>
        </p:nvSpPr>
        <p:spPr>
          <a:xfrm>
            <a:off x="539552" y="1007017"/>
            <a:ext cx="5688632"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Picture 2" descr="C:\Users\sophie\Desktop\16300000623104125722843542562.jpg"/>
          <p:cNvPicPr>
            <a:picLocks noChangeAspect="1" noChangeArrowheads="1"/>
          </p:cNvPicPr>
          <p:nvPr/>
        </p:nvPicPr>
        <p:blipFill>
          <a:blip r:embed="rId3" cstate="print"/>
          <a:srcRect/>
          <a:stretch>
            <a:fillRect/>
          </a:stretch>
        </p:blipFill>
        <p:spPr bwMode="auto">
          <a:xfrm>
            <a:off x="7445480" y="476672"/>
            <a:ext cx="798928" cy="1008112"/>
          </a:xfrm>
          <a:prstGeom prst="rect">
            <a:avLst/>
          </a:prstGeom>
          <a:noFill/>
        </p:spPr>
      </p:pic>
      <p:sp>
        <p:nvSpPr>
          <p:cNvPr id="10" name="TextBox 9"/>
          <p:cNvSpPr txBox="1"/>
          <p:nvPr/>
        </p:nvSpPr>
        <p:spPr>
          <a:xfrm>
            <a:off x="467544" y="580618"/>
            <a:ext cx="3240360" cy="400110"/>
          </a:xfrm>
          <a:prstGeom prst="rect">
            <a:avLst/>
          </a:prstGeom>
          <a:noFill/>
        </p:spPr>
        <p:txBody>
          <a:bodyPr wrap="square" rtlCol="0">
            <a:spAutoFit/>
          </a:bodyPr>
          <a:lstStyle/>
          <a:p>
            <a:r>
              <a:rPr lang="en-US" altLang="zh-CN" sz="2000" b="1" dirty="0" smtClean="0">
                <a:solidFill>
                  <a:schemeClr val="tx1">
                    <a:lumMod val="50000"/>
                    <a:lumOff val="50000"/>
                  </a:schemeClr>
                </a:solidFill>
                <a:latin typeface="微软雅黑" pitchFamily="34" charset="-122"/>
                <a:ea typeface="微软雅黑" pitchFamily="34" charset="-122"/>
              </a:rPr>
              <a:t>UBICOMP 2016</a:t>
            </a:r>
            <a:endParaRPr lang="zh-CN" altLang="en-US" sz="2000" b="1" dirty="0">
              <a:solidFill>
                <a:schemeClr val="tx1">
                  <a:lumMod val="50000"/>
                  <a:lumOff val="50000"/>
                </a:schemeClr>
              </a:solidFill>
              <a:latin typeface="微软雅黑" pitchFamily="34" charset="-122"/>
              <a:ea typeface="微软雅黑" pitchFamily="34" charset="-122"/>
            </a:endParaRPr>
          </a:p>
        </p:txBody>
      </p:sp>
      <p:sp>
        <p:nvSpPr>
          <p:cNvPr id="2" name="幻灯片编号占位符 1"/>
          <p:cNvSpPr>
            <a:spLocks noGrp="1"/>
          </p:cNvSpPr>
          <p:nvPr>
            <p:ph type="sldNum" sz="quarter" idx="12"/>
          </p:nvPr>
        </p:nvSpPr>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295424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6096000" cy="523220"/>
          </a:xfrm>
          <a:prstGeom prst="rect">
            <a:avLst/>
          </a:prstGeom>
          <a:noFill/>
        </p:spPr>
        <p:txBody>
          <a:bodyPr wrap="square" rtlCol="0">
            <a:spAutoFit/>
          </a:bodyPr>
          <a:lstStyle/>
          <a:p>
            <a:r>
              <a:rPr lang="en-US" altLang="zh-CN" sz="2800" b="1" dirty="0" smtClean="0">
                <a:solidFill>
                  <a:srgbClr val="0070C0"/>
                </a:solidFill>
                <a:latin typeface="微软雅黑" pitchFamily="34" charset="-122"/>
                <a:ea typeface="微软雅黑" pitchFamily="34" charset="-122"/>
              </a:rPr>
              <a:t>Motivation</a:t>
            </a:r>
            <a:r>
              <a:rPr lang="zh-CN" altLang="en-US" sz="2800" b="1" dirty="0" smtClean="0">
                <a:solidFill>
                  <a:srgbClr val="0070C0"/>
                </a:solidFill>
                <a:latin typeface="微软雅黑" pitchFamily="34" charset="-122"/>
                <a:ea typeface="微软雅黑" pitchFamily="34" charset="-122"/>
              </a:rPr>
              <a:t>：</a:t>
            </a:r>
            <a:r>
              <a:rPr lang="en-US" altLang="zh-CN" sz="2800" b="1" dirty="0">
                <a:solidFill>
                  <a:srgbClr val="0070C0"/>
                </a:solidFill>
                <a:latin typeface="微软雅黑" pitchFamily="34" charset="-122"/>
                <a:ea typeface="微软雅黑" pitchFamily="34" charset="-122"/>
              </a:rPr>
              <a:t>Tell Me What I </a:t>
            </a:r>
            <a:r>
              <a:rPr lang="en-US" altLang="zh-CN" sz="2800" b="1" dirty="0" smtClean="0">
                <a:solidFill>
                  <a:srgbClr val="0070C0"/>
                </a:solidFill>
                <a:latin typeface="微软雅黑" pitchFamily="34" charset="-122"/>
                <a:ea typeface="微软雅黑" pitchFamily="34" charset="-122"/>
              </a:rPr>
              <a:t>See (1)</a:t>
            </a:r>
            <a:endParaRPr lang="en-US" altLang="zh-CN" sz="2800" b="1" dirty="0">
              <a:solidFill>
                <a:srgbClr val="0070C0"/>
              </a:solidFill>
              <a:latin typeface="微软雅黑" pitchFamily="34" charset="-122"/>
              <a:ea typeface="微软雅黑" pitchFamily="34" charset="-122"/>
            </a:endParaRPr>
          </a:p>
        </p:txBody>
      </p:sp>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914400"/>
            <a:ext cx="7620000" cy="5715000"/>
          </a:xfrm>
          <a:prstGeom prst="rect">
            <a:avLst/>
          </a:prstGeom>
        </p:spPr>
      </p:pic>
      <p:pic>
        <p:nvPicPr>
          <p:cNvPr id="43" name="图片 42"/>
          <p:cNvPicPr>
            <a:picLocks noChangeAspect="1"/>
          </p:cNvPicPr>
          <p:nvPr/>
        </p:nvPicPr>
        <p:blipFill>
          <a:blip r:embed="rId5"/>
          <a:stretch>
            <a:fillRect/>
          </a:stretch>
        </p:blipFill>
        <p:spPr>
          <a:xfrm>
            <a:off x="4082377" y="5722727"/>
            <a:ext cx="1094728" cy="1135273"/>
          </a:xfrm>
          <a:prstGeom prst="rect">
            <a:avLst/>
          </a:prstGeom>
          <a:effectLst>
            <a:outerShdw blurRad="50800" dist="38100" dir="2700000" algn="tl" rotWithShape="0">
              <a:prstClr val="black">
                <a:alpha val="40000"/>
              </a:prstClr>
            </a:outerShdw>
          </a:effectLst>
        </p:spPr>
      </p:pic>
      <p:grpSp>
        <p:nvGrpSpPr>
          <p:cNvPr id="44" name="组合 40"/>
          <p:cNvGrpSpPr/>
          <p:nvPr/>
        </p:nvGrpSpPr>
        <p:grpSpPr>
          <a:xfrm>
            <a:off x="5562600" y="5150584"/>
            <a:ext cx="238645" cy="228060"/>
            <a:chOff x="6193397" y="3292355"/>
            <a:chExt cx="257542" cy="257542"/>
          </a:xfrm>
        </p:grpSpPr>
        <p:sp>
          <p:nvSpPr>
            <p:cNvPr id="45" name="椭圆 44"/>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8" name="直接连接符 44"/>
          <p:cNvCxnSpPr>
            <a:stCxn id="47" idx="2"/>
            <a:endCxn id="67" idx="0"/>
          </p:cNvCxnSpPr>
          <p:nvPr/>
        </p:nvCxnSpPr>
        <p:spPr>
          <a:xfrm>
            <a:off x="4286126" y="2923415"/>
            <a:ext cx="85634" cy="353725"/>
          </a:xfrm>
          <a:prstGeom prst="line">
            <a:avLst/>
          </a:prstGeom>
          <a:ln w="19050">
            <a:solidFill>
              <a:srgbClr val="00B0F0"/>
            </a:solidFill>
          </a:ln>
        </p:spPr>
        <p:style>
          <a:lnRef idx="1">
            <a:schemeClr val="accent5"/>
          </a:lnRef>
          <a:fillRef idx="0">
            <a:schemeClr val="accent5"/>
          </a:fillRef>
          <a:effectRef idx="0">
            <a:schemeClr val="accent5"/>
          </a:effectRef>
          <a:fontRef idx="minor">
            <a:schemeClr val="tx1"/>
          </a:fontRef>
        </p:style>
      </p:cxnSp>
      <p:grpSp>
        <p:nvGrpSpPr>
          <p:cNvPr id="49" name="组合 45"/>
          <p:cNvGrpSpPr/>
          <p:nvPr/>
        </p:nvGrpSpPr>
        <p:grpSpPr>
          <a:xfrm>
            <a:off x="5562600" y="2057940"/>
            <a:ext cx="238645" cy="228060"/>
            <a:chOff x="6193397" y="3292355"/>
            <a:chExt cx="257542" cy="257542"/>
          </a:xfrm>
        </p:grpSpPr>
        <p:sp>
          <p:nvSpPr>
            <p:cNvPr id="50" name="椭圆 49"/>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48"/>
          <p:cNvGrpSpPr/>
          <p:nvPr/>
        </p:nvGrpSpPr>
        <p:grpSpPr>
          <a:xfrm>
            <a:off x="6580952" y="2057940"/>
            <a:ext cx="238645" cy="228060"/>
            <a:chOff x="6193397" y="3292355"/>
            <a:chExt cx="257542" cy="257542"/>
          </a:xfrm>
        </p:grpSpPr>
        <p:sp>
          <p:nvSpPr>
            <p:cNvPr id="53" name="椭圆 52"/>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1"/>
          <p:cNvGrpSpPr/>
          <p:nvPr/>
        </p:nvGrpSpPr>
        <p:grpSpPr>
          <a:xfrm>
            <a:off x="7086600" y="3985262"/>
            <a:ext cx="238645" cy="228060"/>
            <a:chOff x="6193397" y="3292355"/>
            <a:chExt cx="257542" cy="257542"/>
          </a:xfrm>
        </p:grpSpPr>
        <p:sp>
          <p:nvSpPr>
            <p:cNvPr id="56" name="椭圆 55"/>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 name="组合 54"/>
          <p:cNvGrpSpPr/>
          <p:nvPr/>
        </p:nvGrpSpPr>
        <p:grpSpPr>
          <a:xfrm>
            <a:off x="4495800" y="4594862"/>
            <a:ext cx="238645" cy="228060"/>
            <a:chOff x="6193397" y="3292355"/>
            <a:chExt cx="257542" cy="257542"/>
          </a:xfrm>
        </p:grpSpPr>
        <p:sp>
          <p:nvSpPr>
            <p:cNvPr id="59" name="椭圆 58"/>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9"/>
          <p:cNvGrpSpPr/>
          <p:nvPr/>
        </p:nvGrpSpPr>
        <p:grpSpPr>
          <a:xfrm>
            <a:off x="5105400" y="3277140"/>
            <a:ext cx="238645" cy="228060"/>
            <a:chOff x="6193397" y="3292355"/>
            <a:chExt cx="257542" cy="257542"/>
          </a:xfrm>
        </p:grpSpPr>
        <p:sp>
          <p:nvSpPr>
            <p:cNvPr id="62" name="椭圆 61"/>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76"/>
          <p:cNvGrpSpPr/>
          <p:nvPr/>
        </p:nvGrpSpPr>
        <p:grpSpPr>
          <a:xfrm>
            <a:off x="4252437" y="3277140"/>
            <a:ext cx="238645" cy="228060"/>
            <a:chOff x="6193397" y="3292355"/>
            <a:chExt cx="257542" cy="257542"/>
          </a:xfrm>
        </p:grpSpPr>
        <p:sp>
          <p:nvSpPr>
            <p:cNvPr id="66" name="椭圆 65"/>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8" name="组合 79"/>
          <p:cNvGrpSpPr/>
          <p:nvPr/>
        </p:nvGrpSpPr>
        <p:grpSpPr>
          <a:xfrm>
            <a:off x="3048000" y="3353340"/>
            <a:ext cx="238645" cy="228060"/>
            <a:chOff x="6193397" y="3292355"/>
            <a:chExt cx="257542" cy="257542"/>
          </a:xfrm>
        </p:grpSpPr>
        <p:sp>
          <p:nvSpPr>
            <p:cNvPr id="69" name="椭圆 68"/>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82"/>
          <p:cNvGrpSpPr/>
          <p:nvPr/>
        </p:nvGrpSpPr>
        <p:grpSpPr>
          <a:xfrm>
            <a:off x="2209800" y="3124740"/>
            <a:ext cx="238645" cy="228060"/>
            <a:chOff x="6193397" y="3292355"/>
            <a:chExt cx="257542" cy="257542"/>
          </a:xfrm>
        </p:grpSpPr>
        <p:sp>
          <p:nvSpPr>
            <p:cNvPr id="72" name="椭圆 71"/>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85"/>
          <p:cNvGrpSpPr/>
          <p:nvPr/>
        </p:nvGrpSpPr>
        <p:grpSpPr>
          <a:xfrm>
            <a:off x="1266098" y="3124200"/>
            <a:ext cx="238645" cy="228060"/>
            <a:chOff x="6193397" y="3292355"/>
            <a:chExt cx="257542" cy="257542"/>
          </a:xfrm>
        </p:grpSpPr>
        <p:sp>
          <p:nvSpPr>
            <p:cNvPr id="75" name="椭圆 74"/>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7" name="组合 88"/>
          <p:cNvGrpSpPr/>
          <p:nvPr/>
        </p:nvGrpSpPr>
        <p:grpSpPr>
          <a:xfrm>
            <a:off x="2286000" y="1905000"/>
            <a:ext cx="238645" cy="228060"/>
            <a:chOff x="6193397" y="3292355"/>
            <a:chExt cx="257542" cy="257542"/>
          </a:xfrm>
        </p:grpSpPr>
        <p:sp>
          <p:nvSpPr>
            <p:cNvPr id="78" name="椭圆 77"/>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106"/>
          <p:cNvGrpSpPr/>
          <p:nvPr/>
        </p:nvGrpSpPr>
        <p:grpSpPr>
          <a:xfrm>
            <a:off x="3124200" y="5456324"/>
            <a:ext cx="238645" cy="228060"/>
            <a:chOff x="6193397" y="3292355"/>
            <a:chExt cx="257542" cy="257542"/>
          </a:xfrm>
        </p:grpSpPr>
        <p:sp>
          <p:nvSpPr>
            <p:cNvPr id="81" name="椭圆 80"/>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文本框 82"/>
          <p:cNvSpPr txBox="1"/>
          <p:nvPr/>
        </p:nvSpPr>
        <p:spPr>
          <a:xfrm>
            <a:off x="1155164" y="4048827"/>
            <a:ext cx="1773280" cy="1200329"/>
          </a:xfrm>
          <a:prstGeom prst="rect">
            <a:avLst/>
          </a:prstGeom>
          <a:solidFill>
            <a:schemeClr val="accent1">
              <a:lumMod val="40000"/>
              <a:lumOff val="60000"/>
              <a:alpha val="65000"/>
            </a:schemeClr>
          </a:solidFill>
          <a:ln w="19050">
            <a:solidFill>
              <a:srgbClr val="00B0F0"/>
            </a:solidFill>
          </a:ln>
        </p:spPr>
        <p:txBody>
          <a:bodyPr wrap="square" rtlCol="0">
            <a:spAutoFit/>
          </a:bodyPr>
          <a:lstStyle/>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Usage: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owl</a:t>
            </a:r>
          </a:p>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Material</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Wood</a:t>
            </a:r>
          </a:p>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Decade</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700s</a:t>
            </a:r>
          </a:p>
          <a:p>
            <a:r>
              <a:rPr lang="en-US" altLang="zh-CN"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More…</a:t>
            </a:r>
            <a:endPar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84" name="直接连接符 112"/>
          <p:cNvCxnSpPr/>
          <p:nvPr/>
        </p:nvCxnSpPr>
        <p:spPr>
          <a:xfrm>
            <a:off x="2124061" y="5114260"/>
            <a:ext cx="478193" cy="441353"/>
          </a:xfrm>
          <a:prstGeom prst="line">
            <a:avLst/>
          </a:prstGeom>
          <a:ln w="19050">
            <a:solidFill>
              <a:srgbClr val="00B0F0"/>
            </a:solidFill>
          </a:ln>
        </p:spPr>
        <p:style>
          <a:lnRef idx="1">
            <a:schemeClr val="accent5"/>
          </a:lnRef>
          <a:fillRef idx="0">
            <a:schemeClr val="accent5"/>
          </a:fillRef>
          <a:effectRef idx="0">
            <a:schemeClr val="accent5"/>
          </a:effectRef>
          <a:fontRef idx="minor">
            <a:schemeClr val="tx1"/>
          </a:fontRef>
        </p:style>
      </p:cxnSp>
      <p:cxnSp>
        <p:nvCxnSpPr>
          <p:cNvPr id="85" name="直接连接符 114"/>
          <p:cNvCxnSpPr/>
          <p:nvPr/>
        </p:nvCxnSpPr>
        <p:spPr>
          <a:xfrm>
            <a:off x="2602254" y="5555613"/>
            <a:ext cx="621646" cy="0"/>
          </a:xfrm>
          <a:prstGeom prst="line">
            <a:avLst/>
          </a:prstGeom>
          <a:ln w="19050">
            <a:solidFill>
              <a:srgbClr val="00B0F0"/>
            </a:solidFill>
          </a:ln>
        </p:spPr>
        <p:style>
          <a:lnRef idx="1">
            <a:schemeClr val="accent5"/>
          </a:lnRef>
          <a:fillRef idx="0">
            <a:schemeClr val="accent5"/>
          </a:fillRef>
          <a:effectRef idx="0">
            <a:schemeClr val="accent5"/>
          </a:effectRef>
          <a:fontRef idx="minor">
            <a:schemeClr val="tx1"/>
          </a:fontRef>
        </p:style>
      </p:cxnSp>
      <p:sp>
        <p:nvSpPr>
          <p:cNvPr id="121" name="文本框 120"/>
          <p:cNvSpPr txBox="1"/>
          <p:nvPr/>
        </p:nvSpPr>
        <p:spPr>
          <a:xfrm>
            <a:off x="6400800" y="5105400"/>
            <a:ext cx="1773280" cy="1477328"/>
          </a:xfrm>
          <a:prstGeom prst="rect">
            <a:avLst/>
          </a:prstGeom>
          <a:solidFill>
            <a:schemeClr val="accent1">
              <a:lumMod val="40000"/>
              <a:lumOff val="60000"/>
              <a:alpha val="65000"/>
            </a:schemeClr>
          </a:solidFill>
          <a:ln w="19050">
            <a:solidFill>
              <a:srgbClr val="00B0F0"/>
            </a:solidFill>
          </a:ln>
        </p:spPr>
        <p:txBody>
          <a:bodyPr wrap="square" rtlCol="0">
            <a:spAutoFit/>
          </a:bodyPr>
          <a:lstStyle/>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Usage: Teapot</a:t>
            </a:r>
          </a:p>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Material</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Pottery</a:t>
            </a:r>
          </a:p>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Decade</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800s</a:t>
            </a:r>
          </a:p>
          <a:p>
            <a:r>
              <a:rPr lang="en-US" altLang="zh-CN"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More…</a:t>
            </a:r>
            <a:endPar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22" name="直接连接符 122"/>
          <p:cNvCxnSpPr/>
          <p:nvPr/>
        </p:nvCxnSpPr>
        <p:spPr>
          <a:xfrm>
            <a:off x="5691371" y="5378644"/>
            <a:ext cx="185660" cy="411281"/>
          </a:xfrm>
          <a:prstGeom prst="line">
            <a:avLst/>
          </a:prstGeom>
          <a:ln w="19050">
            <a:solidFill>
              <a:srgbClr val="00B0F0"/>
            </a:solidFill>
          </a:ln>
        </p:spPr>
        <p:style>
          <a:lnRef idx="1">
            <a:schemeClr val="accent5"/>
          </a:lnRef>
          <a:fillRef idx="0">
            <a:schemeClr val="accent5"/>
          </a:fillRef>
          <a:effectRef idx="0">
            <a:schemeClr val="accent5"/>
          </a:effectRef>
          <a:fontRef idx="minor">
            <a:schemeClr val="tx1"/>
          </a:fontRef>
        </p:style>
      </p:cxnSp>
      <p:cxnSp>
        <p:nvCxnSpPr>
          <p:cNvPr id="123" name="直接连接符 124"/>
          <p:cNvCxnSpPr/>
          <p:nvPr/>
        </p:nvCxnSpPr>
        <p:spPr>
          <a:xfrm>
            <a:off x="5877031" y="5791134"/>
            <a:ext cx="526884" cy="66"/>
          </a:xfrm>
          <a:prstGeom prst="line">
            <a:avLst/>
          </a:prstGeom>
          <a:ln w="19050">
            <a:solidFill>
              <a:srgbClr val="00B0F0"/>
            </a:solidFill>
          </a:ln>
        </p:spPr>
        <p:style>
          <a:lnRef idx="1">
            <a:schemeClr val="accent5"/>
          </a:lnRef>
          <a:fillRef idx="0">
            <a:schemeClr val="accent5"/>
          </a:fillRef>
          <a:effectRef idx="0">
            <a:schemeClr val="accent5"/>
          </a:effectRef>
          <a:fontRef idx="minor">
            <a:schemeClr val="tx1"/>
          </a:fontRef>
        </p:style>
      </p:cxnSp>
      <p:grpSp>
        <p:nvGrpSpPr>
          <p:cNvPr id="127" name="组合 54"/>
          <p:cNvGrpSpPr/>
          <p:nvPr/>
        </p:nvGrpSpPr>
        <p:grpSpPr>
          <a:xfrm>
            <a:off x="3810000" y="2057400"/>
            <a:ext cx="238645" cy="228060"/>
            <a:chOff x="6193397" y="3292355"/>
            <a:chExt cx="257542" cy="257542"/>
          </a:xfrm>
        </p:grpSpPr>
        <p:sp>
          <p:nvSpPr>
            <p:cNvPr id="128" name="椭圆 127"/>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4" name="组合 54"/>
          <p:cNvGrpSpPr/>
          <p:nvPr/>
        </p:nvGrpSpPr>
        <p:grpSpPr>
          <a:xfrm>
            <a:off x="1447800" y="5334000"/>
            <a:ext cx="238645" cy="228060"/>
            <a:chOff x="6193397" y="3292355"/>
            <a:chExt cx="257542" cy="257542"/>
          </a:xfrm>
        </p:grpSpPr>
        <p:sp>
          <p:nvSpPr>
            <p:cNvPr id="125" name="椭圆 124"/>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3" name="组合 54"/>
          <p:cNvGrpSpPr/>
          <p:nvPr/>
        </p:nvGrpSpPr>
        <p:grpSpPr>
          <a:xfrm>
            <a:off x="4714355" y="2286540"/>
            <a:ext cx="238645" cy="228060"/>
            <a:chOff x="6193397" y="3292355"/>
            <a:chExt cx="257542" cy="257542"/>
          </a:xfrm>
        </p:grpSpPr>
        <p:sp>
          <p:nvSpPr>
            <p:cNvPr id="134" name="椭圆 133"/>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椭圆 134"/>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文本框 46"/>
          <p:cNvSpPr txBox="1"/>
          <p:nvPr/>
        </p:nvSpPr>
        <p:spPr>
          <a:xfrm>
            <a:off x="3200400" y="1446087"/>
            <a:ext cx="2171451" cy="1477328"/>
          </a:xfrm>
          <a:prstGeom prst="rect">
            <a:avLst/>
          </a:prstGeom>
          <a:solidFill>
            <a:schemeClr val="accent1">
              <a:lumMod val="40000"/>
              <a:lumOff val="60000"/>
              <a:alpha val="65000"/>
            </a:schemeClr>
          </a:solidFill>
          <a:ln w="19050">
            <a:solidFill>
              <a:srgbClr val="00B0F0"/>
            </a:solidFill>
          </a:ln>
        </p:spPr>
        <p:txBody>
          <a:bodyPr wrap="square" rtlCol="0">
            <a:spAutoFit/>
          </a:bodyPr>
          <a:lstStyle/>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Usage: Drinking Cup</a:t>
            </a:r>
          </a:p>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Material</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P</a:t>
            </a: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ottery</a:t>
            </a:r>
          </a:p>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Decade</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860s</a:t>
            </a:r>
          </a:p>
          <a:p>
            <a:r>
              <a:rPr lang="en-US" altLang="zh-CN"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More…</a:t>
            </a:r>
            <a:endPar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幻灯片编号占位符 5"/>
          <p:cNvSpPr>
            <a:spLocks noGrp="1"/>
          </p:cNvSpPr>
          <p:nvPr>
            <p:ph type="sldNum" sz="quarter" idx="12"/>
          </p:nvPr>
        </p:nvSpPr>
        <p:spPr/>
        <p:txBody>
          <a:bodyPr/>
          <a:lstStyle/>
          <a:p>
            <a:fld id="{B6F15528-21DE-4FAA-801E-634DDDAF4B2B}" type="slidenum">
              <a:rPr lang="en-US" smtClean="0"/>
              <a:pPr/>
              <a:t>5</a:t>
            </a:fld>
            <a:endParaRPr lang="en-US"/>
          </a:p>
        </p:txBody>
      </p:sp>
    </p:spTree>
    <p:custDataLst>
      <p:tags r:id="rId1"/>
    </p:custDataLst>
    <p:extLst>
      <p:ext uri="{BB962C8B-B14F-4D97-AF65-F5344CB8AC3E}">
        <p14:creationId xmlns:p14="http://schemas.microsoft.com/office/powerpoint/2010/main" val="3850672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linds(horizontal)">
                                      <p:cBhvr>
                                        <p:cTn id="7" dur="500"/>
                                        <p:tgtEl>
                                          <p:spTgt spid="71"/>
                                        </p:tgtEl>
                                      </p:cBhvr>
                                    </p:animEffect>
                                  </p:childTnLst>
                                </p:cTn>
                              </p:par>
                              <p:par>
                                <p:cTn id="8" presetID="3" presetClass="entr" presetSubtype="1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blinds(horizontal)">
                                      <p:cBhvr>
                                        <p:cTn id="10" dur="500"/>
                                        <p:tgtEl>
                                          <p:spTgt spid="74"/>
                                        </p:tgtEl>
                                      </p:cBhvr>
                                    </p:animEffect>
                                  </p:childTnLst>
                                </p:cTn>
                              </p:par>
                              <p:par>
                                <p:cTn id="11" presetID="3" presetClass="entr" presetSubtype="1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blinds(horizontal)">
                                      <p:cBhvr>
                                        <p:cTn id="13" dur="500"/>
                                        <p:tgtEl>
                                          <p:spTgt spid="68"/>
                                        </p:tgtEl>
                                      </p:cBhvr>
                                    </p:animEffect>
                                  </p:childTnLst>
                                </p:cTn>
                              </p:par>
                              <p:par>
                                <p:cTn id="14" presetID="3" presetClass="entr" presetSubtype="10"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blinds(horizontal)">
                                      <p:cBhvr>
                                        <p:cTn id="16" dur="500"/>
                                        <p:tgtEl>
                                          <p:spTgt spid="64"/>
                                        </p:tgtEl>
                                      </p:cBhvr>
                                    </p:animEffect>
                                  </p:childTnLst>
                                </p:cTn>
                              </p:par>
                              <p:par>
                                <p:cTn id="17" presetID="3" presetClass="entr" presetSubtype="1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blinds(horizontal)">
                                      <p:cBhvr>
                                        <p:cTn id="19" dur="500"/>
                                        <p:tgtEl>
                                          <p:spTgt spid="61"/>
                                        </p:tgtEl>
                                      </p:cBhvr>
                                    </p:animEffect>
                                  </p:childTnLst>
                                </p:cTn>
                              </p:par>
                              <p:par>
                                <p:cTn id="20" presetID="3" presetClass="entr" presetSubtype="1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blinds(horizontal)">
                                      <p:cBhvr>
                                        <p:cTn id="22" dur="500"/>
                                        <p:tgtEl>
                                          <p:spTgt spid="77"/>
                                        </p:tgtEl>
                                      </p:cBhvr>
                                    </p:animEffect>
                                  </p:childTnLst>
                                </p:cTn>
                              </p:par>
                              <p:par>
                                <p:cTn id="23" presetID="3" presetClass="entr" presetSubtype="1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blinds(horizontal)">
                                      <p:cBhvr>
                                        <p:cTn id="25" dur="500"/>
                                        <p:tgtEl>
                                          <p:spTgt spid="58"/>
                                        </p:tgtEl>
                                      </p:cBhvr>
                                    </p:animEffect>
                                  </p:childTnLst>
                                </p:cTn>
                              </p:par>
                              <p:par>
                                <p:cTn id="26" presetID="3" presetClass="entr" presetSubtype="10"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blinds(horizontal)">
                                      <p:cBhvr>
                                        <p:cTn id="28" dur="500"/>
                                        <p:tgtEl>
                                          <p:spTgt spid="80"/>
                                        </p:tgtEl>
                                      </p:cBhvr>
                                    </p:animEffect>
                                  </p:childTnLst>
                                </p:cTn>
                              </p:par>
                              <p:par>
                                <p:cTn id="29" presetID="3" presetClass="entr" presetSubtype="1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linds(horizontal)">
                                      <p:cBhvr>
                                        <p:cTn id="31" dur="500"/>
                                        <p:tgtEl>
                                          <p:spTgt spid="44"/>
                                        </p:tgtEl>
                                      </p:cBhvr>
                                    </p:animEffect>
                                  </p:childTnLst>
                                </p:cTn>
                              </p:par>
                              <p:par>
                                <p:cTn id="32" presetID="3" presetClass="entr" presetSubtype="1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linds(horizontal)">
                                      <p:cBhvr>
                                        <p:cTn id="34" dur="500"/>
                                        <p:tgtEl>
                                          <p:spTgt spid="55"/>
                                        </p:tgtEl>
                                      </p:cBhvr>
                                    </p:animEffect>
                                  </p:childTnLst>
                                </p:cTn>
                              </p:par>
                              <p:par>
                                <p:cTn id="35" presetID="3" presetClass="entr" presetSubtype="1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blinds(horizontal)">
                                      <p:cBhvr>
                                        <p:cTn id="37" dur="500"/>
                                        <p:tgtEl>
                                          <p:spTgt spid="52"/>
                                        </p:tgtEl>
                                      </p:cBhvr>
                                    </p:animEffect>
                                  </p:childTnLst>
                                </p:cTn>
                              </p:par>
                              <p:par>
                                <p:cTn id="38" presetID="3" presetClass="entr" presetSubtype="10"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blinds(horizontal)">
                                      <p:cBhvr>
                                        <p:cTn id="40" dur="500"/>
                                        <p:tgtEl>
                                          <p:spTgt spid="49"/>
                                        </p:tgtEl>
                                      </p:cBhvr>
                                    </p:animEffect>
                                  </p:childTnLst>
                                </p:cTn>
                              </p:par>
                              <p:par>
                                <p:cTn id="41" presetID="3" presetClass="entr" presetSubtype="1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linds(horizontal)">
                                      <p:cBhvr>
                                        <p:cTn id="43" dur="500"/>
                                        <p:tgtEl>
                                          <p:spTgt spid="43"/>
                                        </p:tgtEl>
                                      </p:cBhvr>
                                    </p:animEffect>
                                  </p:childTnLst>
                                </p:cTn>
                              </p:par>
                              <p:par>
                                <p:cTn id="44" presetID="3" presetClass="entr" presetSubtype="10" fill="hold" nodeType="withEffect">
                                  <p:stCondLst>
                                    <p:cond delay="0"/>
                                  </p:stCondLst>
                                  <p:childTnLst>
                                    <p:set>
                                      <p:cBhvr>
                                        <p:cTn id="45" dur="1" fill="hold">
                                          <p:stCondLst>
                                            <p:cond delay="0"/>
                                          </p:stCondLst>
                                        </p:cTn>
                                        <p:tgtEl>
                                          <p:spTgt spid="124"/>
                                        </p:tgtEl>
                                        <p:attrNameLst>
                                          <p:attrName>style.visibility</p:attrName>
                                        </p:attrNameLst>
                                      </p:cBhvr>
                                      <p:to>
                                        <p:strVal val="visible"/>
                                      </p:to>
                                    </p:set>
                                    <p:animEffect transition="in" filter="blinds(horizontal)">
                                      <p:cBhvr>
                                        <p:cTn id="46" dur="500"/>
                                        <p:tgtEl>
                                          <p:spTgt spid="124"/>
                                        </p:tgtEl>
                                      </p:cBhvr>
                                    </p:animEffect>
                                  </p:childTnLst>
                                </p:cTn>
                              </p:par>
                              <p:par>
                                <p:cTn id="47" presetID="3" presetClass="entr" presetSubtype="10" fill="hold" nodeType="withEffect">
                                  <p:stCondLst>
                                    <p:cond delay="0"/>
                                  </p:stCondLst>
                                  <p:childTnLst>
                                    <p:set>
                                      <p:cBhvr>
                                        <p:cTn id="48" dur="1" fill="hold">
                                          <p:stCondLst>
                                            <p:cond delay="0"/>
                                          </p:stCondLst>
                                        </p:cTn>
                                        <p:tgtEl>
                                          <p:spTgt spid="127"/>
                                        </p:tgtEl>
                                        <p:attrNameLst>
                                          <p:attrName>style.visibility</p:attrName>
                                        </p:attrNameLst>
                                      </p:cBhvr>
                                      <p:to>
                                        <p:strVal val="visible"/>
                                      </p:to>
                                    </p:set>
                                    <p:animEffect transition="in" filter="blinds(horizontal)">
                                      <p:cBhvr>
                                        <p:cTn id="49" dur="500"/>
                                        <p:tgtEl>
                                          <p:spTgt spid="127"/>
                                        </p:tgtEl>
                                      </p:cBhvr>
                                    </p:animEffect>
                                  </p:childTnLst>
                                </p:cTn>
                              </p:par>
                              <p:par>
                                <p:cTn id="50" presetID="3" presetClass="entr" presetSubtype="10" fill="hold" nodeType="withEffect">
                                  <p:stCondLst>
                                    <p:cond delay="0"/>
                                  </p:stCondLst>
                                  <p:childTnLst>
                                    <p:set>
                                      <p:cBhvr>
                                        <p:cTn id="51" dur="1" fill="hold">
                                          <p:stCondLst>
                                            <p:cond delay="0"/>
                                          </p:stCondLst>
                                        </p:cTn>
                                        <p:tgtEl>
                                          <p:spTgt spid="133"/>
                                        </p:tgtEl>
                                        <p:attrNameLst>
                                          <p:attrName>style.visibility</p:attrName>
                                        </p:attrNameLst>
                                      </p:cBhvr>
                                      <p:to>
                                        <p:strVal val="visible"/>
                                      </p:to>
                                    </p:set>
                                    <p:animEffect transition="in" filter="blinds(horizontal)">
                                      <p:cBhvr>
                                        <p:cTn id="52" dur="500"/>
                                        <p:tgtEl>
                                          <p:spTgt spid="133"/>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checkerboard(across)">
                                      <p:cBhvr>
                                        <p:cTn id="57" dur="500"/>
                                        <p:tgtEl>
                                          <p:spTgt spid="83"/>
                                        </p:tgtEl>
                                      </p:cBhvr>
                                    </p:animEffect>
                                  </p:childTnLst>
                                </p:cTn>
                              </p:par>
                              <p:par>
                                <p:cTn id="58" presetID="5" presetClass="entr" presetSubtype="10" fill="hold"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checkerboard(across)">
                                      <p:cBhvr>
                                        <p:cTn id="60" dur="500"/>
                                        <p:tgtEl>
                                          <p:spTgt spid="84"/>
                                        </p:tgtEl>
                                      </p:cBhvr>
                                    </p:animEffect>
                                  </p:childTnLst>
                                </p:cTn>
                              </p:par>
                              <p:par>
                                <p:cTn id="61" presetID="5" presetClass="entr" presetSubtype="10" fill="hold"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checkerboard(across)">
                                      <p:cBhvr>
                                        <p:cTn id="63" dur="500"/>
                                        <p:tgtEl>
                                          <p:spTgt spid="85"/>
                                        </p:tgtEl>
                                      </p:cBhvr>
                                    </p:animEffect>
                                  </p:childTnLst>
                                </p:cTn>
                              </p:par>
                              <p:par>
                                <p:cTn id="64" presetID="5" presetClass="entr" presetSubtype="10" fill="hold"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checkerboard(across)">
                                      <p:cBhvr>
                                        <p:cTn id="66" dur="500"/>
                                        <p:tgtEl>
                                          <p:spTgt spid="48"/>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checkerboard(across)">
                                      <p:cBhvr>
                                        <p:cTn id="69" dur="500"/>
                                        <p:tgtEl>
                                          <p:spTgt spid="47"/>
                                        </p:tgtEl>
                                      </p:cBhvr>
                                    </p:animEffect>
                                  </p:childTnLst>
                                </p:cTn>
                              </p:par>
                              <p:par>
                                <p:cTn id="70" presetID="5" presetClass="entr" presetSubtype="10" fill="hold" nodeType="withEffect">
                                  <p:stCondLst>
                                    <p:cond delay="0"/>
                                  </p:stCondLst>
                                  <p:childTnLst>
                                    <p:set>
                                      <p:cBhvr>
                                        <p:cTn id="71" dur="1" fill="hold">
                                          <p:stCondLst>
                                            <p:cond delay="0"/>
                                          </p:stCondLst>
                                        </p:cTn>
                                        <p:tgtEl>
                                          <p:spTgt spid="122"/>
                                        </p:tgtEl>
                                        <p:attrNameLst>
                                          <p:attrName>style.visibility</p:attrName>
                                        </p:attrNameLst>
                                      </p:cBhvr>
                                      <p:to>
                                        <p:strVal val="visible"/>
                                      </p:to>
                                    </p:set>
                                    <p:animEffect transition="in" filter="checkerboard(across)">
                                      <p:cBhvr>
                                        <p:cTn id="72" dur="500"/>
                                        <p:tgtEl>
                                          <p:spTgt spid="122"/>
                                        </p:tgtEl>
                                      </p:cBhvr>
                                    </p:animEffect>
                                  </p:childTnLst>
                                </p:cTn>
                              </p:par>
                              <p:par>
                                <p:cTn id="73" presetID="5" presetClass="entr" presetSubtype="10" fill="hold" nodeType="withEffect">
                                  <p:stCondLst>
                                    <p:cond delay="0"/>
                                  </p:stCondLst>
                                  <p:childTnLst>
                                    <p:set>
                                      <p:cBhvr>
                                        <p:cTn id="74" dur="1" fill="hold">
                                          <p:stCondLst>
                                            <p:cond delay="0"/>
                                          </p:stCondLst>
                                        </p:cTn>
                                        <p:tgtEl>
                                          <p:spTgt spid="123"/>
                                        </p:tgtEl>
                                        <p:attrNameLst>
                                          <p:attrName>style.visibility</p:attrName>
                                        </p:attrNameLst>
                                      </p:cBhvr>
                                      <p:to>
                                        <p:strVal val="visible"/>
                                      </p:to>
                                    </p:set>
                                    <p:animEffect transition="in" filter="checkerboard(across)">
                                      <p:cBhvr>
                                        <p:cTn id="75" dur="500"/>
                                        <p:tgtEl>
                                          <p:spTgt spid="123"/>
                                        </p:tgtEl>
                                      </p:cBhvr>
                                    </p:animEffect>
                                  </p:childTnLst>
                                </p:cTn>
                              </p:par>
                              <p:par>
                                <p:cTn id="76" presetID="5" presetClass="entr" presetSubtype="10" fill="hold" grpId="0" nodeType="withEffect">
                                  <p:stCondLst>
                                    <p:cond delay="0"/>
                                  </p:stCondLst>
                                  <p:childTnLst>
                                    <p:set>
                                      <p:cBhvr>
                                        <p:cTn id="77" dur="1" fill="hold">
                                          <p:stCondLst>
                                            <p:cond delay="0"/>
                                          </p:stCondLst>
                                        </p:cTn>
                                        <p:tgtEl>
                                          <p:spTgt spid="121"/>
                                        </p:tgtEl>
                                        <p:attrNameLst>
                                          <p:attrName>style.visibility</p:attrName>
                                        </p:attrNameLst>
                                      </p:cBhvr>
                                      <p:to>
                                        <p:strVal val="visible"/>
                                      </p:to>
                                    </p:set>
                                    <p:animEffect transition="in" filter="checkerboard(across)">
                                      <p:cBhvr>
                                        <p:cTn id="78"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121"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6400800" cy="954107"/>
          </a:xfrm>
          <a:prstGeom prst="rect">
            <a:avLst/>
          </a:prstGeom>
          <a:noFill/>
        </p:spPr>
        <p:txBody>
          <a:bodyPr wrap="square" rtlCol="0">
            <a:spAutoFit/>
          </a:bodyPr>
          <a:lstStyle/>
          <a:p>
            <a:r>
              <a:rPr lang="en-US" altLang="zh-CN" sz="2800" b="1" dirty="0" smtClean="0">
                <a:solidFill>
                  <a:srgbClr val="0070C0"/>
                </a:solidFill>
                <a:latin typeface="微软雅黑" pitchFamily="34" charset="-122"/>
                <a:ea typeface="微软雅黑" pitchFamily="34" charset="-122"/>
              </a:rPr>
              <a:t>Motivation</a:t>
            </a:r>
            <a:r>
              <a:rPr lang="zh-CN" altLang="en-US" sz="2800" b="1" dirty="0" smtClean="0">
                <a:solidFill>
                  <a:srgbClr val="0070C0"/>
                </a:solidFill>
                <a:latin typeface="微软雅黑" pitchFamily="34" charset="-122"/>
                <a:ea typeface="微软雅黑" pitchFamily="34" charset="-122"/>
              </a:rPr>
              <a:t>：</a:t>
            </a:r>
            <a:r>
              <a:rPr lang="en-US" altLang="zh-CN" sz="2800" b="1" dirty="0" smtClean="0">
                <a:solidFill>
                  <a:srgbClr val="0070C0"/>
                </a:solidFill>
                <a:latin typeface="微软雅黑" pitchFamily="34" charset="-122"/>
                <a:ea typeface="微软雅黑" pitchFamily="34" charset="-122"/>
              </a:rPr>
              <a:t>Tell </a:t>
            </a:r>
            <a:r>
              <a:rPr lang="en-US" altLang="zh-CN" sz="2800" b="1" dirty="0">
                <a:solidFill>
                  <a:srgbClr val="0070C0"/>
                </a:solidFill>
                <a:latin typeface="微软雅黑" pitchFamily="34" charset="-122"/>
                <a:ea typeface="微软雅黑" pitchFamily="34" charset="-122"/>
              </a:rPr>
              <a:t>Me What I </a:t>
            </a:r>
            <a:r>
              <a:rPr lang="en-US" altLang="zh-CN" sz="2800" b="1" dirty="0" smtClean="0">
                <a:solidFill>
                  <a:srgbClr val="0070C0"/>
                </a:solidFill>
                <a:latin typeface="微软雅黑" pitchFamily="34" charset="-122"/>
                <a:ea typeface="微软雅黑" pitchFamily="34" charset="-122"/>
              </a:rPr>
              <a:t>See (2)</a:t>
            </a:r>
            <a:endParaRPr lang="en-US" altLang="zh-CN" sz="2800" b="1" dirty="0">
              <a:solidFill>
                <a:srgbClr val="0070C0"/>
              </a:solidFill>
              <a:latin typeface="微软雅黑" pitchFamily="34" charset="-122"/>
              <a:ea typeface="微软雅黑" pitchFamily="34" charset="-122"/>
            </a:endParaRPr>
          </a:p>
          <a:p>
            <a:endParaRPr lang="en-US" altLang="zh-CN" sz="2800" b="1" dirty="0">
              <a:solidFill>
                <a:srgbClr val="0070C0"/>
              </a:solidFill>
              <a:latin typeface="微软雅黑" pitchFamily="34" charset="-122"/>
              <a:ea typeface="微软雅黑" pitchFamily="34" charset="-122"/>
            </a:endParaRPr>
          </a:p>
        </p:txBody>
      </p:sp>
      <p:pic>
        <p:nvPicPr>
          <p:cNvPr id="86" name="图片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066800"/>
            <a:ext cx="7162800" cy="5372100"/>
          </a:xfrm>
          <a:prstGeom prst="rect">
            <a:avLst/>
          </a:prstGeom>
        </p:spPr>
      </p:pic>
      <p:pic>
        <p:nvPicPr>
          <p:cNvPr id="87" name="图片 86"/>
          <p:cNvPicPr>
            <a:picLocks noChangeAspect="1"/>
          </p:cNvPicPr>
          <p:nvPr/>
        </p:nvPicPr>
        <p:blipFill>
          <a:blip r:embed="rId5"/>
          <a:stretch>
            <a:fillRect/>
          </a:stretch>
        </p:blipFill>
        <p:spPr>
          <a:xfrm>
            <a:off x="4144789" y="5714221"/>
            <a:ext cx="1059587" cy="1098831"/>
          </a:xfrm>
          <a:prstGeom prst="rect">
            <a:avLst/>
          </a:prstGeom>
          <a:effectLst>
            <a:outerShdw blurRad="50800" dist="38100" dir="2700000" algn="tl" rotWithShape="0">
              <a:prstClr val="black">
                <a:alpha val="40000"/>
              </a:prstClr>
            </a:outerShdw>
          </a:effectLst>
        </p:spPr>
      </p:pic>
      <p:grpSp>
        <p:nvGrpSpPr>
          <p:cNvPr id="88" name="组合 8"/>
          <p:cNvGrpSpPr/>
          <p:nvPr/>
        </p:nvGrpSpPr>
        <p:grpSpPr>
          <a:xfrm>
            <a:off x="4569616" y="3567641"/>
            <a:ext cx="230984" cy="224778"/>
            <a:chOff x="6193397" y="3292355"/>
            <a:chExt cx="257542" cy="257542"/>
          </a:xfrm>
        </p:grpSpPr>
        <p:sp>
          <p:nvSpPr>
            <p:cNvPr id="89" name="椭圆 88"/>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
          <p:cNvGrpSpPr/>
          <p:nvPr/>
        </p:nvGrpSpPr>
        <p:grpSpPr>
          <a:xfrm>
            <a:off x="5668789" y="3619079"/>
            <a:ext cx="230984" cy="224778"/>
            <a:chOff x="6193397" y="3292355"/>
            <a:chExt cx="257542" cy="257542"/>
          </a:xfrm>
        </p:grpSpPr>
        <p:sp>
          <p:nvSpPr>
            <p:cNvPr id="92" name="椭圆 91"/>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16"/>
          <p:cNvGrpSpPr/>
          <p:nvPr/>
        </p:nvGrpSpPr>
        <p:grpSpPr>
          <a:xfrm>
            <a:off x="3960016" y="4838279"/>
            <a:ext cx="230984" cy="224778"/>
            <a:chOff x="6193397" y="3292355"/>
            <a:chExt cx="257542" cy="257542"/>
          </a:xfrm>
        </p:grpSpPr>
        <p:sp>
          <p:nvSpPr>
            <p:cNvPr id="95" name="椭圆 94"/>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19"/>
          <p:cNvGrpSpPr/>
          <p:nvPr/>
        </p:nvGrpSpPr>
        <p:grpSpPr>
          <a:xfrm>
            <a:off x="5562600" y="5044019"/>
            <a:ext cx="230984" cy="224778"/>
            <a:chOff x="6193397" y="3292355"/>
            <a:chExt cx="257542" cy="257542"/>
          </a:xfrm>
        </p:grpSpPr>
        <p:sp>
          <p:nvSpPr>
            <p:cNvPr id="98" name="椭圆 97"/>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22"/>
          <p:cNvGrpSpPr/>
          <p:nvPr/>
        </p:nvGrpSpPr>
        <p:grpSpPr>
          <a:xfrm>
            <a:off x="7071360" y="4967050"/>
            <a:ext cx="230984" cy="224778"/>
            <a:chOff x="6193397" y="3292355"/>
            <a:chExt cx="257542" cy="257542"/>
          </a:xfrm>
        </p:grpSpPr>
        <p:sp>
          <p:nvSpPr>
            <p:cNvPr id="101" name="椭圆 100"/>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25"/>
          <p:cNvGrpSpPr/>
          <p:nvPr/>
        </p:nvGrpSpPr>
        <p:grpSpPr>
          <a:xfrm>
            <a:off x="2893216" y="4194822"/>
            <a:ext cx="230984" cy="224778"/>
            <a:chOff x="6193397" y="3292355"/>
            <a:chExt cx="257542" cy="257542"/>
          </a:xfrm>
        </p:grpSpPr>
        <p:sp>
          <p:nvSpPr>
            <p:cNvPr id="104" name="椭圆 103"/>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 name="组合 28"/>
          <p:cNvGrpSpPr/>
          <p:nvPr/>
        </p:nvGrpSpPr>
        <p:grpSpPr>
          <a:xfrm>
            <a:off x="1219200" y="4580737"/>
            <a:ext cx="230984" cy="224778"/>
            <a:chOff x="6193397" y="3292355"/>
            <a:chExt cx="257542" cy="257542"/>
          </a:xfrm>
        </p:grpSpPr>
        <p:sp>
          <p:nvSpPr>
            <p:cNvPr id="107" name="椭圆 106"/>
            <p:cNvSpPr/>
            <p:nvPr/>
          </p:nvSpPr>
          <p:spPr>
            <a:xfrm>
              <a:off x="6253478" y="3352436"/>
              <a:ext cx="137380" cy="13738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6193397" y="3292355"/>
              <a:ext cx="257542" cy="25754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文本框 108"/>
          <p:cNvSpPr txBox="1"/>
          <p:nvPr/>
        </p:nvSpPr>
        <p:spPr>
          <a:xfrm>
            <a:off x="3002765" y="1136648"/>
            <a:ext cx="1661217" cy="1477328"/>
          </a:xfrm>
          <a:prstGeom prst="rect">
            <a:avLst/>
          </a:prstGeom>
          <a:solidFill>
            <a:schemeClr val="accent1">
              <a:lumMod val="40000"/>
              <a:lumOff val="60000"/>
              <a:alpha val="65000"/>
            </a:schemeClr>
          </a:solidFill>
          <a:ln w="19050">
            <a:solidFill>
              <a:srgbClr val="00B0F0"/>
            </a:solidFill>
          </a:ln>
        </p:spPr>
        <p:txBody>
          <a:bodyPr wrap="square" rtlCol="0">
            <a:spAutoFit/>
          </a:bodyPr>
          <a:lstStyle/>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Name: Edison</a:t>
            </a:r>
          </a:p>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Job: Engineer</a:t>
            </a:r>
          </a:p>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Interests: Films</a:t>
            </a:r>
          </a:p>
          <a:p>
            <a:r>
              <a:rPr lang="en-US" altLang="zh-CN"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More…</a:t>
            </a:r>
            <a:endPar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10" name="直接连接符 34"/>
          <p:cNvCxnSpPr>
            <a:stCxn id="109" idx="2"/>
          </p:cNvCxnSpPr>
          <p:nvPr/>
        </p:nvCxnSpPr>
        <p:spPr>
          <a:xfrm>
            <a:off x="3833374" y="2613976"/>
            <a:ext cx="85227" cy="279953"/>
          </a:xfrm>
          <a:prstGeom prst="line">
            <a:avLst/>
          </a:prstGeom>
          <a:ln w="19050">
            <a:solidFill>
              <a:srgbClr val="00B0F0"/>
            </a:solidFill>
          </a:ln>
        </p:spPr>
        <p:style>
          <a:lnRef idx="1">
            <a:schemeClr val="accent5"/>
          </a:lnRef>
          <a:fillRef idx="0">
            <a:schemeClr val="accent5"/>
          </a:fillRef>
          <a:effectRef idx="0">
            <a:schemeClr val="accent5"/>
          </a:effectRef>
          <a:fontRef idx="minor">
            <a:schemeClr val="tx1"/>
          </a:fontRef>
        </p:style>
      </p:cxnSp>
      <p:cxnSp>
        <p:nvCxnSpPr>
          <p:cNvPr id="111" name="直接连接符 35"/>
          <p:cNvCxnSpPr/>
          <p:nvPr/>
        </p:nvCxnSpPr>
        <p:spPr>
          <a:xfrm>
            <a:off x="3918600" y="2893929"/>
            <a:ext cx="681056" cy="693562"/>
          </a:xfrm>
          <a:prstGeom prst="line">
            <a:avLst/>
          </a:prstGeom>
          <a:ln w="19050">
            <a:solidFill>
              <a:srgbClr val="00B0F0"/>
            </a:solidFill>
          </a:ln>
        </p:spPr>
        <p:style>
          <a:lnRef idx="1">
            <a:schemeClr val="accent5"/>
          </a:lnRef>
          <a:fillRef idx="0">
            <a:schemeClr val="accent5"/>
          </a:fillRef>
          <a:effectRef idx="0">
            <a:schemeClr val="accent5"/>
          </a:effectRef>
          <a:fontRef idx="minor">
            <a:schemeClr val="tx1"/>
          </a:fontRef>
        </p:style>
      </p:cxnSp>
      <p:sp>
        <p:nvSpPr>
          <p:cNvPr id="112" name="文本框 111"/>
          <p:cNvSpPr txBox="1"/>
          <p:nvPr/>
        </p:nvSpPr>
        <p:spPr>
          <a:xfrm>
            <a:off x="5725198" y="1116960"/>
            <a:ext cx="2123402" cy="1477328"/>
          </a:xfrm>
          <a:prstGeom prst="rect">
            <a:avLst/>
          </a:prstGeom>
          <a:solidFill>
            <a:schemeClr val="accent1">
              <a:lumMod val="40000"/>
              <a:lumOff val="60000"/>
              <a:alpha val="65000"/>
            </a:schemeClr>
          </a:solidFill>
          <a:ln w="19050">
            <a:solidFill>
              <a:srgbClr val="00B0F0"/>
            </a:solidFill>
          </a:ln>
        </p:spPr>
        <p:txBody>
          <a:bodyPr wrap="square" rtlCol="0">
            <a:spAutoFit/>
          </a:bodyPr>
          <a:lstStyle/>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Name: David</a:t>
            </a:r>
          </a:p>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Job</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Designer</a:t>
            </a:r>
          </a:p>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Interests: Photography</a:t>
            </a:r>
          </a:p>
          <a:p>
            <a:r>
              <a:rPr lang="en-US" altLang="zh-CN"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More…</a:t>
            </a:r>
            <a:endPar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13" name="直接连接符 40"/>
          <p:cNvCxnSpPr>
            <a:endCxn id="93" idx="7"/>
          </p:cNvCxnSpPr>
          <p:nvPr/>
        </p:nvCxnSpPr>
        <p:spPr>
          <a:xfrm flipH="1">
            <a:off x="5865946" y="2819400"/>
            <a:ext cx="992054" cy="832597"/>
          </a:xfrm>
          <a:prstGeom prst="line">
            <a:avLst/>
          </a:prstGeom>
          <a:ln w="19050">
            <a:solidFill>
              <a:srgbClr val="00B0F0"/>
            </a:solidFill>
          </a:ln>
        </p:spPr>
        <p:style>
          <a:lnRef idx="1">
            <a:schemeClr val="accent5"/>
          </a:lnRef>
          <a:fillRef idx="0">
            <a:schemeClr val="accent5"/>
          </a:fillRef>
          <a:effectRef idx="0">
            <a:schemeClr val="accent5"/>
          </a:effectRef>
          <a:fontRef idx="minor">
            <a:schemeClr val="tx1"/>
          </a:fontRef>
        </p:style>
      </p:cxnSp>
      <p:cxnSp>
        <p:nvCxnSpPr>
          <p:cNvPr id="114" name="直接连接符 47"/>
          <p:cNvCxnSpPr/>
          <p:nvPr/>
        </p:nvCxnSpPr>
        <p:spPr>
          <a:xfrm>
            <a:off x="6858000" y="2590800"/>
            <a:ext cx="0" cy="268245"/>
          </a:xfrm>
          <a:prstGeom prst="line">
            <a:avLst/>
          </a:prstGeom>
          <a:ln w="19050">
            <a:solidFill>
              <a:srgbClr val="00B0F0"/>
            </a:solidFill>
          </a:ln>
        </p:spPr>
        <p:style>
          <a:lnRef idx="1">
            <a:schemeClr val="accent5"/>
          </a:lnRef>
          <a:fillRef idx="0">
            <a:schemeClr val="accent5"/>
          </a:fillRef>
          <a:effectRef idx="0">
            <a:schemeClr val="accent5"/>
          </a:effectRef>
          <a:fontRef idx="minor">
            <a:schemeClr val="tx1"/>
          </a:fontRef>
        </p:style>
      </p:cxnSp>
      <p:sp>
        <p:nvSpPr>
          <p:cNvPr id="115" name="文本框 114"/>
          <p:cNvSpPr txBox="1"/>
          <p:nvPr/>
        </p:nvSpPr>
        <p:spPr>
          <a:xfrm>
            <a:off x="1219200" y="4953000"/>
            <a:ext cx="1852377" cy="1477328"/>
          </a:xfrm>
          <a:prstGeom prst="rect">
            <a:avLst/>
          </a:prstGeom>
          <a:solidFill>
            <a:schemeClr val="accent1">
              <a:lumMod val="40000"/>
              <a:lumOff val="60000"/>
              <a:alpha val="65000"/>
            </a:schemeClr>
          </a:solidFill>
          <a:ln w="19050">
            <a:solidFill>
              <a:srgbClr val="00B0F0"/>
            </a:solidFill>
          </a:ln>
        </p:spPr>
        <p:txBody>
          <a:bodyPr wrap="square" rtlCol="0">
            <a:spAutoFit/>
          </a:bodyPr>
          <a:lstStyle/>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Name: Savannah</a:t>
            </a:r>
          </a:p>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Job: Teacher</a:t>
            </a:r>
          </a:p>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Interests: Running</a:t>
            </a:r>
          </a:p>
          <a:p>
            <a:r>
              <a:rPr lang="en-US" altLang="zh-CN"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More…</a:t>
            </a:r>
            <a:endPar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16" name="直接连接符 51"/>
          <p:cNvCxnSpPr/>
          <p:nvPr/>
        </p:nvCxnSpPr>
        <p:spPr>
          <a:xfrm flipV="1">
            <a:off x="3429000" y="5030629"/>
            <a:ext cx="519896" cy="580790"/>
          </a:xfrm>
          <a:prstGeom prst="line">
            <a:avLst/>
          </a:prstGeom>
          <a:ln w="19050">
            <a:solidFill>
              <a:srgbClr val="00B0F0"/>
            </a:solidFill>
          </a:ln>
        </p:spPr>
        <p:style>
          <a:lnRef idx="1">
            <a:schemeClr val="accent5"/>
          </a:lnRef>
          <a:fillRef idx="0">
            <a:schemeClr val="accent5"/>
          </a:fillRef>
          <a:effectRef idx="0">
            <a:schemeClr val="accent5"/>
          </a:effectRef>
          <a:fontRef idx="minor">
            <a:schemeClr val="tx1"/>
          </a:fontRef>
        </p:style>
      </p:cxnSp>
      <p:cxnSp>
        <p:nvCxnSpPr>
          <p:cNvPr id="117" name="直接连接符 53"/>
          <p:cNvCxnSpPr/>
          <p:nvPr/>
        </p:nvCxnSpPr>
        <p:spPr>
          <a:xfrm>
            <a:off x="3079651" y="5562600"/>
            <a:ext cx="425549" cy="22437"/>
          </a:xfrm>
          <a:prstGeom prst="line">
            <a:avLst/>
          </a:prstGeom>
          <a:ln w="19050">
            <a:solidFill>
              <a:srgbClr val="00B0F0"/>
            </a:solidFill>
          </a:ln>
        </p:spPr>
        <p:style>
          <a:lnRef idx="1">
            <a:schemeClr val="accent5"/>
          </a:lnRef>
          <a:fillRef idx="0">
            <a:schemeClr val="accent5"/>
          </a:fillRef>
          <a:effectRef idx="0">
            <a:schemeClr val="accent5"/>
          </a:effectRef>
          <a:fontRef idx="minor">
            <a:schemeClr val="tx1"/>
          </a:fontRef>
        </p:style>
      </p:cxnSp>
      <p:sp>
        <p:nvSpPr>
          <p:cNvPr id="118" name="文本框 117"/>
          <p:cNvSpPr txBox="1"/>
          <p:nvPr/>
        </p:nvSpPr>
        <p:spPr>
          <a:xfrm>
            <a:off x="914400" y="2212762"/>
            <a:ext cx="1852377" cy="1477328"/>
          </a:xfrm>
          <a:prstGeom prst="rect">
            <a:avLst/>
          </a:prstGeom>
          <a:solidFill>
            <a:schemeClr val="accent1">
              <a:lumMod val="40000"/>
              <a:lumOff val="60000"/>
              <a:alpha val="65000"/>
            </a:schemeClr>
          </a:solidFill>
          <a:ln w="19050">
            <a:solidFill>
              <a:srgbClr val="00B0F0"/>
            </a:solidFill>
          </a:ln>
        </p:spPr>
        <p:txBody>
          <a:bodyPr wrap="square" rtlCol="0">
            <a:spAutoFit/>
          </a:bodyPr>
          <a:lstStyle/>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Name</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Carrot</a:t>
            </a:r>
          </a:p>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Job: Doctor</a:t>
            </a:r>
          </a:p>
          <a:p>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Interests: Cooking</a:t>
            </a:r>
          </a:p>
          <a:p>
            <a:r>
              <a:rPr lang="en-US" altLang="zh-CN"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More…</a:t>
            </a:r>
            <a:endPar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19" name="直接连接符 63"/>
          <p:cNvCxnSpPr/>
          <p:nvPr/>
        </p:nvCxnSpPr>
        <p:spPr>
          <a:xfrm flipH="1">
            <a:off x="1449831" y="4148657"/>
            <a:ext cx="452745" cy="435493"/>
          </a:xfrm>
          <a:prstGeom prst="line">
            <a:avLst/>
          </a:prstGeom>
          <a:ln w="19050">
            <a:solidFill>
              <a:srgbClr val="00B0F0"/>
            </a:solidFill>
          </a:ln>
        </p:spPr>
        <p:style>
          <a:lnRef idx="1">
            <a:schemeClr val="accent5"/>
          </a:lnRef>
          <a:fillRef idx="0">
            <a:schemeClr val="accent5"/>
          </a:fillRef>
          <a:effectRef idx="0">
            <a:schemeClr val="accent5"/>
          </a:effectRef>
          <a:fontRef idx="minor">
            <a:schemeClr val="tx1"/>
          </a:fontRef>
        </p:style>
      </p:cxnSp>
      <p:cxnSp>
        <p:nvCxnSpPr>
          <p:cNvPr id="120" name="直接连接符 65"/>
          <p:cNvCxnSpPr/>
          <p:nvPr/>
        </p:nvCxnSpPr>
        <p:spPr>
          <a:xfrm flipH="1">
            <a:off x="1902576" y="3581400"/>
            <a:ext cx="2424" cy="567257"/>
          </a:xfrm>
          <a:prstGeom prst="line">
            <a:avLst/>
          </a:prstGeom>
          <a:ln w="19050">
            <a:solidFill>
              <a:srgbClr val="00B0F0"/>
            </a:solidFill>
          </a:ln>
        </p:spPr>
        <p:style>
          <a:lnRef idx="1">
            <a:schemeClr val="accent5"/>
          </a:lnRef>
          <a:fillRef idx="0">
            <a:schemeClr val="accent5"/>
          </a:fillRef>
          <a:effectRef idx="0">
            <a:schemeClr val="accent5"/>
          </a:effectRef>
          <a:fontRef idx="minor">
            <a:schemeClr val="tx1"/>
          </a:fontRef>
        </p:style>
      </p:cxnSp>
      <p:sp>
        <p:nvSpPr>
          <p:cNvPr id="6" name="幻灯片编号占位符 5"/>
          <p:cNvSpPr>
            <a:spLocks noGrp="1"/>
          </p:cNvSpPr>
          <p:nvPr>
            <p:ph type="sldNum" sz="quarter" idx="12"/>
          </p:nvPr>
        </p:nvSpPr>
        <p:spPr/>
        <p:txBody>
          <a:bodyPr/>
          <a:lstStyle/>
          <a:p>
            <a:fld id="{B6F15528-21DE-4FAA-801E-634DDDAF4B2B}" type="slidenum">
              <a:rPr lang="en-US" smtClean="0"/>
              <a:pPr/>
              <a:t>6</a:t>
            </a:fld>
            <a:endParaRPr lang="en-US"/>
          </a:p>
        </p:txBody>
      </p:sp>
    </p:spTree>
    <p:custDataLst>
      <p:tags r:id="rId1"/>
    </p:custDataLst>
    <p:extLst>
      <p:ext uri="{BB962C8B-B14F-4D97-AF65-F5344CB8AC3E}">
        <p14:creationId xmlns:p14="http://schemas.microsoft.com/office/powerpoint/2010/main" val="555061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linds(horizontal)">
                                      <p:cBhvr>
                                        <p:cTn id="7" dur="500"/>
                                        <p:tgtEl>
                                          <p:spTgt spid="106"/>
                                        </p:tgtEl>
                                      </p:cBhvr>
                                    </p:animEffect>
                                  </p:childTnLst>
                                </p:cTn>
                              </p:par>
                              <p:par>
                                <p:cTn id="8" presetID="3"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linds(horizontal)">
                                      <p:cBhvr>
                                        <p:cTn id="10" dur="500"/>
                                        <p:tgtEl>
                                          <p:spTgt spid="103"/>
                                        </p:tgtEl>
                                      </p:cBhvr>
                                    </p:animEffect>
                                  </p:childTnLst>
                                </p:cTn>
                              </p:par>
                              <p:par>
                                <p:cTn id="11" presetID="3" presetClass="entr" presetSubtype="10"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blinds(horizontal)">
                                      <p:cBhvr>
                                        <p:cTn id="13" dur="500"/>
                                        <p:tgtEl>
                                          <p:spTgt spid="94"/>
                                        </p:tgtEl>
                                      </p:cBhvr>
                                    </p:animEffect>
                                  </p:childTnLst>
                                </p:cTn>
                              </p:par>
                              <p:par>
                                <p:cTn id="14" presetID="3" presetClass="entr" presetSubtype="10" fill="hold" nodeType="with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blinds(horizontal)">
                                      <p:cBhvr>
                                        <p:cTn id="16" dur="500"/>
                                        <p:tgtEl>
                                          <p:spTgt spid="88"/>
                                        </p:tgtEl>
                                      </p:cBhvr>
                                    </p:animEffect>
                                  </p:childTnLst>
                                </p:cTn>
                              </p:par>
                              <p:par>
                                <p:cTn id="17" presetID="3" presetClass="entr" presetSubtype="10" fill="hold" nodeType="with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blinds(horizontal)">
                                      <p:cBhvr>
                                        <p:cTn id="19" dur="500"/>
                                        <p:tgtEl>
                                          <p:spTgt spid="91"/>
                                        </p:tgtEl>
                                      </p:cBhvr>
                                    </p:animEffect>
                                  </p:childTnLst>
                                </p:cTn>
                              </p:par>
                              <p:par>
                                <p:cTn id="20" presetID="3" presetClass="entr" presetSubtype="10" fill="hold" nodeType="with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blinds(horizontal)">
                                      <p:cBhvr>
                                        <p:cTn id="22" dur="500"/>
                                        <p:tgtEl>
                                          <p:spTgt spid="97"/>
                                        </p:tgtEl>
                                      </p:cBhvr>
                                    </p:animEffect>
                                  </p:childTnLst>
                                </p:cTn>
                              </p:par>
                              <p:par>
                                <p:cTn id="23" presetID="3" presetClass="entr" presetSubtype="10" fill="hold" nodeType="with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blinds(horizontal)">
                                      <p:cBhvr>
                                        <p:cTn id="25" dur="500"/>
                                        <p:tgtEl>
                                          <p:spTgt spid="100"/>
                                        </p:tgtEl>
                                      </p:cBhvr>
                                    </p:animEffect>
                                  </p:childTnLst>
                                </p:cTn>
                              </p:par>
                              <p:par>
                                <p:cTn id="26" presetID="3" presetClass="entr" presetSubtype="10" fill="hold" nodeType="with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blinds(horizontal)">
                                      <p:cBhvr>
                                        <p:cTn id="28" dur="500"/>
                                        <p:tgtEl>
                                          <p:spTgt spid="87"/>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checkerboard(across)">
                                      <p:cBhvr>
                                        <p:cTn id="33" dur="500"/>
                                        <p:tgtEl>
                                          <p:spTgt spid="119"/>
                                        </p:tgtEl>
                                      </p:cBhvr>
                                    </p:animEffect>
                                  </p:childTnLst>
                                </p:cTn>
                              </p:par>
                              <p:par>
                                <p:cTn id="34" presetID="5" presetClass="entr" presetSubtype="10" fill="hold" nodeType="withEffect">
                                  <p:stCondLst>
                                    <p:cond delay="0"/>
                                  </p:stCondLst>
                                  <p:childTnLst>
                                    <p:set>
                                      <p:cBhvr>
                                        <p:cTn id="35" dur="1" fill="hold">
                                          <p:stCondLst>
                                            <p:cond delay="0"/>
                                          </p:stCondLst>
                                        </p:cTn>
                                        <p:tgtEl>
                                          <p:spTgt spid="120"/>
                                        </p:tgtEl>
                                        <p:attrNameLst>
                                          <p:attrName>style.visibility</p:attrName>
                                        </p:attrNameLst>
                                      </p:cBhvr>
                                      <p:to>
                                        <p:strVal val="visible"/>
                                      </p:to>
                                    </p:set>
                                    <p:animEffect transition="in" filter="checkerboard(across)">
                                      <p:cBhvr>
                                        <p:cTn id="36" dur="500"/>
                                        <p:tgtEl>
                                          <p:spTgt spid="120"/>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18"/>
                                        </p:tgtEl>
                                        <p:attrNameLst>
                                          <p:attrName>style.visibility</p:attrName>
                                        </p:attrNameLst>
                                      </p:cBhvr>
                                      <p:to>
                                        <p:strVal val="visible"/>
                                      </p:to>
                                    </p:set>
                                    <p:animEffect transition="in" filter="checkerboard(across)">
                                      <p:cBhvr>
                                        <p:cTn id="39" dur="500"/>
                                        <p:tgtEl>
                                          <p:spTgt spid="118"/>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15"/>
                                        </p:tgtEl>
                                        <p:attrNameLst>
                                          <p:attrName>style.visibility</p:attrName>
                                        </p:attrNameLst>
                                      </p:cBhvr>
                                      <p:to>
                                        <p:strVal val="visible"/>
                                      </p:to>
                                    </p:set>
                                    <p:animEffect transition="in" filter="checkerboard(across)">
                                      <p:cBhvr>
                                        <p:cTn id="42" dur="500"/>
                                        <p:tgtEl>
                                          <p:spTgt spid="115"/>
                                        </p:tgtEl>
                                      </p:cBhvr>
                                    </p:animEffect>
                                  </p:childTnLst>
                                </p:cTn>
                              </p:par>
                              <p:par>
                                <p:cTn id="43" presetID="5" presetClass="entr" presetSubtype="10" fill="hold" nodeType="withEffect">
                                  <p:stCondLst>
                                    <p:cond delay="0"/>
                                  </p:stCondLst>
                                  <p:childTnLst>
                                    <p:set>
                                      <p:cBhvr>
                                        <p:cTn id="44" dur="1" fill="hold">
                                          <p:stCondLst>
                                            <p:cond delay="0"/>
                                          </p:stCondLst>
                                        </p:cTn>
                                        <p:tgtEl>
                                          <p:spTgt spid="117"/>
                                        </p:tgtEl>
                                        <p:attrNameLst>
                                          <p:attrName>style.visibility</p:attrName>
                                        </p:attrNameLst>
                                      </p:cBhvr>
                                      <p:to>
                                        <p:strVal val="visible"/>
                                      </p:to>
                                    </p:set>
                                    <p:animEffect transition="in" filter="checkerboard(across)">
                                      <p:cBhvr>
                                        <p:cTn id="45" dur="500"/>
                                        <p:tgtEl>
                                          <p:spTgt spid="117"/>
                                        </p:tgtEl>
                                      </p:cBhvr>
                                    </p:animEffect>
                                  </p:childTnLst>
                                </p:cTn>
                              </p:par>
                              <p:par>
                                <p:cTn id="46" presetID="5" presetClass="entr" presetSubtype="10" fill="hold" nodeType="withEffect">
                                  <p:stCondLst>
                                    <p:cond delay="0"/>
                                  </p:stCondLst>
                                  <p:childTnLst>
                                    <p:set>
                                      <p:cBhvr>
                                        <p:cTn id="47" dur="1" fill="hold">
                                          <p:stCondLst>
                                            <p:cond delay="0"/>
                                          </p:stCondLst>
                                        </p:cTn>
                                        <p:tgtEl>
                                          <p:spTgt spid="116"/>
                                        </p:tgtEl>
                                        <p:attrNameLst>
                                          <p:attrName>style.visibility</p:attrName>
                                        </p:attrNameLst>
                                      </p:cBhvr>
                                      <p:to>
                                        <p:strVal val="visible"/>
                                      </p:to>
                                    </p:set>
                                    <p:animEffect transition="in" filter="checkerboard(across)">
                                      <p:cBhvr>
                                        <p:cTn id="48" dur="500"/>
                                        <p:tgtEl>
                                          <p:spTgt spid="116"/>
                                        </p:tgtEl>
                                      </p:cBhvr>
                                    </p:animEffect>
                                  </p:childTnLst>
                                </p:cTn>
                              </p:par>
                              <p:par>
                                <p:cTn id="49" presetID="5" presetClass="entr" presetSubtype="10" fill="hold" nodeType="withEffect">
                                  <p:stCondLst>
                                    <p:cond delay="0"/>
                                  </p:stCondLst>
                                  <p:childTnLst>
                                    <p:set>
                                      <p:cBhvr>
                                        <p:cTn id="50" dur="1" fill="hold">
                                          <p:stCondLst>
                                            <p:cond delay="0"/>
                                          </p:stCondLst>
                                        </p:cTn>
                                        <p:tgtEl>
                                          <p:spTgt spid="111"/>
                                        </p:tgtEl>
                                        <p:attrNameLst>
                                          <p:attrName>style.visibility</p:attrName>
                                        </p:attrNameLst>
                                      </p:cBhvr>
                                      <p:to>
                                        <p:strVal val="visible"/>
                                      </p:to>
                                    </p:set>
                                    <p:animEffect transition="in" filter="checkerboard(across)">
                                      <p:cBhvr>
                                        <p:cTn id="51" dur="500"/>
                                        <p:tgtEl>
                                          <p:spTgt spid="111"/>
                                        </p:tgtEl>
                                      </p:cBhvr>
                                    </p:animEffect>
                                  </p:childTnLst>
                                </p:cTn>
                              </p:par>
                              <p:par>
                                <p:cTn id="52" presetID="5" presetClass="entr" presetSubtype="10" fill="hold" nodeType="withEffect">
                                  <p:stCondLst>
                                    <p:cond delay="0"/>
                                  </p:stCondLst>
                                  <p:childTnLst>
                                    <p:set>
                                      <p:cBhvr>
                                        <p:cTn id="53" dur="1" fill="hold">
                                          <p:stCondLst>
                                            <p:cond delay="0"/>
                                          </p:stCondLst>
                                        </p:cTn>
                                        <p:tgtEl>
                                          <p:spTgt spid="110"/>
                                        </p:tgtEl>
                                        <p:attrNameLst>
                                          <p:attrName>style.visibility</p:attrName>
                                        </p:attrNameLst>
                                      </p:cBhvr>
                                      <p:to>
                                        <p:strVal val="visible"/>
                                      </p:to>
                                    </p:set>
                                    <p:animEffect transition="in" filter="checkerboard(across)">
                                      <p:cBhvr>
                                        <p:cTn id="54" dur="500"/>
                                        <p:tgtEl>
                                          <p:spTgt spid="110"/>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109"/>
                                        </p:tgtEl>
                                        <p:attrNameLst>
                                          <p:attrName>style.visibility</p:attrName>
                                        </p:attrNameLst>
                                      </p:cBhvr>
                                      <p:to>
                                        <p:strVal val="visible"/>
                                      </p:to>
                                    </p:set>
                                    <p:animEffect transition="in" filter="checkerboard(across)">
                                      <p:cBhvr>
                                        <p:cTn id="57" dur="500"/>
                                        <p:tgtEl>
                                          <p:spTgt spid="109"/>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12"/>
                                        </p:tgtEl>
                                        <p:attrNameLst>
                                          <p:attrName>style.visibility</p:attrName>
                                        </p:attrNameLst>
                                      </p:cBhvr>
                                      <p:to>
                                        <p:strVal val="visible"/>
                                      </p:to>
                                    </p:set>
                                    <p:animEffect transition="in" filter="checkerboard(across)">
                                      <p:cBhvr>
                                        <p:cTn id="60" dur="500"/>
                                        <p:tgtEl>
                                          <p:spTgt spid="112"/>
                                        </p:tgtEl>
                                      </p:cBhvr>
                                    </p:animEffect>
                                  </p:childTnLst>
                                </p:cTn>
                              </p:par>
                              <p:par>
                                <p:cTn id="61" presetID="5" presetClass="entr" presetSubtype="10" fill="hold" nodeType="withEffect">
                                  <p:stCondLst>
                                    <p:cond delay="0"/>
                                  </p:stCondLst>
                                  <p:childTnLst>
                                    <p:set>
                                      <p:cBhvr>
                                        <p:cTn id="62" dur="1" fill="hold">
                                          <p:stCondLst>
                                            <p:cond delay="0"/>
                                          </p:stCondLst>
                                        </p:cTn>
                                        <p:tgtEl>
                                          <p:spTgt spid="114"/>
                                        </p:tgtEl>
                                        <p:attrNameLst>
                                          <p:attrName>style.visibility</p:attrName>
                                        </p:attrNameLst>
                                      </p:cBhvr>
                                      <p:to>
                                        <p:strVal val="visible"/>
                                      </p:to>
                                    </p:set>
                                    <p:animEffect transition="in" filter="checkerboard(across)">
                                      <p:cBhvr>
                                        <p:cTn id="63" dur="500"/>
                                        <p:tgtEl>
                                          <p:spTgt spid="114"/>
                                        </p:tgtEl>
                                      </p:cBhvr>
                                    </p:animEffect>
                                  </p:childTnLst>
                                </p:cTn>
                              </p:par>
                              <p:par>
                                <p:cTn id="64" presetID="5" presetClass="entr" presetSubtype="10" fill="hold" nodeType="withEffect">
                                  <p:stCondLst>
                                    <p:cond delay="0"/>
                                  </p:stCondLst>
                                  <p:childTnLst>
                                    <p:set>
                                      <p:cBhvr>
                                        <p:cTn id="65" dur="1" fill="hold">
                                          <p:stCondLst>
                                            <p:cond delay="0"/>
                                          </p:stCondLst>
                                        </p:cTn>
                                        <p:tgtEl>
                                          <p:spTgt spid="113"/>
                                        </p:tgtEl>
                                        <p:attrNameLst>
                                          <p:attrName>style.visibility</p:attrName>
                                        </p:attrNameLst>
                                      </p:cBhvr>
                                      <p:to>
                                        <p:strVal val="visible"/>
                                      </p:to>
                                    </p:set>
                                    <p:animEffect transition="in" filter="checkerboard(across)">
                                      <p:cBhvr>
                                        <p:cTn id="66"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2" grpId="0" animBg="1"/>
      <p:bldP spid="115" grpId="0" animBg="1"/>
      <p:bldP spid="1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7924800" cy="954107"/>
          </a:xfrm>
          <a:prstGeom prst="rect">
            <a:avLst/>
          </a:prstGeom>
          <a:noFill/>
        </p:spPr>
        <p:txBody>
          <a:bodyPr wrap="square" rtlCol="0">
            <a:spAutoFit/>
          </a:bodyPr>
          <a:lstStyle/>
          <a:p>
            <a:r>
              <a:rPr lang="en-US" altLang="zh-CN" sz="2800" b="1" dirty="0">
                <a:solidFill>
                  <a:srgbClr val="0070C0"/>
                </a:solidFill>
                <a:latin typeface="微软雅黑" pitchFamily="34" charset="-122"/>
                <a:ea typeface="微软雅黑" pitchFamily="34" charset="-122"/>
              </a:rPr>
              <a:t>Approach</a:t>
            </a:r>
            <a:r>
              <a:rPr lang="zh-CN" altLang="zh-CN" sz="2800" b="1" dirty="0">
                <a:solidFill>
                  <a:srgbClr val="0070C0"/>
                </a:solidFill>
                <a:latin typeface="微软雅黑" pitchFamily="34" charset="-122"/>
                <a:ea typeface="微软雅黑" pitchFamily="34" charset="-122"/>
              </a:rPr>
              <a:t>：</a:t>
            </a:r>
            <a:r>
              <a:rPr lang="en-US" altLang="zh-CN" sz="2800" b="1" dirty="0">
                <a:solidFill>
                  <a:srgbClr val="0070C0"/>
                </a:solidFill>
                <a:latin typeface="微软雅黑" pitchFamily="34" charset="-122"/>
                <a:ea typeface="微软雅黑" pitchFamily="34" charset="-122"/>
              </a:rPr>
              <a:t>Recognize </a:t>
            </a:r>
            <a:r>
              <a:rPr lang="en-US" altLang="zh-CN" sz="2800" b="1" dirty="0">
                <a:solidFill>
                  <a:srgbClr val="FF0000"/>
                </a:solidFill>
                <a:latin typeface="微软雅黑" pitchFamily="34" charset="-122"/>
                <a:ea typeface="微软雅黑" pitchFamily="34" charset="-122"/>
              </a:rPr>
              <a:t>RFID Tagged </a:t>
            </a:r>
            <a:r>
              <a:rPr lang="en-US" altLang="zh-CN" sz="2800" b="1" dirty="0">
                <a:solidFill>
                  <a:srgbClr val="0070C0"/>
                </a:solidFill>
                <a:latin typeface="微软雅黑" pitchFamily="34" charset="-122"/>
                <a:ea typeface="微软雅黑" pitchFamily="34" charset="-122"/>
              </a:rPr>
              <a:t>Objects </a:t>
            </a:r>
            <a:r>
              <a:rPr lang="en-US" altLang="zh-CN" sz="2800" b="1" dirty="0" smtClean="0">
                <a:solidFill>
                  <a:srgbClr val="0070C0"/>
                </a:solidFill>
                <a:latin typeface="微软雅黑" pitchFamily="34" charset="-122"/>
                <a:ea typeface="微软雅黑" pitchFamily="34" charset="-122"/>
              </a:rPr>
              <a:t>in Augmented </a:t>
            </a:r>
            <a:r>
              <a:rPr lang="en-US" altLang="zh-CN" sz="2800" b="1" dirty="0">
                <a:solidFill>
                  <a:srgbClr val="0070C0"/>
                </a:solidFill>
                <a:latin typeface="微软雅黑" pitchFamily="34" charset="-122"/>
                <a:ea typeface="微软雅黑" pitchFamily="34" charset="-122"/>
              </a:rPr>
              <a:t>Reality Systems </a:t>
            </a:r>
          </a:p>
        </p:txBody>
      </p:sp>
      <p:pic>
        <p:nvPicPr>
          <p:cNvPr id="43" name="图片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4843" y="4432042"/>
            <a:ext cx="2537939" cy="1903454"/>
          </a:xfrm>
          <a:prstGeom prst="rect">
            <a:avLst/>
          </a:prstGeom>
        </p:spPr>
      </p:pic>
      <p:sp>
        <p:nvSpPr>
          <p:cNvPr id="6" name="矩形 5"/>
          <p:cNvSpPr/>
          <p:nvPr/>
        </p:nvSpPr>
        <p:spPr>
          <a:xfrm>
            <a:off x="1295400" y="3657600"/>
            <a:ext cx="1261884" cy="369332"/>
          </a:xfrm>
          <a:prstGeom prst="rect">
            <a:avLst/>
          </a:prstGeom>
        </p:spPr>
        <p:txBody>
          <a:bodyPr wrap="none">
            <a:spAutoFit/>
          </a:bodyPr>
          <a:lstStyle/>
          <a:p>
            <a:r>
              <a:rPr lang="en-US" altLang="zh-CN" b="1" dirty="0" smtClean="0">
                <a:solidFill>
                  <a:srgbClr val="0070C0"/>
                </a:solidFill>
                <a:latin typeface="微软雅黑" pitchFamily="34" charset="-122"/>
                <a:ea typeface="微软雅黑" pitchFamily="34" charset="-122"/>
              </a:rPr>
              <a:t>RFID Tags</a:t>
            </a:r>
            <a:endParaRPr lang="zh-CN" altLang="en-US" dirty="0"/>
          </a:p>
        </p:txBody>
      </p:sp>
      <p:pic>
        <p:nvPicPr>
          <p:cNvPr id="10" name="图片 9"/>
          <p:cNvPicPr>
            <a:picLocks noChangeAspect="1"/>
          </p:cNvPicPr>
          <p:nvPr/>
        </p:nvPicPr>
        <p:blipFill>
          <a:blip r:embed="rId5"/>
          <a:stretch>
            <a:fillRect/>
          </a:stretch>
        </p:blipFill>
        <p:spPr>
          <a:xfrm>
            <a:off x="2057400" y="4114800"/>
            <a:ext cx="2514600" cy="2514600"/>
          </a:xfrm>
          <a:prstGeom prst="rect">
            <a:avLst/>
          </a:prstGeom>
        </p:spPr>
      </p:pic>
      <p:pic>
        <p:nvPicPr>
          <p:cNvPr id="49" name="图片 48"/>
          <p:cNvPicPr>
            <a:picLocks noChangeAspect="1"/>
          </p:cNvPicPr>
          <p:nvPr/>
        </p:nvPicPr>
        <p:blipFill>
          <a:blip r:embed="rId6"/>
          <a:stretch>
            <a:fillRect/>
          </a:stretch>
        </p:blipFill>
        <p:spPr>
          <a:xfrm>
            <a:off x="3124200" y="4724400"/>
            <a:ext cx="304800" cy="304800"/>
          </a:xfrm>
          <a:prstGeom prst="rect">
            <a:avLst/>
          </a:prstGeom>
        </p:spPr>
      </p:pic>
      <p:sp>
        <p:nvSpPr>
          <p:cNvPr id="11" name="圆角矩形 10"/>
          <p:cNvSpPr/>
          <p:nvPr/>
        </p:nvSpPr>
        <p:spPr>
          <a:xfrm>
            <a:off x="762000" y="5410200"/>
            <a:ext cx="457200" cy="914400"/>
          </a:xfrm>
          <a:prstGeom prst="roundRect">
            <a:avLst/>
          </a:prstGeom>
          <a:noFill/>
          <a:ln>
            <a:solidFill>
              <a:srgbClr val="FF0000">
                <a:alpha val="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2" name="圆角矩形 11"/>
          <p:cNvSpPr/>
          <p:nvPr/>
        </p:nvSpPr>
        <p:spPr>
          <a:xfrm>
            <a:off x="838200" y="5410200"/>
            <a:ext cx="381000" cy="9906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3" name="圆角矩形 52"/>
          <p:cNvSpPr/>
          <p:nvPr/>
        </p:nvSpPr>
        <p:spPr>
          <a:xfrm>
            <a:off x="3048000" y="4648200"/>
            <a:ext cx="457200" cy="4572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54" name="Picture 2" descr="http://c.img.youboy.com/201010/26/g0_698870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600200"/>
            <a:ext cx="2590800" cy="187185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图片 13" descr="屏幕快照 2016-07-28 下午7.01.3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1575" y="1295400"/>
            <a:ext cx="4785225" cy="3124200"/>
          </a:xfrm>
          <a:prstGeom prst="rect">
            <a:avLst/>
          </a:prstGeom>
        </p:spPr>
      </p:pic>
      <p:sp>
        <p:nvSpPr>
          <p:cNvPr id="57" name="云形 56"/>
          <p:cNvSpPr/>
          <p:nvPr/>
        </p:nvSpPr>
        <p:spPr>
          <a:xfrm>
            <a:off x="4038600" y="4343400"/>
            <a:ext cx="4953000" cy="24384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dirty="0" smtClean="0"/>
              <a:t>The RFID tags </a:t>
            </a:r>
            <a:r>
              <a:rPr lang="en-US" altLang="zh-CN" sz="2000" dirty="0"/>
              <a:t>can be used to label different objects, and store </a:t>
            </a:r>
            <a:r>
              <a:rPr lang="en-US" altLang="zh-CN" sz="2000" dirty="0" smtClean="0"/>
              <a:t>inherent information </a:t>
            </a:r>
            <a:r>
              <a:rPr lang="en-US" altLang="zh-CN" sz="2000" dirty="0"/>
              <a:t>of these objects in their onboard memory</a:t>
            </a:r>
            <a:endParaRPr lang="zh-CN" altLang="zh-CN" sz="2000" b="1" dirty="0"/>
          </a:p>
        </p:txBody>
      </p:sp>
      <p:sp>
        <p:nvSpPr>
          <p:cNvPr id="7" name="幻灯片编号占位符 6"/>
          <p:cNvSpPr>
            <a:spLocks noGrp="1"/>
          </p:cNvSpPr>
          <p:nvPr>
            <p:ph type="sldNum" sz="quarter" idx="12"/>
          </p:nvPr>
        </p:nvSpPr>
        <p:spPr/>
        <p:txBody>
          <a:bodyPr/>
          <a:lstStyle/>
          <a:p>
            <a:fld id="{B6F15528-21DE-4FAA-801E-634DDDAF4B2B}" type="slidenum">
              <a:rPr lang="en-US" smtClean="0"/>
              <a:pPr/>
              <a:t>7</a:t>
            </a:fld>
            <a:endParaRPr lang="en-US"/>
          </a:p>
        </p:txBody>
      </p:sp>
    </p:spTree>
    <p:custDataLst>
      <p:tags r:id="rId1"/>
    </p:custDataLst>
    <p:extLst>
      <p:ext uri="{BB962C8B-B14F-4D97-AF65-F5344CB8AC3E}">
        <p14:creationId xmlns:p14="http://schemas.microsoft.com/office/powerpoint/2010/main" val="1957422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linds(horizont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checkerboard(across)">
                                      <p:cBhvr>
                                        <p:cTn id="1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3" grpId="0" animBg="1"/>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7924800" cy="954107"/>
          </a:xfrm>
          <a:prstGeom prst="rect">
            <a:avLst/>
          </a:prstGeom>
          <a:noFill/>
        </p:spPr>
        <p:txBody>
          <a:bodyPr wrap="square" rtlCol="0">
            <a:spAutoFit/>
          </a:bodyPr>
          <a:lstStyle/>
          <a:p>
            <a:r>
              <a:rPr lang="en-US" altLang="zh-CN" sz="2800" b="1" dirty="0">
                <a:solidFill>
                  <a:srgbClr val="0070C0"/>
                </a:solidFill>
                <a:latin typeface="微软雅黑" pitchFamily="34" charset="-122"/>
                <a:ea typeface="微软雅黑" pitchFamily="34" charset="-122"/>
              </a:rPr>
              <a:t>Approach</a:t>
            </a:r>
            <a:r>
              <a:rPr lang="zh-CN" altLang="zh-CN" sz="2800" b="1" dirty="0">
                <a:solidFill>
                  <a:srgbClr val="0070C0"/>
                </a:solidFill>
                <a:latin typeface="微软雅黑" pitchFamily="34" charset="-122"/>
                <a:ea typeface="微软雅黑" pitchFamily="34" charset="-122"/>
              </a:rPr>
              <a:t>：</a:t>
            </a:r>
            <a:r>
              <a:rPr lang="en-US" altLang="zh-CN" sz="2800" b="1" dirty="0">
                <a:solidFill>
                  <a:srgbClr val="0070C0"/>
                </a:solidFill>
                <a:latin typeface="微软雅黑" pitchFamily="34" charset="-122"/>
                <a:ea typeface="微软雅黑" pitchFamily="34" charset="-122"/>
              </a:rPr>
              <a:t>Recognize </a:t>
            </a:r>
            <a:r>
              <a:rPr lang="en-US" altLang="zh-CN" sz="2800" b="1" dirty="0">
                <a:solidFill>
                  <a:srgbClr val="FF0000"/>
                </a:solidFill>
                <a:latin typeface="微软雅黑" pitchFamily="34" charset="-122"/>
                <a:ea typeface="微软雅黑" pitchFamily="34" charset="-122"/>
              </a:rPr>
              <a:t>RFID Tagged </a:t>
            </a:r>
            <a:r>
              <a:rPr lang="en-US" altLang="zh-CN" sz="2800" b="1" dirty="0">
                <a:solidFill>
                  <a:srgbClr val="0070C0"/>
                </a:solidFill>
                <a:latin typeface="微软雅黑" pitchFamily="34" charset="-122"/>
                <a:ea typeface="微软雅黑" pitchFamily="34" charset="-122"/>
              </a:rPr>
              <a:t>Objects </a:t>
            </a:r>
            <a:r>
              <a:rPr lang="en-US" altLang="zh-CN" sz="2800" b="1" dirty="0" smtClean="0">
                <a:solidFill>
                  <a:srgbClr val="0070C0"/>
                </a:solidFill>
                <a:latin typeface="微软雅黑" pitchFamily="34" charset="-122"/>
                <a:ea typeface="微软雅黑" pitchFamily="34" charset="-122"/>
              </a:rPr>
              <a:t>in Augmented </a:t>
            </a:r>
            <a:r>
              <a:rPr lang="en-US" altLang="zh-CN" sz="2800" b="1" dirty="0">
                <a:solidFill>
                  <a:srgbClr val="0070C0"/>
                </a:solidFill>
                <a:latin typeface="微软雅黑" pitchFamily="34" charset="-122"/>
                <a:ea typeface="微软雅黑" pitchFamily="34" charset="-122"/>
              </a:rPr>
              <a:t>Reality Systems </a:t>
            </a:r>
          </a:p>
        </p:txBody>
      </p:sp>
      <p:pic>
        <p:nvPicPr>
          <p:cNvPr id="7" name="图片 6" descr="屏幕快照 2016-07-29 上午9.57.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981200"/>
            <a:ext cx="3351079" cy="3523625"/>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1371600"/>
            <a:ext cx="5232400" cy="3924300"/>
          </a:xfrm>
          <a:prstGeom prst="rect">
            <a:avLst/>
          </a:prstGeom>
        </p:spPr>
      </p:pic>
      <p:pic>
        <p:nvPicPr>
          <p:cNvPr id="18" name="图片 17"/>
          <p:cNvPicPr>
            <a:picLocks noChangeAspect="1"/>
          </p:cNvPicPr>
          <p:nvPr/>
        </p:nvPicPr>
        <p:blipFill>
          <a:blip r:embed="rId6"/>
          <a:stretch>
            <a:fillRect/>
          </a:stretch>
        </p:blipFill>
        <p:spPr>
          <a:xfrm>
            <a:off x="5791200" y="5638800"/>
            <a:ext cx="1094728" cy="1135273"/>
          </a:xfrm>
          <a:prstGeom prst="rect">
            <a:avLst/>
          </a:prstGeom>
          <a:effectLst>
            <a:outerShdw blurRad="50800" dist="38100" dir="2700000" algn="tl" rotWithShape="0">
              <a:prstClr val="black">
                <a:alpha val="40000"/>
              </a:prstClr>
            </a:outerShdw>
          </a:effectLst>
        </p:spPr>
      </p:pic>
      <p:sp>
        <p:nvSpPr>
          <p:cNvPr id="19" name="矩形 18"/>
          <p:cNvSpPr/>
          <p:nvPr/>
        </p:nvSpPr>
        <p:spPr>
          <a:xfrm>
            <a:off x="304800" y="5715000"/>
            <a:ext cx="2463685" cy="461665"/>
          </a:xfrm>
          <a:prstGeom prst="rect">
            <a:avLst/>
          </a:prstGeom>
        </p:spPr>
        <p:txBody>
          <a:bodyPr wrap="none">
            <a:spAutoFit/>
          </a:bodyPr>
          <a:lstStyle/>
          <a:p>
            <a:r>
              <a:rPr lang="en-US" altLang="zh-CN" sz="2400" b="1" dirty="0" smtClean="0"/>
              <a:t>Prototype System</a:t>
            </a:r>
            <a:endParaRPr lang="zh-CN" altLang="en-US" sz="2400" b="1" dirty="0"/>
          </a:p>
        </p:txBody>
      </p:sp>
      <p:pic>
        <p:nvPicPr>
          <p:cNvPr id="20" name="图片 19"/>
          <p:cNvPicPr>
            <a:picLocks noChangeAspect="1"/>
          </p:cNvPicPr>
          <p:nvPr/>
        </p:nvPicPr>
        <p:blipFill>
          <a:blip r:embed="rId7"/>
          <a:stretch>
            <a:fillRect/>
          </a:stretch>
        </p:blipFill>
        <p:spPr>
          <a:xfrm>
            <a:off x="4038600" y="3810000"/>
            <a:ext cx="304800" cy="304800"/>
          </a:xfrm>
          <a:prstGeom prst="rect">
            <a:avLst/>
          </a:prstGeom>
        </p:spPr>
      </p:pic>
      <p:pic>
        <p:nvPicPr>
          <p:cNvPr id="21" name="图片 20"/>
          <p:cNvPicPr>
            <a:picLocks noChangeAspect="1"/>
          </p:cNvPicPr>
          <p:nvPr/>
        </p:nvPicPr>
        <p:blipFill>
          <a:blip r:embed="rId7"/>
          <a:stretch>
            <a:fillRect/>
          </a:stretch>
        </p:blipFill>
        <p:spPr>
          <a:xfrm>
            <a:off x="5105400" y="3581400"/>
            <a:ext cx="304800" cy="304800"/>
          </a:xfrm>
          <a:prstGeom prst="rect">
            <a:avLst/>
          </a:prstGeom>
        </p:spPr>
      </p:pic>
      <p:pic>
        <p:nvPicPr>
          <p:cNvPr id="22" name="图片 21"/>
          <p:cNvPicPr>
            <a:picLocks noChangeAspect="1"/>
          </p:cNvPicPr>
          <p:nvPr/>
        </p:nvPicPr>
        <p:blipFill>
          <a:blip r:embed="rId7"/>
          <a:stretch>
            <a:fillRect/>
          </a:stretch>
        </p:blipFill>
        <p:spPr>
          <a:xfrm>
            <a:off x="5791200" y="4114800"/>
            <a:ext cx="304800" cy="304800"/>
          </a:xfrm>
          <a:prstGeom prst="rect">
            <a:avLst/>
          </a:prstGeom>
        </p:spPr>
      </p:pic>
      <p:pic>
        <p:nvPicPr>
          <p:cNvPr id="23" name="图片 22"/>
          <p:cNvPicPr>
            <a:picLocks noChangeAspect="1"/>
          </p:cNvPicPr>
          <p:nvPr/>
        </p:nvPicPr>
        <p:blipFill>
          <a:blip r:embed="rId7"/>
          <a:stretch>
            <a:fillRect/>
          </a:stretch>
        </p:blipFill>
        <p:spPr>
          <a:xfrm>
            <a:off x="7086600" y="4343400"/>
            <a:ext cx="304800" cy="304800"/>
          </a:xfrm>
          <a:prstGeom prst="rect">
            <a:avLst/>
          </a:prstGeom>
        </p:spPr>
      </p:pic>
      <p:pic>
        <p:nvPicPr>
          <p:cNvPr id="24" name="图片 23"/>
          <p:cNvPicPr>
            <a:picLocks noChangeAspect="1"/>
          </p:cNvPicPr>
          <p:nvPr/>
        </p:nvPicPr>
        <p:blipFill>
          <a:blip r:embed="rId7"/>
          <a:stretch>
            <a:fillRect/>
          </a:stretch>
        </p:blipFill>
        <p:spPr>
          <a:xfrm>
            <a:off x="8077200" y="4267200"/>
            <a:ext cx="304800" cy="304800"/>
          </a:xfrm>
          <a:prstGeom prst="rect">
            <a:avLst/>
          </a:prstGeom>
        </p:spPr>
      </p:pic>
      <p:pic>
        <p:nvPicPr>
          <p:cNvPr id="25" name="图片 24"/>
          <p:cNvPicPr>
            <a:picLocks noChangeAspect="1"/>
          </p:cNvPicPr>
          <p:nvPr/>
        </p:nvPicPr>
        <p:blipFill>
          <a:blip r:embed="rId7"/>
          <a:stretch>
            <a:fillRect/>
          </a:stretch>
        </p:blipFill>
        <p:spPr>
          <a:xfrm>
            <a:off x="6324600" y="3352800"/>
            <a:ext cx="304800" cy="304800"/>
          </a:xfrm>
          <a:prstGeom prst="rect">
            <a:avLst/>
          </a:prstGeom>
        </p:spPr>
      </p:pic>
      <p:pic>
        <p:nvPicPr>
          <p:cNvPr id="26" name="图片 25"/>
          <p:cNvPicPr>
            <a:picLocks noChangeAspect="1"/>
          </p:cNvPicPr>
          <p:nvPr/>
        </p:nvPicPr>
        <p:blipFill>
          <a:blip r:embed="rId7"/>
          <a:stretch>
            <a:fillRect/>
          </a:stretch>
        </p:blipFill>
        <p:spPr>
          <a:xfrm>
            <a:off x="6934200" y="3352800"/>
            <a:ext cx="304800" cy="304800"/>
          </a:xfrm>
          <a:prstGeom prst="rect">
            <a:avLst/>
          </a:prstGeom>
        </p:spPr>
      </p:pic>
      <p:sp>
        <p:nvSpPr>
          <p:cNvPr id="31" name="饼图 30"/>
          <p:cNvSpPr/>
          <p:nvPr/>
        </p:nvSpPr>
        <p:spPr>
          <a:xfrm rot="3194101">
            <a:off x="4850245" y="4271532"/>
            <a:ext cx="2971800" cy="2851894"/>
          </a:xfrm>
          <a:prstGeom prst="pie">
            <a:avLst>
              <a:gd name="adj1" fmla="val 6809410"/>
              <a:gd name="adj2" fmla="val 16200000"/>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15" name="饼图 14"/>
          <p:cNvSpPr/>
          <p:nvPr/>
        </p:nvSpPr>
        <p:spPr>
          <a:xfrm rot="4726420">
            <a:off x="4850246" y="4271532"/>
            <a:ext cx="2971800" cy="2851894"/>
          </a:xfrm>
          <a:prstGeom prst="pie">
            <a:avLst>
              <a:gd name="adj1" fmla="val 6809410"/>
              <a:gd name="adj2" fmla="val 16200000"/>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32" name="饼图 31"/>
          <p:cNvSpPr/>
          <p:nvPr/>
        </p:nvSpPr>
        <p:spPr>
          <a:xfrm rot="6592139">
            <a:off x="4864483" y="4240381"/>
            <a:ext cx="2971800" cy="2851894"/>
          </a:xfrm>
          <a:prstGeom prst="pie">
            <a:avLst>
              <a:gd name="adj1" fmla="val 6809410"/>
              <a:gd name="adj2" fmla="val 16200000"/>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16" name="下弧形箭头 15"/>
          <p:cNvSpPr/>
          <p:nvPr/>
        </p:nvSpPr>
        <p:spPr>
          <a:xfrm>
            <a:off x="6096000" y="5486400"/>
            <a:ext cx="457200" cy="228600"/>
          </a:xfrm>
          <a:prstGeom prst="curved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27" name="圆角矩形 26"/>
          <p:cNvSpPr/>
          <p:nvPr/>
        </p:nvSpPr>
        <p:spPr>
          <a:xfrm>
            <a:off x="3886200" y="1600200"/>
            <a:ext cx="1676400" cy="457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t>Depth of Field</a:t>
            </a:r>
            <a:endParaRPr kumimoji="1" lang="zh-CN" altLang="en-US" dirty="0"/>
          </a:p>
        </p:txBody>
      </p:sp>
      <p:sp>
        <p:nvSpPr>
          <p:cNvPr id="35" name="圆角矩形 34"/>
          <p:cNvSpPr/>
          <p:nvPr/>
        </p:nvSpPr>
        <p:spPr>
          <a:xfrm>
            <a:off x="3886200" y="2133600"/>
            <a:ext cx="1676400" cy="457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t>RF Signal</a:t>
            </a:r>
            <a:endParaRPr kumimoji="1" lang="zh-CN" altLang="en-US" dirty="0"/>
          </a:p>
        </p:txBody>
      </p:sp>
      <p:cxnSp>
        <p:nvCxnSpPr>
          <p:cNvPr id="29" name="直线箭头连接符 28"/>
          <p:cNvCxnSpPr>
            <a:endCxn id="27" idx="1"/>
          </p:cNvCxnSpPr>
          <p:nvPr/>
        </p:nvCxnSpPr>
        <p:spPr>
          <a:xfrm flipV="1">
            <a:off x="1447800" y="1828800"/>
            <a:ext cx="2438400" cy="762000"/>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直线箭头连接符 37"/>
          <p:cNvCxnSpPr>
            <a:endCxn id="35" idx="1"/>
          </p:cNvCxnSpPr>
          <p:nvPr/>
        </p:nvCxnSpPr>
        <p:spPr>
          <a:xfrm flipV="1">
            <a:off x="1447800" y="2362200"/>
            <a:ext cx="2438400" cy="685800"/>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直线箭头连接符 39"/>
          <p:cNvCxnSpPr/>
          <p:nvPr/>
        </p:nvCxnSpPr>
        <p:spPr>
          <a:xfrm flipH="1" flipV="1">
            <a:off x="5562600" y="1828800"/>
            <a:ext cx="914400" cy="1143000"/>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直线箭头连接符 41"/>
          <p:cNvCxnSpPr>
            <a:endCxn id="35" idx="3"/>
          </p:cNvCxnSpPr>
          <p:nvPr/>
        </p:nvCxnSpPr>
        <p:spPr>
          <a:xfrm flipH="1" flipV="1">
            <a:off x="5562600" y="2362200"/>
            <a:ext cx="914400" cy="1143000"/>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4" name="云形 43"/>
          <p:cNvSpPr/>
          <p:nvPr/>
        </p:nvSpPr>
        <p:spPr>
          <a:xfrm>
            <a:off x="76200" y="4419600"/>
            <a:ext cx="4800600" cy="24384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dirty="0"/>
              <a:t>A</a:t>
            </a:r>
            <a:r>
              <a:rPr lang="en-US" altLang="zh-CN" sz="2000" dirty="0" smtClean="0"/>
              <a:t>ccurately </a:t>
            </a:r>
            <a:r>
              <a:rPr lang="en-US" altLang="zh-CN" sz="2000" dirty="0"/>
              <a:t>identify and distinguish multiple tagged objects, </a:t>
            </a:r>
            <a:r>
              <a:rPr lang="en-US" altLang="zh-CN" sz="2000" dirty="0" smtClean="0"/>
              <a:t>by sufficiently </a:t>
            </a:r>
            <a:r>
              <a:rPr lang="en-US" altLang="zh-CN" sz="2000" dirty="0"/>
              <a:t>exploring the inherent correlations between </a:t>
            </a:r>
            <a:r>
              <a:rPr lang="en-US" altLang="zh-CN" sz="2000" dirty="0" smtClean="0"/>
              <a:t>the depth </a:t>
            </a:r>
            <a:r>
              <a:rPr lang="en-US" altLang="zh-CN" sz="2000" dirty="0"/>
              <a:t>of field and the received RF-signal.</a:t>
            </a:r>
            <a:endParaRPr lang="zh-CN" altLang="zh-CN" sz="2000" b="1" dirty="0"/>
          </a:p>
        </p:txBody>
      </p:sp>
      <p:sp>
        <p:nvSpPr>
          <p:cNvPr id="45" name="矩形 44"/>
          <p:cNvSpPr/>
          <p:nvPr/>
        </p:nvSpPr>
        <p:spPr>
          <a:xfrm>
            <a:off x="5105400" y="5117068"/>
            <a:ext cx="2544286" cy="369332"/>
          </a:xfrm>
          <a:prstGeom prst="rect">
            <a:avLst/>
          </a:prstGeom>
        </p:spPr>
        <p:txBody>
          <a:bodyPr wrap="none">
            <a:spAutoFit/>
          </a:bodyPr>
          <a:lstStyle/>
          <a:p>
            <a:r>
              <a:rPr lang="en-US" altLang="zh-CN" b="1" dirty="0" smtClean="0">
                <a:solidFill>
                  <a:srgbClr val="FF0000"/>
                </a:solidFill>
                <a:latin typeface="微软雅黑" pitchFamily="34" charset="-122"/>
                <a:ea typeface="微软雅黑" pitchFamily="34" charset="-122"/>
              </a:rPr>
              <a:t>Continuous Scanning</a:t>
            </a:r>
            <a:endParaRPr lang="zh-CN" altLang="en-US" dirty="0">
              <a:solidFill>
                <a:srgbClr val="FF0000"/>
              </a:solidFill>
            </a:endParaRPr>
          </a:p>
        </p:txBody>
      </p:sp>
      <p:sp>
        <p:nvSpPr>
          <p:cNvPr id="6" name="幻灯片编号占位符 5"/>
          <p:cNvSpPr>
            <a:spLocks noGrp="1"/>
          </p:cNvSpPr>
          <p:nvPr>
            <p:ph type="sldNum" sz="quarter" idx="12"/>
          </p:nvPr>
        </p:nvSpPr>
        <p:spPr/>
        <p:txBody>
          <a:bodyPr/>
          <a:lstStyle/>
          <a:p>
            <a:fld id="{B6F15528-21DE-4FAA-801E-634DDDAF4B2B}" type="slidenum">
              <a:rPr lang="en-US" smtClean="0"/>
              <a:pPr/>
              <a:t>8</a:t>
            </a:fld>
            <a:endParaRPr lang="en-US"/>
          </a:p>
        </p:txBody>
      </p:sp>
    </p:spTree>
    <p:custDataLst>
      <p:tags r:id="rId1"/>
    </p:custDataLst>
    <p:extLst>
      <p:ext uri="{BB962C8B-B14F-4D97-AF65-F5344CB8AC3E}">
        <p14:creationId xmlns:p14="http://schemas.microsoft.com/office/powerpoint/2010/main" val="3784213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par>
                                <p:cTn id="11" presetID="3"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par>
                                <p:cTn id="14" presetID="3"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par>
                                <p:cTn id="17" presetID="3"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linds(horizontal)">
                                      <p:cBhvr>
                                        <p:cTn id="19" dur="500"/>
                                        <p:tgtEl>
                                          <p:spTgt spid="26"/>
                                        </p:tgtEl>
                                      </p:cBhvr>
                                    </p:animEffect>
                                  </p:childTnLst>
                                </p:cTn>
                              </p:par>
                              <p:par>
                                <p:cTn id="20" presetID="3"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par>
                                <p:cTn id="23" presetID="3"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par>
                                <p:cTn id="26" presetID="3"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heel(1)">
                                      <p:cBhvr>
                                        <p:cTn id="33" dur="20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blinds(horizontal)">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1"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checkerboard(across)">
                                      <p:cBhvr>
                                        <p:cTn id="57" dur="500"/>
                                        <p:tgtEl>
                                          <p:spTgt spid="29"/>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checkerboard(across)">
                                      <p:cBhvr>
                                        <p:cTn id="60" dur="500"/>
                                        <p:tgtEl>
                                          <p:spTgt spid="27"/>
                                        </p:tgtEl>
                                      </p:cBhvr>
                                    </p:animEffect>
                                  </p:childTnLst>
                                </p:cTn>
                              </p:par>
                              <p:par>
                                <p:cTn id="61" presetID="5" presetClass="entr" presetSubtype="1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checkerboard(across)">
                                      <p:cBhvr>
                                        <p:cTn id="63" dur="500"/>
                                        <p:tgtEl>
                                          <p:spTgt spid="40"/>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checkerboard(across)">
                                      <p:cBhvr>
                                        <p:cTn id="68" dur="500"/>
                                        <p:tgtEl>
                                          <p:spTgt spid="38"/>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checkerboard(across)">
                                      <p:cBhvr>
                                        <p:cTn id="71" dur="500"/>
                                        <p:tgtEl>
                                          <p:spTgt spid="35"/>
                                        </p:tgtEl>
                                      </p:cBhvr>
                                    </p:animEffect>
                                  </p:childTnLst>
                                </p:cTn>
                              </p:par>
                              <p:par>
                                <p:cTn id="72" presetID="5" presetClass="entr" presetSubtype="10"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checkerboard(across)">
                                      <p:cBhvr>
                                        <p:cTn id="74" dur="5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checkerboard(across)">
                                      <p:cBhvr>
                                        <p:cTn id="7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5" grpId="0" animBg="1"/>
      <p:bldP spid="32" grpId="1" animBg="1"/>
      <p:bldP spid="16" grpId="0" animBg="1"/>
      <p:bldP spid="27" grpId="0" animBg="1"/>
      <p:bldP spid="35" grpId="0" animBg="1"/>
      <p:bldP spid="44" grpId="0" animBg="1"/>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780004"/>
            <a:ext cx="9269413" cy="171451"/>
            <a:chOff x="0" y="414"/>
            <a:chExt cx="5839" cy="91"/>
          </a:xfrm>
        </p:grpSpPr>
        <p:sp>
          <p:nvSpPr>
            <p:cNvPr id="3" name="Rectangle 2"/>
            <p:cNvSpPr>
              <a:spLocks noChangeArrowheads="1"/>
            </p:cNvSpPr>
            <p:nvPr/>
          </p:nvSpPr>
          <p:spPr bwMode="auto">
            <a:xfrm>
              <a:off x="0" y="414"/>
              <a:ext cx="408" cy="91"/>
            </a:xfrm>
            <a:prstGeom prst="rect">
              <a:avLst/>
            </a:prstGeom>
            <a:solidFill>
              <a:srgbClr val="5487C4">
                <a:alpha val="74001"/>
              </a:srgbClr>
            </a:solidFill>
            <a:ln w="9525">
              <a:noFill/>
              <a:miter lim="800000"/>
              <a:headEnd/>
              <a:tailEnd/>
            </a:ln>
            <a:effectLst/>
          </p:spPr>
          <p:txBody>
            <a:bodyPr wrap="none" anchor="ctr"/>
            <a:lstStyle/>
            <a:p>
              <a:endParaRPr lang="zh-CN" altLang="en-US"/>
            </a:p>
          </p:txBody>
        </p:sp>
        <p:sp>
          <p:nvSpPr>
            <p:cNvPr id="4" name="Rectangle 7"/>
            <p:cNvSpPr>
              <a:spLocks noChangeArrowheads="1"/>
            </p:cNvSpPr>
            <p:nvPr/>
          </p:nvSpPr>
          <p:spPr bwMode="auto">
            <a:xfrm rot="10800000">
              <a:off x="396" y="459"/>
              <a:ext cx="5443" cy="23"/>
            </a:xfrm>
            <a:prstGeom prst="rect">
              <a:avLst/>
            </a:prstGeom>
            <a:gradFill rotWithShape="1">
              <a:gsLst>
                <a:gs pos="0">
                  <a:schemeClr val="bg1">
                    <a:alpha val="0"/>
                  </a:schemeClr>
                </a:gs>
                <a:gs pos="100000">
                  <a:srgbClr val="5487C4"/>
                </a:gs>
              </a:gsLst>
              <a:lin ang="0" scaled="1"/>
            </a:gradFill>
            <a:ln w="9525">
              <a:noFill/>
              <a:miter lim="800000"/>
              <a:headEnd/>
              <a:tailEnd/>
            </a:ln>
            <a:effectLst/>
          </p:spPr>
          <p:txBody>
            <a:bodyPr wrap="none" anchor="ctr"/>
            <a:lstStyle/>
            <a:p>
              <a:endParaRPr lang="zh-CN" altLang="en-US"/>
            </a:p>
          </p:txBody>
        </p:sp>
      </p:grpSp>
      <p:sp>
        <p:nvSpPr>
          <p:cNvPr id="5" name="TextBox 4"/>
          <p:cNvSpPr txBox="1"/>
          <p:nvPr/>
        </p:nvSpPr>
        <p:spPr>
          <a:xfrm>
            <a:off x="609600" y="385500"/>
            <a:ext cx="5867400" cy="523220"/>
          </a:xfrm>
          <a:prstGeom prst="rect">
            <a:avLst/>
          </a:prstGeom>
          <a:noFill/>
        </p:spPr>
        <p:txBody>
          <a:bodyPr wrap="square" rtlCol="0">
            <a:spAutoFit/>
          </a:bodyPr>
          <a:lstStyle/>
          <a:p>
            <a:r>
              <a:rPr lang="en-US" altLang="zh-CN" sz="2800" b="1" dirty="0" smtClean="0">
                <a:solidFill>
                  <a:srgbClr val="0070C0"/>
                </a:solidFill>
                <a:latin typeface="微软雅黑" pitchFamily="34" charset="-122"/>
                <a:ea typeface="微软雅黑" pitchFamily="34" charset="-122"/>
              </a:rPr>
              <a:t>Challenges</a:t>
            </a:r>
            <a:endParaRPr lang="en-US" altLang="zh-CN" sz="2800" b="1" dirty="0">
              <a:solidFill>
                <a:srgbClr val="0070C0"/>
              </a:solidFill>
              <a:latin typeface="微软雅黑" pitchFamily="34" charset="-122"/>
              <a:ea typeface="微软雅黑" pitchFamily="34" charset="-122"/>
            </a:endParaRPr>
          </a:p>
        </p:txBody>
      </p:sp>
      <p:graphicFrame>
        <p:nvGraphicFramePr>
          <p:cNvPr id="7" name="图表 6"/>
          <p:cNvGraphicFramePr/>
          <p:nvPr>
            <p:extLst>
              <p:ext uri="{D42A27DB-BD31-4B8C-83A1-F6EECF244321}">
                <p14:modId xmlns:p14="http://schemas.microsoft.com/office/powerpoint/2010/main" val="4022157934"/>
              </p:ext>
            </p:extLst>
          </p:nvPr>
        </p:nvGraphicFramePr>
        <p:xfrm>
          <a:off x="533400" y="1676400"/>
          <a:ext cx="8229600" cy="4394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幻灯片编号占位符 5"/>
          <p:cNvSpPr>
            <a:spLocks noGrp="1"/>
          </p:cNvSpPr>
          <p:nvPr>
            <p:ph type="sldNum" sz="quarter" idx="12"/>
          </p:nvPr>
        </p:nvSpPr>
        <p:spPr/>
        <p:txBody>
          <a:bodyPr/>
          <a:lstStyle/>
          <a:p>
            <a:fld id="{B6F15528-21DE-4FAA-801E-634DDDAF4B2B}" type="slidenum">
              <a:rPr lang="en-US" smtClean="0"/>
              <a:pPr/>
              <a:t>9</a:t>
            </a:fld>
            <a:endParaRPr lang="en-US"/>
          </a:p>
        </p:txBody>
      </p:sp>
    </p:spTree>
    <p:custDataLst>
      <p:tags r:id="rId1"/>
    </p:custDataLst>
    <p:extLst>
      <p:ext uri="{BB962C8B-B14F-4D97-AF65-F5344CB8AC3E}">
        <p14:creationId xmlns:p14="http://schemas.microsoft.com/office/powerpoint/2010/main" val="555061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8.5|4.8|9.7|15.4|4.9"/>
</p:tagLst>
</file>

<file path=ppt/tags/tag10.xml><?xml version="1.0" encoding="utf-8"?>
<p:tagLst xmlns:a="http://schemas.openxmlformats.org/drawingml/2006/main" xmlns:r="http://schemas.openxmlformats.org/officeDocument/2006/relationships" xmlns:p="http://schemas.openxmlformats.org/presentationml/2006/main">
  <p:tag name="TIMING" val="|3.6|8.5|4.8|9.7|15.4|4.9"/>
</p:tagLst>
</file>

<file path=ppt/tags/tag11.xml><?xml version="1.0" encoding="utf-8"?>
<p:tagLst xmlns:a="http://schemas.openxmlformats.org/drawingml/2006/main" xmlns:r="http://schemas.openxmlformats.org/officeDocument/2006/relationships" xmlns:p="http://schemas.openxmlformats.org/presentationml/2006/main">
  <p:tag name="TIMING" val="|3.6|8.5|4.8|9.7|15.4|4.9"/>
</p:tagLst>
</file>

<file path=ppt/tags/tag12.xml><?xml version="1.0" encoding="utf-8"?>
<p:tagLst xmlns:a="http://schemas.openxmlformats.org/drawingml/2006/main" xmlns:r="http://schemas.openxmlformats.org/officeDocument/2006/relationships" xmlns:p="http://schemas.openxmlformats.org/presentationml/2006/main">
  <p:tag name="TIMING" val="|3.6|8.5|4.8|9.7|15.4|4.9"/>
</p:tagLst>
</file>

<file path=ppt/tags/tag13.xml><?xml version="1.0" encoding="utf-8"?>
<p:tagLst xmlns:a="http://schemas.openxmlformats.org/drawingml/2006/main" xmlns:r="http://schemas.openxmlformats.org/officeDocument/2006/relationships" xmlns:p="http://schemas.openxmlformats.org/presentationml/2006/main">
  <p:tag name="TIMING" val="|3.6|8.5|4.8|9.7|15.4|4.9"/>
</p:tagLst>
</file>

<file path=ppt/tags/tag14.xml><?xml version="1.0" encoding="utf-8"?>
<p:tagLst xmlns:a="http://schemas.openxmlformats.org/drawingml/2006/main" xmlns:r="http://schemas.openxmlformats.org/officeDocument/2006/relationships" xmlns:p="http://schemas.openxmlformats.org/presentationml/2006/main">
  <p:tag name="TIMING" val="|3.6|8.5|4.8|9.7|15.4|4.9"/>
</p:tagLst>
</file>

<file path=ppt/tags/tag15.xml><?xml version="1.0" encoding="utf-8"?>
<p:tagLst xmlns:a="http://schemas.openxmlformats.org/drawingml/2006/main" xmlns:r="http://schemas.openxmlformats.org/officeDocument/2006/relationships" xmlns:p="http://schemas.openxmlformats.org/presentationml/2006/main">
  <p:tag name="TIMING" val="|3.6|8.5|4.8|9.7|15.4|4.9"/>
</p:tagLst>
</file>

<file path=ppt/tags/tag16.xml><?xml version="1.0" encoding="utf-8"?>
<p:tagLst xmlns:a="http://schemas.openxmlformats.org/drawingml/2006/main" xmlns:r="http://schemas.openxmlformats.org/officeDocument/2006/relationships" xmlns:p="http://schemas.openxmlformats.org/presentationml/2006/main">
  <p:tag name="TIMING" val="|3.6|8.5|4.8|9.7|15.4|4.9"/>
</p:tagLst>
</file>

<file path=ppt/tags/tag17.xml><?xml version="1.0" encoding="utf-8"?>
<p:tagLst xmlns:a="http://schemas.openxmlformats.org/drawingml/2006/main" xmlns:r="http://schemas.openxmlformats.org/officeDocument/2006/relationships" xmlns:p="http://schemas.openxmlformats.org/presentationml/2006/main">
  <p:tag name="TIMING" val="|3.6|8.5|4.8|9.7|15.4|4.9"/>
</p:tagLst>
</file>

<file path=ppt/tags/tag18.xml><?xml version="1.0" encoding="utf-8"?>
<p:tagLst xmlns:a="http://schemas.openxmlformats.org/drawingml/2006/main" xmlns:r="http://schemas.openxmlformats.org/officeDocument/2006/relationships" xmlns:p="http://schemas.openxmlformats.org/presentationml/2006/main">
  <p:tag name="TIMING" val="|3.6|8.5|4.8|9.7|15.4|4.9"/>
</p:tagLst>
</file>

<file path=ppt/tags/tag19.xml><?xml version="1.0" encoding="utf-8"?>
<p:tagLst xmlns:a="http://schemas.openxmlformats.org/drawingml/2006/main" xmlns:r="http://schemas.openxmlformats.org/officeDocument/2006/relationships" xmlns:p="http://schemas.openxmlformats.org/presentationml/2006/main">
  <p:tag name="TIMING" val="|3.6|8.5|4.8|9.7|15.4|4.9"/>
</p:tagLst>
</file>

<file path=ppt/tags/tag2.xml><?xml version="1.0" encoding="utf-8"?>
<p:tagLst xmlns:a="http://schemas.openxmlformats.org/drawingml/2006/main" xmlns:r="http://schemas.openxmlformats.org/officeDocument/2006/relationships" xmlns:p="http://schemas.openxmlformats.org/presentationml/2006/main">
  <p:tag name="TIMING" val="|2.4|12.2|1.9"/>
</p:tagLst>
</file>

<file path=ppt/tags/tag20.xml><?xml version="1.0" encoding="utf-8"?>
<p:tagLst xmlns:a="http://schemas.openxmlformats.org/drawingml/2006/main" xmlns:r="http://schemas.openxmlformats.org/officeDocument/2006/relationships" xmlns:p="http://schemas.openxmlformats.org/presentationml/2006/main">
  <p:tag name="TIMING" val="|3.6|8.5|4.8|9.7|15.4|4.9"/>
</p:tagLst>
</file>

<file path=ppt/tags/tag21.xml><?xml version="1.0" encoding="utf-8"?>
<p:tagLst xmlns:a="http://schemas.openxmlformats.org/drawingml/2006/main" xmlns:r="http://schemas.openxmlformats.org/officeDocument/2006/relationships" xmlns:p="http://schemas.openxmlformats.org/presentationml/2006/main">
  <p:tag name="TIMING" val="|3.6|8.5|4.8|9.7|15.4|4.9"/>
</p:tagLst>
</file>

<file path=ppt/tags/tag22.xml><?xml version="1.0" encoding="utf-8"?>
<p:tagLst xmlns:a="http://schemas.openxmlformats.org/drawingml/2006/main" xmlns:r="http://schemas.openxmlformats.org/officeDocument/2006/relationships" xmlns:p="http://schemas.openxmlformats.org/presentationml/2006/main">
  <p:tag name="TIMING" val="|3.6|8.5|4.8|9.7|15.4|4.9"/>
</p:tagLst>
</file>

<file path=ppt/tags/tag23.xml><?xml version="1.0" encoding="utf-8"?>
<p:tagLst xmlns:a="http://schemas.openxmlformats.org/drawingml/2006/main" xmlns:r="http://schemas.openxmlformats.org/officeDocument/2006/relationships" xmlns:p="http://schemas.openxmlformats.org/presentationml/2006/main">
  <p:tag name="TIMING" val="|3.6|8.5|4.8|9.7|15.4|4.9"/>
</p:tagLst>
</file>

<file path=ppt/tags/tag24.xml><?xml version="1.0" encoding="utf-8"?>
<p:tagLst xmlns:a="http://schemas.openxmlformats.org/drawingml/2006/main" xmlns:r="http://schemas.openxmlformats.org/officeDocument/2006/relationships" xmlns:p="http://schemas.openxmlformats.org/presentationml/2006/main">
  <p:tag name="TIMING" val="|3.6|8.5|4.8|9.7|15.4|4.9"/>
</p:tagLst>
</file>

<file path=ppt/tags/tag25.xml><?xml version="1.0" encoding="utf-8"?>
<p:tagLst xmlns:a="http://schemas.openxmlformats.org/drawingml/2006/main" xmlns:r="http://schemas.openxmlformats.org/officeDocument/2006/relationships" xmlns:p="http://schemas.openxmlformats.org/presentationml/2006/main">
  <p:tag name="TIMING" val="|3.6|8.5|4.8|9.7|15.4|4.9"/>
</p:tagLst>
</file>

<file path=ppt/tags/tag26.xml><?xml version="1.0" encoding="utf-8"?>
<p:tagLst xmlns:a="http://schemas.openxmlformats.org/drawingml/2006/main" xmlns:r="http://schemas.openxmlformats.org/officeDocument/2006/relationships" xmlns:p="http://schemas.openxmlformats.org/presentationml/2006/main">
  <p:tag name="TIMING" val="|3.6|8.5|4.8|9.7|15.4|4.9"/>
</p:tagLst>
</file>

<file path=ppt/tags/tag27.xml><?xml version="1.0" encoding="utf-8"?>
<p:tagLst xmlns:a="http://schemas.openxmlformats.org/drawingml/2006/main" xmlns:r="http://schemas.openxmlformats.org/officeDocument/2006/relationships" xmlns:p="http://schemas.openxmlformats.org/presentationml/2006/main">
  <p:tag name="TIMING" val="|3.6|8.5|4.8|9.7|15.4|4.9"/>
</p:tagLst>
</file>

<file path=ppt/tags/tag28.xml><?xml version="1.0" encoding="utf-8"?>
<p:tagLst xmlns:a="http://schemas.openxmlformats.org/drawingml/2006/main" xmlns:r="http://schemas.openxmlformats.org/officeDocument/2006/relationships" xmlns:p="http://schemas.openxmlformats.org/presentationml/2006/main">
  <p:tag name="TIMING" val="|3.6|8.5|4.8|9.7|15.4|4.9"/>
</p:tagLst>
</file>

<file path=ppt/tags/tag29.xml><?xml version="1.0" encoding="utf-8"?>
<p:tagLst xmlns:a="http://schemas.openxmlformats.org/drawingml/2006/main" xmlns:r="http://schemas.openxmlformats.org/officeDocument/2006/relationships" xmlns:p="http://schemas.openxmlformats.org/presentationml/2006/main">
  <p:tag name="TIMING" val="|3.6|8.5|4.8|9.7|15.4|4.9"/>
</p:tagLst>
</file>

<file path=ppt/tags/tag3.xml><?xml version="1.0" encoding="utf-8"?>
<p:tagLst xmlns:a="http://schemas.openxmlformats.org/drawingml/2006/main" xmlns:r="http://schemas.openxmlformats.org/officeDocument/2006/relationships" xmlns:p="http://schemas.openxmlformats.org/presentationml/2006/main">
  <p:tag name="TIMING" val="|2.4|12.2|1.9"/>
</p:tagLst>
</file>

<file path=ppt/tags/tag4.xml><?xml version="1.0" encoding="utf-8"?>
<p:tagLst xmlns:a="http://schemas.openxmlformats.org/drawingml/2006/main" xmlns:r="http://schemas.openxmlformats.org/officeDocument/2006/relationships" xmlns:p="http://schemas.openxmlformats.org/presentationml/2006/main">
  <p:tag name="TIMING" val="|2.4|12.2|1.9"/>
</p:tagLst>
</file>

<file path=ppt/tags/tag5.xml><?xml version="1.0" encoding="utf-8"?>
<p:tagLst xmlns:a="http://schemas.openxmlformats.org/drawingml/2006/main" xmlns:r="http://schemas.openxmlformats.org/officeDocument/2006/relationships" xmlns:p="http://schemas.openxmlformats.org/presentationml/2006/main">
  <p:tag name="TIMING" val="|2.4|12.2|1.9"/>
</p:tagLst>
</file>

<file path=ppt/tags/tag6.xml><?xml version="1.0" encoding="utf-8"?>
<p:tagLst xmlns:a="http://schemas.openxmlformats.org/drawingml/2006/main" xmlns:r="http://schemas.openxmlformats.org/officeDocument/2006/relationships" xmlns:p="http://schemas.openxmlformats.org/presentationml/2006/main">
  <p:tag name="TIMING" val="|3.6|8.5|4.8|9.7|15.4|4.9"/>
</p:tagLst>
</file>

<file path=ppt/tags/tag7.xml><?xml version="1.0" encoding="utf-8"?>
<p:tagLst xmlns:a="http://schemas.openxmlformats.org/drawingml/2006/main" xmlns:r="http://schemas.openxmlformats.org/officeDocument/2006/relationships" xmlns:p="http://schemas.openxmlformats.org/presentationml/2006/main">
  <p:tag name="TIMING" val="|3.6|8.5|4.8|9.7|15.4|4.9"/>
</p:tagLst>
</file>

<file path=ppt/tags/tag8.xml><?xml version="1.0" encoding="utf-8"?>
<p:tagLst xmlns:a="http://schemas.openxmlformats.org/drawingml/2006/main" xmlns:r="http://schemas.openxmlformats.org/officeDocument/2006/relationships" xmlns:p="http://schemas.openxmlformats.org/presentationml/2006/main">
  <p:tag name="TIMING" val="|3.6|8.5|4.8|9.7|15.4|4.9"/>
</p:tagLst>
</file>

<file path=ppt/tags/tag9.xml><?xml version="1.0" encoding="utf-8"?>
<p:tagLst xmlns:a="http://schemas.openxmlformats.org/drawingml/2006/main" xmlns:r="http://schemas.openxmlformats.org/officeDocument/2006/relationships" xmlns:p="http://schemas.openxmlformats.org/presentationml/2006/main">
  <p:tag name="TIMING" val="|3.6|8.5|4.8|9.7|15.4|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27151</TotalTime>
  <Words>2572</Words>
  <Application>Microsoft Office PowerPoint</Application>
  <PresentationFormat>全屏显示(4:3)</PresentationFormat>
  <Paragraphs>403</Paragraphs>
  <Slides>40</Slides>
  <Notes>18</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40</vt:i4>
      </vt:variant>
    </vt:vector>
  </HeadingPairs>
  <TitlesOfParts>
    <vt:vector size="47" baseType="lpstr">
      <vt:lpstr>宋体</vt:lpstr>
      <vt:lpstr>微软雅黑</vt:lpstr>
      <vt:lpstr>Arial</vt:lpstr>
      <vt:lpstr>Broadway</vt:lpstr>
      <vt:lpstr>Calibri</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dc:creator>
  <cp:lastModifiedBy>陈亨杰</cp:lastModifiedBy>
  <cp:revision>2147</cp:revision>
  <dcterms:created xsi:type="dcterms:W3CDTF">2006-08-16T00:00:00Z</dcterms:created>
  <dcterms:modified xsi:type="dcterms:W3CDTF">2017-04-24T13:53:26Z</dcterms:modified>
</cp:coreProperties>
</file>