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64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9" autoAdjust="0"/>
    <p:restoredTop sz="84166" autoAdjust="0"/>
  </p:normalViewPr>
  <p:slideViewPr>
    <p:cSldViewPr snapToGrid="0">
      <p:cViewPr varScale="1">
        <p:scale>
          <a:sx n="62" d="100"/>
          <a:sy n="62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22C5-EAA0-44A8-A619-ADDCB9648B91}" type="datetimeFigureOut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1E2AA-795F-43DC-ADB7-6335E13752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96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7D80-F9C5-475C-8AC5-1231F6199E33}" type="datetimeFigureOut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9219-AC03-4D25-AB84-8E040C065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7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背景知识</a:t>
            </a:r>
            <a:r>
              <a:rPr lang="en-US" altLang="zh-CN" dirty="0" smtClean="0"/>
              <a:t>1:</a:t>
            </a:r>
          </a:p>
          <a:p>
            <a:r>
              <a:rPr lang="zh-CN" altLang="en-US" dirty="0" smtClean="0"/>
              <a:t>人体坐标系和地理坐标系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04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64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1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48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81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背景知识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作者对人体手臂的构造进行思考，参考了人体工程学，手臂的姿态可以通过七个旋转的自由度进行描述，忽略手掌的动作，剩下五个自由度，分别是。。。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1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作者对人体手臂的构造进行思考，参考了人体工程学，手臂的姿态可以通过七个旋转的自由度进行描述，忽略手掌的动作，剩下五个自由度，分别是。。。</a:t>
            </a:r>
            <a:endParaRPr lang="en-US" altLang="zh-CN" dirty="0" smtClean="0"/>
          </a:p>
          <a:p>
            <a:r>
              <a:rPr lang="zh-CN" altLang="en-US" dirty="0" smtClean="0"/>
              <a:t>这两页的这么多公式最终得到方框里的这个公式，用手表的陀螺仪和加速度传感器的数据表示出胳臂肘的加速度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66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前面得到胳臂肘的加速度，由于加速度传感器的数据噪声很大，不能简单的用二重积分来计算胳臂肘的位置，这里作者又对人体构造进行了思考，作者发现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、整个手臂在自由运动的过程中，肘关节所能到达的位置是一个球面的一部分，范围大大缩小。比方说第四幅图；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、如果保持小臂方向固定，那么肘关节和腕关节的运动曲面是平移关系，这就类比于铅锤</a:t>
            </a:r>
            <a:r>
              <a:rPr lang="en-US" altLang="zh-CN" dirty="0" smtClean="0"/>
              <a:t>+</a:t>
            </a:r>
            <a:r>
              <a:rPr lang="zh-CN" altLang="en-US" dirty="0" smtClean="0"/>
              <a:t>筷子。比方说第四幅图；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、不同的小臂方向，对应的可达曲面是不一样的，比如说保持小臂侧平举方向的时候，胳臂肘就不可能到达身体前侧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那么，告诉我一个小臂的方向，我可以得到两个关节能够到达的区域，继而在这个区域内搜索来得到肘关节的位置，搜索的依据就是</a:t>
            </a:r>
            <a:r>
              <a:rPr lang="en-US" altLang="zh-CN" dirty="0" smtClean="0"/>
              <a:t>elbow</a:t>
            </a:r>
            <a:r>
              <a:rPr lang="zh-CN" altLang="en-US" dirty="0" smtClean="0"/>
              <a:t>的加速度。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49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面对两个问题：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、怎么由关节之间的约束得到关节的可达曲面？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、怎么在可达曲面内搜索关节位置？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84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1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5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9219-AC03-4D25-AB84-8E040C0654F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6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C7C5-E932-488C-8949-128F1769B96A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6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C2DB-F628-45F2-8BB1-09E8421D2D42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53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BCBF-02EF-4105-B5F4-35570EA40914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1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BDA-73CD-438E-A30A-F4EA2F17A5F8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CD1-1E24-4198-848F-C6B7D571CB32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1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7F5E-F108-42AE-A6A1-B7224542588B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1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921-36A5-41BD-B0FF-6A95BD9E78AA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8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7510-ADF8-4E6B-BAB1-5CB6296BE2E1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83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8D-E2BB-4F70-97B5-E3D3DA843910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0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4487-90A8-4628-87E3-8BA7CB83951D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7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1096-03AD-4F27-9AD2-DE42A897E6E6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CF6D-1EBA-4A0F-A379-D08344B1443F}" type="datetime1">
              <a:rPr lang="zh-CN" altLang="en-US" smtClean="0"/>
              <a:t>2017/4/8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6F9F-0DD8-4D62-8F85-C0A23D8D3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3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72767"/>
            <a:ext cx="9144000" cy="1150811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 am a Smartwatch and I can Track my User’s Arm</a:t>
            </a:r>
            <a:endParaRPr lang="zh-CN" alt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28302"/>
            <a:ext cx="9144000" cy="12259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zh-CN" sz="1800" dirty="0" smtClean="0"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rPr>
              <a:t>MobiSys’16</a:t>
            </a:r>
          </a:p>
          <a:p>
            <a:pPr>
              <a:spcBef>
                <a:spcPct val="0"/>
              </a:spcBef>
            </a:pPr>
            <a:endParaRPr lang="en-US" altLang="zh-CN" sz="1800" dirty="0">
              <a:latin typeface="Mongolian Baiti" panose="03000500000000000000" pitchFamily="66" charset="0"/>
              <a:ea typeface="+mj-ea"/>
              <a:cs typeface="Mongolian Baiti" panose="03000500000000000000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zh-CN" sz="1800" dirty="0" smtClean="0"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rPr>
              <a:t>Sheng Shen, He Wang, Romit Roy Choudhury</a:t>
            </a:r>
          </a:p>
          <a:p>
            <a:pPr>
              <a:spcBef>
                <a:spcPct val="0"/>
              </a:spcBef>
            </a:pPr>
            <a:r>
              <a:rPr lang="en-US" altLang="zh-CN" sz="1800" dirty="0" smtClean="0"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rPr>
              <a:t>University of Illinois at Urbana-Champaign(UIUC)</a:t>
            </a:r>
            <a:endParaRPr lang="zh-CN" altLang="en-US" sz="1800" dirty="0">
              <a:latin typeface="Mongolian Baiti" panose="03000500000000000000" pitchFamily="66" charset="0"/>
              <a:ea typeface="+mj-ea"/>
              <a:cs typeface="Mongolian Baiti" panose="03000500000000000000" pitchFamily="66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5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Estimate ROM</a:t>
            </a:r>
            <a:endParaRPr lang="zh-CN" altLang="en-US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0" y="1350964"/>
            <a:ext cx="3832571" cy="25823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9" y="4048163"/>
            <a:ext cx="3217708" cy="14432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4161" y="1995820"/>
            <a:ext cx="635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According to some medical papers, ROM for each DOF (</a:t>
            </a:r>
            <a:r>
              <a:rPr lang="en-US" altLang="zh-CN" dirty="0">
                <a:latin typeface="Calisto MT" panose="02040603050505030304" pitchFamily="18" charset="0"/>
              </a:rPr>
              <a:t>Degrees Of Freedom)</a:t>
            </a:r>
            <a:r>
              <a:rPr lang="en-US" altLang="zh-CN" dirty="0" smtClean="0">
                <a:latin typeface="Calisto MT" panose="02040603050505030304" pitchFamily="18" charset="0"/>
              </a:rPr>
              <a:t> angle can be listed as:</a:t>
            </a:r>
            <a:endParaRPr lang="en-US" altLang="zh-CN" dirty="0">
              <a:latin typeface="Calisto MT" panose="02040603050505030304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508137" y="3335703"/>
            <a:ext cx="4056752" cy="3385772"/>
            <a:chOff x="618744" y="2642151"/>
            <a:chExt cx="4572000" cy="381579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8744" y="2642151"/>
              <a:ext cx="4572000" cy="3229308"/>
              <a:chOff x="594360" y="3112037"/>
              <a:chExt cx="4572000" cy="3229308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94360" y="3112037"/>
                <a:ext cx="4121921" cy="2557373"/>
                <a:chOff x="594360" y="2369087"/>
                <a:chExt cx="4121921" cy="2557373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35" y="2369087"/>
                  <a:ext cx="4055246" cy="669388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35" y="3326770"/>
                  <a:ext cx="2910841" cy="332667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35" y="3933338"/>
                  <a:ext cx="3936992" cy="370144"/>
                </a:xfrm>
                <a:prstGeom prst="rect">
                  <a:avLst/>
                </a:prstGeom>
              </p:spPr>
            </p:pic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" y="4565841"/>
                  <a:ext cx="3755720" cy="360619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360" y="5931770"/>
                <a:ext cx="4572000" cy="409575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94" y="6082846"/>
              <a:ext cx="3793670" cy="375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5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Estimate ROM</a:t>
            </a:r>
            <a:endParaRPr lang="zh-CN" altLang="en-US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0" y="1350964"/>
            <a:ext cx="3832571" cy="25823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" y="1923354"/>
            <a:ext cx="4899126" cy="2987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42" y="4069030"/>
            <a:ext cx="2315258" cy="2394008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Search in ROM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607568" y="1791777"/>
            <a:ext cx="402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sto MT" panose="02040603050505030304" pitchFamily="18" charset="0"/>
              </a:rPr>
              <a:t>Tentative </a:t>
            </a:r>
            <a:r>
              <a:rPr lang="en-US" altLang="zh-CN" dirty="0" smtClean="0">
                <a:latin typeface="Calisto MT" panose="02040603050505030304" pitchFamily="18" charset="0"/>
              </a:rPr>
              <a:t>solution: </a:t>
            </a:r>
            <a:r>
              <a:rPr lang="en-US" altLang="zh-CN" b="1" dirty="0" smtClean="0">
                <a:latin typeface="Calisto MT" panose="02040603050505030304" pitchFamily="18" charset="0"/>
              </a:rPr>
              <a:t>simple averaging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80" y="2772999"/>
            <a:ext cx="3683000" cy="2179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05" y="3537799"/>
            <a:ext cx="4352389" cy="19248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8840" y="5369940"/>
            <a:ext cx="49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For punching posture, point cloud remains almost the same due to same forearm orientation.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43" y="1254490"/>
            <a:ext cx="4579657" cy="14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Search in ROM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99008" y="1895220"/>
            <a:ext cx="42590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listo MT" panose="02040603050505030304" pitchFamily="18" charset="0"/>
              </a:rPr>
              <a:t>Modified HMM for Elbow Tracking</a:t>
            </a:r>
            <a:endParaRPr lang="zh-CN" altLang="en-US" sz="2000" b="1" dirty="0">
              <a:latin typeface="Calisto MT" panose="0204060305050503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008" y="2814320"/>
            <a:ext cx="20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State Definition: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20133" y="3480791"/>
                <a:ext cx="290656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=&lt;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3" y="3480791"/>
                <a:ext cx="2906565" cy="313291"/>
              </a:xfrm>
              <a:prstGeom prst="rect">
                <a:avLst/>
              </a:prstGeom>
              <a:blipFill>
                <a:blip r:embed="rId3"/>
                <a:stretch>
                  <a:fillRect l="-210" t="-7843" r="-210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99008" y="4091221"/>
                <a:ext cx="5023315" cy="123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The state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means that the elbow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>
                    <a:latin typeface="Calisto MT" panose="0204060305050503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>
                  <a:latin typeface="Calisto MT" panose="02040603050505030304" pitchFamily="18" charset="0"/>
                </a:endParaRPr>
              </a:p>
              <a:p>
                <a:endParaRPr lang="en-US" altLang="zh-CN" dirty="0" smtClean="0">
                  <a:latin typeface="Calisto MT" panose="02040603050505030304" pitchFamily="18" charset="0"/>
                </a:endParaRPr>
              </a:p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The state space is reduced to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" y="4091221"/>
                <a:ext cx="5023315" cy="1236621"/>
              </a:xfrm>
              <a:prstGeom prst="rect">
                <a:avLst/>
              </a:prstGeom>
              <a:blipFill>
                <a:blip r:embed="rId4"/>
                <a:stretch>
                  <a:fillRect l="-1092" t="-2463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62" y="208230"/>
            <a:ext cx="1631497" cy="16869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50643" y="2814320"/>
            <a:ext cx="20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Prior Probability: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250643" y="3480791"/>
                <a:ext cx="172989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𝑠𝑡𝑎𝑡𝑒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643" y="3480791"/>
                <a:ext cx="1729897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442960" y="3556324"/>
                <a:ext cx="11760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60" y="3556324"/>
                <a:ext cx="1176005" cy="369332"/>
              </a:xfrm>
              <a:prstGeom prst="rect">
                <a:avLst/>
              </a:prstGeom>
              <a:blipFill>
                <a:blip r:embed="rId7"/>
                <a:stretch>
                  <a:fillRect l="-414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1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Search in ROM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99008" y="1895220"/>
            <a:ext cx="42590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listo MT" panose="02040603050505030304" pitchFamily="18" charset="0"/>
              </a:rPr>
              <a:t>Modified HMM for Elbow Tracking</a:t>
            </a:r>
            <a:endParaRPr lang="zh-CN" altLang="en-US" sz="2000" b="1" dirty="0">
              <a:latin typeface="Calisto MT" panose="0204060305050503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008" y="2804160"/>
            <a:ext cx="253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Transition Probability: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62" y="208230"/>
            <a:ext cx="1631497" cy="1686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99008" y="3220378"/>
                <a:ext cx="4533392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Calisto MT" panose="02040603050505030304" pitchFamily="18" charset="0"/>
                  </a:rPr>
                  <a:t>First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, since the elbow trajectory is continuous,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must share the same location at the common time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listo MT" panose="02040603050505030304" pitchFamily="18" charset="0"/>
                  </a:rPr>
                  <a:t>.</a:t>
                </a:r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" y="3220378"/>
                <a:ext cx="4533392" cy="945643"/>
              </a:xfrm>
              <a:prstGeom prst="rect">
                <a:avLst/>
              </a:prstGeom>
              <a:blipFill>
                <a:blip r:embed="rId4"/>
                <a:stretch>
                  <a:fillRect l="-1211" t="-3226" r="-1346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99008" y="4551550"/>
                <a:ext cx="3046347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=&lt;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" y="4551550"/>
                <a:ext cx="3046347" cy="405624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51558" y="4970353"/>
                <a:ext cx="3141245" cy="446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=&lt;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8" y="4970353"/>
                <a:ext cx="3141245" cy="446469"/>
              </a:xfrm>
              <a:prstGeom prst="rect">
                <a:avLst/>
              </a:prstGeom>
              <a:blipFill>
                <a:blip r:embed="rId6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699008" y="5427652"/>
                <a:ext cx="1962012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" y="5427652"/>
                <a:ext cx="1962012" cy="4056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75755" y="5939955"/>
                <a:ext cx="2103589" cy="34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5" y="5939955"/>
                <a:ext cx="2103589" cy="342658"/>
              </a:xfrm>
              <a:prstGeom prst="rect">
                <a:avLst/>
              </a:prstGeom>
              <a:blipFill>
                <a:blip r:embed="rId8"/>
                <a:stretch>
                  <a:fillRect l="-1739" r="-870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5801360" y="3173492"/>
            <a:ext cx="569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Second</a:t>
            </a:r>
            <a:r>
              <a:rPr lang="en-US" altLang="zh-CN" dirty="0" smtClean="0">
                <a:latin typeface="Calisto MT" panose="02040603050505030304" pitchFamily="18" charset="0"/>
              </a:rPr>
              <a:t>, mode acceleration into two continuous tuples which is close to observation(Gaussian distribution).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842000" y="4009094"/>
                <a:ext cx="3536674" cy="490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4009094"/>
                <a:ext cx="3536674" cy="490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5770880" y="5090829"/>
                <a:ext cx="3919150" cy="539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𝑎𝑐𝑐𝑒𝑙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𝑣𝑒𝑙𝑜𝑐𝑖𝑡𝑦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𝑣𝑒𝑙𝑜𝑐𝑖𝑡𝑦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80" y="5090829"/>
                <a:ext cx="3919150" cy="5396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5801360" y="4535729"/>
                <a:ext cx="3614195" cy="495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60" y="4535729"/>
                <a:ext cx="3614195" cy="495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5813132"/>
            <a:ext cx="4911255" cy="776021"/>
          </a:xfrm>
          <a:prstGeom prst="rect">
            <a:avLst/>
          </a:prstGeom>
        </p:spPr>
      </p:pic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Search in ROM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99008" y="1895220"/>
            <a:ext cx="42590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listo MT" panose="02040603050505030304" pitchFamily="18" charset="0"/>
              </a:rPr>
              <a:t>Modified HMM for Elbow Tracking</a:t>
            </a:r>
            <a:endParaRPr lang="zh-CN" altLang="en-US" sz="2000" b="1" dirty="0">
              <a:latin typeface="Calisto MT" panose="0204060305050503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008" y="2804160"/>
            <a:ext cx="253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Transition Probability: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62" y="208230"/>
            <a:ext cx="1631497" cy="1686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99008" y="3251200"/>
                <a:ext cx="4929632" cy="981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Calisto MT" panose="02040603050505030304" pitchFamily="18" charset="0"/>
                  </a:rPr>
                  <a:t>Third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, in the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listo MT" panose="02040603050505030304" pitchFamily="18" charset="0"/>
                  </a:rPr>
                  <a:t>, the elbow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must be inside the point cloud inferred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listo MT" panose="02040603050505030304" pitchFamily="18" charset="0"/>
                  </a:rPr>
                  <a:t>.</a:t>
                </a:r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" y="3251200"/>
                <a:ext cx="4929632" cy="981935"/>
              </a:xfrm>
              <a:prstGeom prst="rect">
                <a:avLst/>
              </a:prstGeom>
              <a:blipFill>
                <a:blip r:embed="rId4"/>
                <a:stretch>
                  <a:fillRect l="-1114" t="-3106" r="-1485" b="-9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" y="4418322"/>
            <a:ext cx="3033441" cy="5475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10400" y="3173492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sto MT" panose="02040603050505030304" pitchFamily="18" charset="0"/>
              </a:rPr>
              <a:t>In </a:t>
            </a:r>
            <a:r>
              <a:rPr lang="en-US" altLang="zh-CN" b="1" dirty="0" smtClean="0">
                <a:latin typeface="Calisto MT" panose="02040603050505030304" pitchFamily="18" charset="0"/>
              </a:rPr>
              <a:t>sum</a:t>
            </a:r>
            <a:r>
              <a:rPr lang="en-US" altLang="zh-CN" dirty="0" smtClean="0">
                <a:latin typeface="Calisto MT" panose="02040603050505030304" pitchFamily="18" charset="0"/>
              </a:rPr>
              <a:t>, the transition probability is: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91729"/>
            <a:ext cx="3856419" cy="426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4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</a:t>
            </a:r>
            <a:r>
              <a:rPr lang="en-US" altLang="zh-CN" sz="2000" b="1" dirty="0" smtClean="0"/>
              <a:t>Location</a:t>
            </a:r>
          </a:p>
          <a:p>
            <a:r>
              <a:rPr lang="en-US" altLang="zh-CN" sz="2000" b="1" dirty="0" smtClean="0"/>
              <a:t>    – Search in ROM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99008" y="1895220"/>
            <a:ext cx="42590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alisto MT" panose="02040603050505030304" pitchFamily="18" charset="0"/>
              </a:rPr>
              <a:t>Modified HMM for Elbow Tracking</a:t>
            </a:r>
            <a:endParaRPr lang="zh-CN" altLang="en-US" sz="2000" b="1" dirty="0">
              <a:latin typeface="Calisto MT" panose="0204060305050503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008" y="2804160"/>
            <a:ext cx="253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Emission Probability: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62" y="208230"/>
            <a:ext cx="1631497" cy="1686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9008" y="3332480"/>
            <a:ext cx="462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sto MT" panose="02040603050505030304" pitchFamily="18" charset="0"/>
              </a:rPr>
              <a:t>Since </a:t>
            </a:r>
            <a:r>
              <a:rPr lang="en-US" altLang="zh-CN" dirty="0" smtClean="0">
                <a:latin typeface="Calisto MT" panose="02040603050505030304" pitchFamily="18" charset="0"/>
              </a:rPr>
              <a:t>we have already integrated the observed acceleration into transition probability, emission probability is simply set as </a:t>
            </a:r>
            <a:r>
              <a:rPr lang="en-US" altLang="zh-CN" b="1" dirty="0" smtClean="0">
                <a:latin typeface="Calisto MT" panose="02040603050505030304" pitchFamily="18" charset="0"/>
              </a:rPr>
              <a:t>1</a:t>
            </a:r>
            <a:r>
              <a:rPr lang="en-US" altLang="zh-CN" dirty="0" smtClean="0">
                <a:latin typeface="Calisto MT" panose="02040603050505030304" pitchFamily="18" charset="0"/>
              </a:rPr>
              <a:t>.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17" y="2600154"/>
            <a:ext cx="4414145" cy="2387981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</a:t>
            </a:r>
            <a:r>
              <a:rPr lang="en-US" altLang="zh-CN" sz="2000" b="1" dirty="0" smtClean="0"/>
              <a:t>Others</a:t>
            </a:r>
            <a:endParaRPr lang="zh-CN" altLang="en-US" sz="20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465572" y="279400"/>
            <a:ext cx="6030108" cy="2136463"/>
            <a:chOff x="5465572" y="279400"/>
            <a:chExt cx="6030108" cy="2136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572" y="420624"/>
              <a:ext cx="5933708" cy="1995239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5465572" y="284480"/>
              <a:ext cx="2804668" cy="8432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559440" y="279400"/>
              <a:ext cx="2936240" cy="8432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48327" y="2670598"/>
            <a:ext cx="253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Facing Direction: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36387"/>
            <a:ext cx="2034763" cy="21216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48327" y="3117638"/>
            <a:ext cx="417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Opportunistically sense the facing direction when the user’s hand is in the vertical free-fall posture.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27568" y="2670598"/>
            <a:ext cx="253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listo MT" panose="02040603050505030304" pitchFamily="18" charset="0"/>
              </a:rPr>
              <a:t>Real Time Posture:</a:t>
            </a:r>
            <a:endParaRPr lang="zh-CN" altLang="en-US" b="1" dirty="0">
              <a:latin typeface="Calisto MT" panose="0204060305050503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27568" y="3117638"/>
            <a:ext cx="417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Use a simple weighted averaging filter.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Evaluation</a:t>
            </a:r>
          </a:p>
          <a:p>
            <a:r>
              <a:rPr lang="en-US" altLang="zh-CN" sz="2000" b="1" dirty="0"/>
              <a:t>– </a:t>
            </a:r>
            <a:r>
              <a:rPr lang="en-US" altLang="zh-CN" sz="2000" b="1" dirty="0"/>
              <a:t>Implementation</a:t>
            </a:r>
            <a:endParaRPr lang="zh-CN" altLang="en-US"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05" y="2593340"/>
            <a:ext cx="3400709" cy="281437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09974" y="1920240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sto MT" panose="02040603050505030304" pitchFamily="18" charset="0"/>
              </a:rPr>
              <a:t>Kinect </a:t>
            </a:r>
            <a:r>
              <a:rPr lang="en-US" altLang="zh-CN" dirty="0" smtClean="0">
                <a:latin typeface="Calisto MT" panose="02040603050505030304" pitchFamily="18" charset="0"/>
              </a:rPr>
              <a:t>as ground truth 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44" y="2684780"/>
            <a:ext cx="2213610" cy="14757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29244" y="1920240"/>
            <a:ext cx="228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sto MT" panose="02040603050505030304" pitchFamily="18" charset="0"/>
              </a:rPr>
              <a:t>Samsung Gear Live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Evaluation</a:t>
            </a:r>
          </a:p>
          <a:p>
            <a:r>
              <a:rPr lang="en-US" altLang="zh-CN" sz="2000" b="1" dirty="0"/>
              <a:t>– </a:t>
            </a:r>
            <a:r>
              <a:rPr lang="en-US" altLang="zh-CN" sz="2000" b="1" dirty="0" smtClean="0"/>
              <a:t>Performance</a:t>
            </a:r>
            <a:endParaRPr lang="zh-CN" altLang="en-US"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1040" y="1849120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Performance for different motions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44" y="1744259"/>
            <a:ext cx="4173316" cy="36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220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Background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914401" y="2002537"/>
            <a:ext cx="817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For a fixed shoulder location, arm posture is uniquely defined by 3 parameters – </a:t>
            </a:r>
            <a:r>
              <a:rPr lang="en-US" altLang="zh-CN" i="1" dirty="0" smtClean="0">
                <a:latin typeface="Calisto MT" panose="02040603050505030304" pitchFamily="18" charset="0"/>
              </a:rPr>
              <a:t>elbow location</a:t>
            </a:r>
            <a:r>
              <a:rPr lang="en-US" altLang="zh-CN" dirty="0" smtClean="0">
                <a:latin typeface="Calisto MT" panose="02040603050505030304" pitchFamily="18" charset="0"/>
              </a:rPr>
              <a:t>, </a:t>
            </a:r>
            <a:r>
              <a:rPr lang="en-US" altLang="zh-CN" i="1" dirty="0" smtClean="0">
                <a:latin typeface="Calisto MT" panose="02040603050505030304" pitchFamily="18" charset="0"/>
              </a:rPr>
              <a:t>wrist location </a:t>
            </a:r>
            <a:r>
              <a:rPr lang="en-US" altLang="zh-CN" dirty="0" smtClean="0">
                <a:latin typeface="Calisto MT" panose="02040603050505030304" pitchFamily="18" charset="0"/>
              </a:rPr>
              <a:t>and </a:t>
            </a:r>
            <a:r>
              <a:rPr lang="en-US" altLang="zh-CN" i="1" dirty="0" smtClean="0">
                <a:latin typeface="Calisto MT" panose="02040603050505030304" pitchFamily="18" charset="0"/>
              </a:rPr>
              <a:t>wrist rotation</a:t>
            </a:r>
            <a:r>
              <a:rPr lang="en-US" altLang="zh-CN" dirty="0" smtClean="0">
                <a:latin typeface="Calisto MT" panose="0204060305050503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Calisto MT" panose="0204060305050503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A typical smart watch is equipped with </a:t>
            </a:r>
            <a:r>
              <a:rPr lang="en-US" altLang="zh-CN" i="1" dirty="0" smtClean="0">
                <a:latin typeface="Calisto MT" panose="02040603050505030304" pitchFamily="18" charset="0"/>
              </a:rPr>
              <a:t>gyroscope</a:t>
            </a:r>
            <a:r>
              <a:rPr lang="en-US" altLang="zh-CN" dirty="0" smtClean="0">
                <a:latin typeface="Calisto MT" panose="02040603050505030304" pitchFamily="18" charset="0"/>
              </a:rPr>
              <a:t> and </a:t>
            </a:r>
            <a:r>
              <a:rPr lang="en-US" altLang="zh-CN" i="1" dirty="0" smtClean="0">
                <a:latin typeface="Calisto MT" panose="02040603050505030304" pitchFamily="18" charset="0"/>
              </a:rPr>
              <a:t>accelerometer</a:t>
            </a:r>
            <a:r>
              <a:rPr lang="en-US" altLang="zh-CN" dirty="0">
                <a:latin typeface="Calisto MT" panose="02040603050505030304" pitchFamily="18" charset="0"/>
              </a:rPr>
              <a:t> </a:t>
            </a:r>
            <a:r>
              <a:rPr lang="en-US" altLang="zh-CN" dirty="0" smtClean="0">
                <a:latin typeface="Calisto MT" panose="02040603050505030304" pitchFamily="18" charset="0"/>
              </a:rPr>
              <a:t>which gives orientation and location information.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Calisto MT" panose="0204060305050503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The orientation of watch is aligned with the pointing direction of the forearm in 3D space.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Calisto MT" panose="0204060305050503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35" y="1221982"/>
            <a:ext cx="1371677" cy="2377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16" y="4520449"/>
            <a:ext cx="3183224" cy="1575259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Evaluation</a:t>
            </a:r>
          </a:p>
          <a:p>
            <a:r>
              <a:rPr lang="en-US" altLang="zh-CN" sz="2000" b="1" dirty="0"/>
              <a:t>– </a:t>
            </a:r>
            <a:r>
              <a:rPr lang="en-US" altLang="zh-CN" sz="2000" b="1" dirty="0" smtClean="0"/>
              <a:t>Performance</a:t>
            </a:r>
            <a:endParaRPr lang="zh-CN" altLang="en-US"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1040" y="184912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Performance for different users &amp; postures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40" y="2692948"/>
            <a:ext cx="4083676" cy="3663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23" y="2692947"/>
            <a:ext cx="4112554" cy="36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Evaluation</a:t>
            </a:r>
          </a:p>
          <a:p>
            <a:r>
              <a:rPr lang="en-US" altLang="zh-CN" sz="2000" b="1" dirty="0"/>
              <a:t>– </a:t>
            </a:r>
            <a:r>
              <a:rPr lang="en-US" altLang="zh-CN" sz="2000" b="1" dirty="0" smtClean="0"/>
              <a:t>Performance</a:t>
            </a:r>
            <a:endParaRPr lang="zh-CN" altLang="en-US"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1040" y="1849120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Performance for two models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58" y="2405330"/>
            <a:ext cx="5941832" cy="26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Evaluation</a:t>
            </a:r>
          </a:p>
          <a:p>
            <a:r>
              <a:rPr lang="en-US" altLang="zh-CN" sz="2000" b="1" dirty="0"/>
              <a:t>– </a:t>
            </a:r>
            <a:r>
              <a:rPr lang="en-US" altLang="zh-CN" sz="2000" b="1" dirty="0" smtClean="0"/>
              <a:t>Performance</a:t>
            </a:r>
            <a:endParaRPr lang="zh-CN" altLang="en-US"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1040" y="1849120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sto MT" panose="02040603050505030304" pitchFamily="18" charset="0"/>
              </a:rPr>
              <a:t>Performance for drawing shapes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15" y="1849120"/>
            <a:ext cx="4662905" cy="37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Conclusion</a:t>
            </a:r>
            <a:endParaRPr lang="zh-CN" altLang="en-US"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68512" y="1109609"/>
            <a:ext cx="93597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alisto MT" panose="02040603050505030304" pitchFamily="18" charset="0"/>
              </a:rPr>
              <a:t>Contributions</a:t>
            </a:r>
            <a:r>
              <a:rPr lang="en-US" altLang="zh-CN" dirty="0" smtClean="0">
                <a:latin typeface="Calisto MT" panose="0204060305050503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Utilizing the sensors on off-the-shelf smart watches to track arm postures.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Deep insight into anatomical models and combining robotics technology with posture recognition.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Modified HMM to reduce time complexity.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Parameterizing the system to achieve different tradeoffs between accuracy and latency, and offering them as a single knob to application developers.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Calisto MT" panose="02040603050505030304" pitchFamily="18" charset="0"/>
              </a:rPr>
              <a:t>Shortcomings</a:t>
            </a:r>
            <a:r>
              <a:rPr lang="en-US" altLang="zh-CN" dirty="0" smtClean="0">
                <a:latin typeface="Calisto MT" panose="0204060305050503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Vulnerable </a:t>
            </a:r>
            <a:r>
              <a:rPr lang="en-US" altLang="zh-CN" dirty="0">
                <a:latin typeface="Calisto MT" panose="02040603050505030304" pitchFamily="18" charset="0"/>
              </a:rPr>
              <a:t>to </a:t>
            </a:r>
            <a:r>
              <a:rPr lang="en-US" altLang="zh-CN" dirty="0" smtClean="0">
                <a:latin typeface="Calisto MT" panose="02040603050505030304" pitchFamily="18" charset="0"/>
              </a:rPr>
              <a:t>ferromagnetic materials in indoor environment.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Performance degrade while user move around.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Gyroscopes are energy-consuming.</a:t>
            </a:r>
          </a:p>
        </p:txBody>
      </p:sp>
    </p:spTree>
    <p:extLst>
      <p:ext uri="{BB962C8B-B14F-4D97-AF65-F5344CB8AC3E}">
        <p14:creationId xmlns:p14="http://schemas.microsoft.com/office/powerpoint/2010/main" val="1383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24062" y="2794571"/>
            <a:ext cx="183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Calisto MT" panose="02040603050505030304" pitchFamily="18" charset="0"/>
              </a:rPr>
              <a:t>Thanks</a:t>
            </a:r>
            <a:endParaRPr lang="en-US" altLang="zh-CN" sz="3200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220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Architecture</a:t>
            </a:r>
            <a:endParaRPr lang="zh-CN" altLang="en-US" sz="2800" b="1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952244" y="1307686"/>
            <a:ext cx="8890605" cy="1391581"/>
            <a:chOff x="1952244" y="1307686"/>
            <a:chExt cx="8890605" cy="1391581"/>
          </a:xfrm>
        </p:grpSpPr>
        <p:grpSp>
          <p:nvGrpSpPr>
            <p:cNvPr id="22" name="组合 21"/>
            <p:cNvGrpSpPr/>
            <p:nvPr/>
          </p:nvGrpSpPr>
          <p:grpSpPr>
            <a:xfrm>
              <a:off x="1952244" y="1307686"/>
              <a:ext cx="8890605" cy="1391581"/>
              <a:chOff x="2034540" y="1298542"/>
              <a:chExt cx="8890605" cy="139158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034540" y="1298542"/>
                <a:ext cx="7289467" cy="1206914"/>
                <a:chOff x="2034540" y="1298542"/>
                <a:chExt cx="7289467" cy="1206914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2034540" y="1298542"/>
                  <a:ext cx="7289467" cy="923424"/>
                  <a:chOff x="2071116" y="1380838"/>
                  <a:chExt cx="7289467" cy="923424"/>
                </a:xfrm>
              </p:grpSpPr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2071116" y="1380838"/>
                    <a:ext cx="7289467" cy="923424"/>
                    <a:chOff x="2071116" y="1380838"/>
                    <a:chExt cx="7289467" cy="923424"/>
                  </a:xfrm>
                </p:grpSpPr>
                <p:grpSp>
                  <p:nvGrpSpPr>
                    <p:cNvPr id="3" name="组合 2"/>
                    <p:cNvGrpSpPr/>
                    <p:nvPr/>
                  </p:nvGrpSpPr>
                  <p:grpSpPr>
                    <a:xfrm>
                      <a:off x="2071116" y="1380838"/>
                      <a:ext cx="7289467" cy="923424"/>
                      <a:chOff x="1143000" y="4846414"/>
                      <a:chExt cx="7289467" cy="923424"/>
                    </a:xfrm>
                  </p:grpSpPr>
                  <p:grpSp>
                    <p:nvGrpSpPr>
                      <p:cNvPr id="5" name="组合 4"/>
                      <p:cNvGrpSpPr/>
                      <p:nvPr/>
                    </p:nvGrpSpPr>
                    <p:grpSpPr>
                      <a:xfrm>
                        <a:off x="1143000" y="4846414"/>
                        <a:ext cx="7289467" cy="923424"/>
                        <a:chOff x="1143000" y="4846414"/>
                        <a:chExt cx="7289467" cy="923424"/>
                      </a:xfrm>
                    </p:grpSpPr>
                    <p:sp>
                      <p:nvSpPr>
                        <p:cNvPr id="8" name="文本框 7"/>
                        <p:cNvSpPr txBox="1"/>
                        <p:nvPr/>
                      </p:nvSpPr>
                      <p:spPr>
                        <a:xfrm>
                          <a:off x="1143000" y="4846414"/>
                          <a:ext cx="1929384" cy="9233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dirty="0" smtClean="0">
                              <a:latin typeface="Calisto MT" panose="02040603050505030304" pitchFamily="18" charset="0"/>
                            </a:rPr>
                            <a:t>Gyroscope</a:t>
                          </a:r>
                        </a:p>
                        <a:p>
                          <a:endParaRPr lang="en-US" altLang="zh-CN" dirty="0" smtClean="0">
                            <a:latin typeface="Calisto MT" panose="02040603050505030304" pitchFamily="18" charset="0"/>
                          </a:endParaRPr>
                        </a:p>
                        <a:p>
                          <a:r>
                            <a:rPr lang="en-US" altLang="zh-CN" dirty="0" smtClean="0">
                              <a:latin typeface="Calisto MT" panose="02040603050505030304" pitchFamily="18" charset="0"/>
                            </a:rPr>
                            <a:t>Accelerometer</a:t>
                          </a:r>
                          <a:endParaRPr lang="zh-CN" altLang="en-US" dirty="0">
                            <a:latin typeface="Calisto MT" panose="02040603050505030304" pitchFamily="18" charset="0"/>
                          </a:endParaRPr>
                        </a:p>
                      </p:txBody>
                    </p:sp>
                    <p:sp>
                      <p:nvSpPr>
                        <p:cNvPr id="9" name="文本框 8"/>
                        <p:cNvSpPr txBox="1"/>
                        <p:nvPr/>
                      </p:nvSpPr>
                      <p:spPr>
                        <a:xfrm>
                          <a:off x="3547110" y="4846508"/>
                          <a:ext cx="2709672" cy="9233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dirty="0" smtClean="0">
                              <a:latin typeface="Calisto MT" panose="02040603050505030304" pitchFamily="18" charset="0"/>
                            </a:rPr>
                            <a:t>Forearm orientation</a:t>
                          </a:r>
                        </a:p>
                        <a:p>
                          <a:endParaRPr lang="en-US" altLang="zh-CN" dirty="0" smtClean="0">
                            <a:latin typeface="Calisto MT" panose="02040603050505030304" pitchFamily="18" charset="0"/>
                          </a:endParaRPr>
                        </a:p>
                        <a:p>
                          <a:r>
                            <a:rPr lang="en-US" altLang="zh-CN" dirty="0" smtClean="0">
                              <a:latin typeface="Calisto MT" panose="02040603050505030304" pitchFamily="18" charset="0"/>
                            </a:rPr>
                            <a:t>Elbow location</a:t>
                          </a:r>
                          <a:endParaRPr lang="zh-CN" altLang="en-US" dirty="0">
                            <a:latin typeface="Calisto MT" panose="02040603050505030304" pitchFamily="18" charset="0"/>
                          </a:endParaRPr>
                        </a:p>
                      </p:txBody>
                    </p:sp>
                    <p:sp>
                      <p:nvSpPr>
                        <p:cNvPr id="10" name="文本框 9"/>
                        <p:cNvSpPr txBox="1"/>
                        <p:nvPr/>
                      </p:nvSpPr>
                      <p:spPr>
                        <a:xfrm>
                          <a:off x="6503083" y="5152918"/>
                          <a:ext cx="192938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dirty="0" smtClean="0">
                              <a:latin typeface="Calisto MT" panose="02040603050505030304" pitchFamily="18" charset="0"/>
                            </a:rPr>
                            <a:t>Wrist location</a:t>
                          </a:r>
                          <a:endParaRPr lang="zh-CN" altLang="en-US" dirty="0">
                            <a:latin typeface="Calisto MT" panose="0204060305050503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" name="右箭头 5"/>
                      <p:cNvSpPr/>
                      <p:nvPr/>
                    </p:nvSpPr>
                    <p:spPr>
                      <a:xfrm>
                        <a:off x="2761313" y="5020056"/>
                        <a:ext cx="539496" cy="103356"/>
                      </a:xfrm>
                      <a:prstGeom prst="rightArrow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1" name="右大括号 10"/>
                    <p:cNvSpPr/>
                    <p:nvPr/>
                  </p:nvSpPr>
                  <p:spPr>
                    <a:xfrm>
                      <a:off x="6656832" y="1606158"/>
                      <a:ext cx="228600" cy="556672"/>
                    </a:xfrm>
                    <a:prstGeom prst="rightBrace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sp>
                <p:nvSpPr>
                  <p:cNvPr id="13" name="右箭头 12"/>
                  <p:cNvSpPr/>
                  <p:nvPr/>
                </p:nvSpPr>
                <p:spPr>
                  <a:xfrm>
                    <a:off x="6793992" y="1847088"/>
                    <a:ext cx="660654" cy="94886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6" name="肘形连接符 15"/>
                <p:cNvCxnSpPr>
                  <a:stCxn id="9" idx="2"/>
                </p:cNvCxnSpPr>
                <p:nvPr/>
              </p:nvCxnSpPr>
              <p:spPr>
                <a:xfrm rot="16200000" flipH="1">
                  <a:off x="7294994" y="720458"/>
                  <a:ext cx="283490" cy="3286506"/>
                </a:xfrm>
                <a:prstGeom prst="bentConnector2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stCxn id="10" idx="2"/>
                </p:cNvCxnSpPr>
                <p:nvPr/>
              </p:nvCxnSpPr>
              <p:spPr>
                <a:xfrm>
                  <a:off x="8359315" y="1974378"/>
                  <a:ext cx="0" cy="53107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文本框 19"/>
              <p:cNvSpPr txBox="1"/>
              <p:nvPr/>
            </p:nvSpPr>
            <p:spPr>
              <a:xfrm>
                <a:off x="8995761" y="2320791"/>
                <a:ext cx="1929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Arm posture</a:t>
                </a:r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p:grpSp>
        <p:sp>
          <p:nvSpPr>
            <p:cNvPr id="23" name="右箭头 22"/>
            <p:cNvSpPr/>
            <p:nvPr/>
          </p:nvSpPr>
          <p:spPr>
            <a:xfrm>
              <a:off x="3570557" y="1986322"/>
              <a:ext cx="539496" cy="1033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2" y="3277801"/>
            <a:ext cx="7969660" cy="2679838"/>
          </a:xfrm>
          <a:prstGeom prst="rect">
            <a:avLst/>
          </a:prstGeom>
        </p:spPr>
      </p:pic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220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Problems</a:t>
            </a: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915"/>
            <a:ext cx="4821936" cy="77962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14401" y="2002536"/>
            <a:ext cx="7332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With noisy sensors, it is hard to calculate location from acceleration by double integration.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Calisto MT" panose="0204060305050503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How to obtain elbow acceleration from accelerometer data extracted from smart watch.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Calisto MT" panose="0204060305050503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How to calculate elbow location using noisy elbow acceleration.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Calisto MT" panose="0204060305050503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76" y="2002536"/>
            <a:ext cx="3708591" cy="330852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Acceleration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0" y="1350964"/>
            <a:ext cx="3832571" cy="25823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359" y="1581150"/>
            <a:ext cx="669226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sto MT" panose="02040603050505030304" pitchFamily="18" charset="0"/>
              </a:rPr>
              <a:t>Torso </a:t>
            </a:r>
            <a:r>
              <a:rPr lang="en-US" altLang="zh-CN" b="1" dirty="0" smtClean="0">
                <a:latin typeface="Calisto MT" panose="02040603050505030304" pitchFamily="18" charset="0"/>
              </a:rPr>
              <a:t>Coordinate </a:t>
            </a:r>
            <a:r>
              <a:rPr lang="en-US" altLang="zh-CN" b="1" dirty="0">
                <a:latin typeface="Calisto MT" panose="02040603050505030304" pitchFamily="18" charset="0"/>
              </a:rPr>
              <a:t>System(TCS</a:t>
            </a:r>
            <a:r>
              <a:rPr lang="en-US" altLang="zh-CN" b="1" dirty="0" smtClean="0">
                <a:latin typeface="Calisto MT" panose="02040603050505030304" pitchFamily="18" charset="0"/>
              </a:rPr>
              <a:t>):</a:t>
            </a:r>
          </a:p>
          <a:p>
            <a:r>
              <a:rPr lang="en-US" altLang="zh-CN" sz="1600" dirty="0" smtClean="0">
                <a:latin typeface="Calisto MT" panose="02040603050505030304" pitchFamily="18" charset="0"/>
              </a:rPr>
              <a:t>Left shoulder serve as origin;</a:t>
            </a:r>
          </a:p>
          <a:p>
            <a:r>
              <a:rPr lang="en-US" altLang="zh-CN" sz="1600" dirty="0" smtClean="0">
                <a:latin typeface="Calisto MT" panose="02040603050505030304" pitchFamily="18" charset="0"/>
              </a:rPr>
              <a:t>Plane of torso serve as XY plane;</a:t>
            </a:r>
          </a:p>
          <a:p>
            <a:r>
              <a:rPr lang="en-US" altLang="zh-CN" dirty="0" smtClean="0">
                <a:latin typeface="Calisto MT" panose="02040603050505030304" pitchFamily="18" charset="0"/>
              </a:rPr>
              <a:t>Z axis emanating from the left shoulder in the frontward direction;</a:t>
            </a:r>
          </a:p>
          <a:p>
            <a:endParaRPr lang="en-US" altLang="zh-CN" dirty="0" smtClean="0">
              <a:latin typeface="Calisto MT" panose="02040603050505030304" pitchFamily="18" charset="0"/>
            </a:endParaRPr>
          </a:p>
          <a:p>
            <a:r>
              <a:rPr lang="en-US" altLang="zh-CN" b="1" dirty="0" smtClean="0">
                <a:latin typeface="Calisto MT" panose="02040603050505030304" pitchFamily="18" charset="0"/>
              </a:rPr>
              <a:t>Global Coordinate System(GCS):</a:t>
            </a:r>
          </a:p>
          <a:p>
            <a:r>
              <a:rPr lang="en-US" altLang="zh-CN" dirty="0" smtClean="0">
                <a:latin typeface="Calisto MT" panose="02040603050505030304" pitchFamily="18" charset="0"/>
              </a:rPr>
              <a:t>North-East coordinate system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0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Acceleration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0" y="1350964"/>
            <a:ext cx="3832571" cy="258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94360" y="1575904"/>
                <a:ext cx="6606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Elbow location and wrist location are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Calisto MT" panose="02040603050505030304" pitchFamily="18" charset="0"/>
                  </a:rPr>
                  <a:t> </a:t>
                </a:r>
                <a:r>
                  <a:rPr lang="en-US" altLang="zh-CN" dirty="0" smtClean="0">
                    <a:latin typeface="Calisto MT" panose="0204060305050503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listo MT" panose="02040603050505030304" pitchFamily="18" charset="0"/>
                  </a:rPr>
                  <a:t>:</a:t>
                </a:r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1575904"/>
                <a:ext cx="6606540" cy="369332"/>
              </a:xfrm>
              <a:prstGeom prst="rect">
                <a:avLst/>
              </a:prstGeom>
              <a:blipFill>
                <a:blip r:embed="rId4"/>
                <a:stretch>
                  <a:fillRect l="-83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6296025" y="5091497"/>
                <a:ext cx="5372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In summary, these 5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 smtClean="0">
                    <a:latin typeface="Calisto MT" panose="02040603050505030304" pitchFamily="18" charset="0"/>
                  </a:rPr>
                  <a:t>s can entirely describe the state of the arm posture.</a:t>
                </a:r>
              </a:p>
              <a:p>
                <a:r>
                  <a:rPr lang="en-US" altLang="zh-CN" dirty="0" smtClean="0">
                    <a:latin typeface="Calisto MT" panose="02040603050505030304" pitchFamily="18" charset="0"/>
                  </a:rPr>
                  <a:t>Hence, we can extract acceleration relationships between wrist and elbow.</a:t>
                </a:r>
                <a:endParaRPr lang="zh-CN" alt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5" y="5091497"/>
                <a:ext cx="5372100" cy="1200329"/>
              </a:xfrm>
              <a:prstGeom prst="rect">
                <a:avLst/>
              </a:prstGeom>
              <a:blipFill>
                <a:blip r:embed="rId5"/>
                <a:stretch>
                  <a:fillRect l="-1022" t="-2538" r="-45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594360" y="2476027"/>
            <a:ext cx="4572000" cy="3815799"/>
            <a:chOff x="618744" y="2642151"/>
            <a:chExt cx="4572000" cy="3815799"/>
          </a:xfrm>
        </p:grpSpPr>
        <p:grpSp>
          <p:nvGrpSpPr>
            <p:cNvPr id="15" name="组合 14"/>
            <p:cNvGrpSpPr/>
            <p:nvPr/>
          </p:nvGrpSpPr>
          <p:grpSpPr>
            <a:xfrm>
              <a:off x="618744" y="2642151"/>
              <a:ext cx="4572000" cy="3229308"/>
              <a:chOff x="594360" y="3112037"/>
              <a:chExt cx="4572000" cy="322930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94360" y="3112037"/>
                <a:ext cx="4121921" cy="2557373"/>
                <a:chOff x="594360" y="2369087"/>
                <a:chExt cx="4121921" cy="2557373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35" y="2369087"/>
                  <a:ext cx="4055246" cy="669388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35" y="3326770"/>
                  <a:ext cx="2910841" cy="33266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035" y="3933338"/>
                  <a:ext cx="3936992" cy="370144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0" y="4565841"/>
                  <a:ext cx="3755720" cy="360619"/>
                </a:xfrm>
                <a:prstGeom prst="rect">
                  <a:avLst/>
                </a:prstGeom>
              </p:spPr>
            </p:pic>
          </p:grp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360" y="5931770"/>
                <a:ext cx="4572000" cy="409575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94" y="6082846"/>
              <a:ext cx="3793670" cy="375104"/>
            </a:xfrm>
            <a:prstGeom prst="rect">
              <a:avLst/>
            </a:prstGeom>
          </p:spPr>
        </p:pic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1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Acceleration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0" y="1350964"/>
            <a:ext cx="3832571" cy="2582374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94360" y="1350964"/>
            <a:ext cx="8851155" cy="4034338"/>
            <a:chOff x="594360" y="1575904"/>
            <a:chExt cx="8851155" cy="4034338"/>
          </a:xfrm>
        </p:grpSpPr>
        <p:sp>
          <p:nvSpPr>
            <p:cNvPr id="18" name="文本框 17"/>
            <p:cNvSpPr txBox="1"/>
            <p:nvPr/>
          </p:nvSpPr>
          <p:spPr>
            <a:xfrm>
              <a:off x="594360" y="1575904"/>
              <a:ext cx="6606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Calisto MT" panose="02040603050505030304" pitchFamily="18" charset="0"/>
                </a:rPr>
                <a:t>As a physical object, the acceleration of elbow is:</a:t>
              </a:r>
              <a:endParaRPr lang="zh-CN" altLang="en-US" dirty="0">
                <a:latin typeface="Calisto MT" panose="02040603050505030304" pitchFamily="18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58" y="2079009"/>
              <a:ext cx="3544945" cy="52131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94360" y="2717607"/>
              <a:ext cx="6606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Calisto MT" panose="02040603050505030304" pitchFamily="18" charset="0"/>
                </a:rPr>
                <a:t>Applying equation 5:</a:t>
              </a:r>
              <a:endParaRPr lang="zh-CN" altLang="en-US" dirty="0">
                <a:latin typeface="Calisto MT" panose="0204060305050503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61000"/>
                      </a14:imgEffect>
                      <a14:imgEffect>
                        <a14:brightnessContrast contrast="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35" y="3234481"/>
              <a:ext cx="3940751" cy="101986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61000"/>
                      </a14:imgEffect>
                      <a14:imgEffect>
                        <a14:brightnessContrast contrast="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35" y="4959337"/>
              <a:ext cx="4118224" cy="64136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73000"/>
                      </a14:imgEffect>
                      <a14:imgEffect>
                        <a14:brightnessContrast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235" y="4930649"/>
              <a:ext cx="3671280" cy="679593"/>
            </a:xfrm>
            <a:prstGeom prst="rect">
              <a:avLst/>
            </a:prstGeom>
          </p:spPr>
        </p:pic>
        <p:cxnSp>
          <p:nvCxnSpPr>
            <p:cNvPr id="21" name="直接箭头连接符 20"/>
            <p:cNvCxnSpPr/>
            <p:nvPr/>
          </p:nvCxnSpPr>
          <p:spPr>
            <a:xfrm>
              <a:off x="1866900" y="4254344"/>
              <a:ext cx="0" cy="870106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3000375" y="4254344"/>
              <a:ext cx="2928838" cy="704993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0" y="5535456"/>
            <a:ext cx="3248825" cy="1167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Location</a:t>
            </a: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0" y="2578670"/>
            <a:ext cx="7976010" cy="25147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6070" y="557784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sto MT" panose="02040603050505030304" pitchFamily="18" charset="0"/>
              </a:rPr>
              <a:t>For a </a:t>
            </a:r>
            <a:r>
              <a:rPr lang="en-US" altLang="zh-CN" dirty="0" smtClean="0">
                <a:latin typeface="Calisto MT" panose="02040603050505030304" pitchFamily="18" charset="0"/>
              </a:rPr>
              <a:t>given wrist orientation, the possible space of elbow locations can be reasonably restricted.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6070" y="172590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sto MT" panose="02040603050505030304" pitchFamily="18" charset="0"/>
              </a:rPr>
              <a:t>With noisy sensors, it is hard to calculate location from acceleration by double integration.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360" y="420624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System design </a:t>
            </a:r>
          </a:p>
          <a:p>
            <a:r>
              <a:rPr lang="en-US" altLang="zh-CN" sz="2000" b="1" dirty="0" smtClean="0"/>
              <a:t>– Estimate Elbow Location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946070" y="5404785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sto MT" panose="02040603050505030304" pitchFamily="18" charset="0"/>
              </a:rPr>
              <a:t>Problems:</a:t>
            </a:r>
            <a:endParaRPr lang="en-US" altLang="zh-CN" dirty="0" smtClean="0">
              <a:latin typeface="Calisto MT" panose="0204060305050503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How to estimate the Range Of Motion(ROM) space for elbow?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Calisto MT" panose="02040603050505030304" pitchFamily="18" charset="0"/>
              </a:rPr>
              <a:t>How to search for elbow locations according to acceleration data?</a:t>
            </a:r>
            <a:endParaRPr lang="zh-CN" altLang="en-US" dirty="0">
              <a:latin typeface="Calisto MT" panose="0204060305050503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0" y="2578670"/>
            <a:ext cx="7976010" cy="2514729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6F9F-0DD8-4D62-8F85-C0A23D8D36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3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1059</Words>
  <Application>Microsoft Office PowerPoint</Application>
  <PresentationFormat>宽屏</PresentationFormat>
  <Paragraphs>188</Paragraphs>
  <Slides>24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Arial</vt:lpstr>
      <vt:lpstr>Calisto MT</vt:lpstr>
      <vt:lpstr>Cambria Math</vt:lpstr>
      <vt:lpstr>Mongolian Baiti</vt:lpstr>
      <vt:lpstr>Office 主题​​</vt:lpstr>
      <vt:lpstr>I am a Smartwatch and I can Track my User’s Arm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a Smartwatch and I can Track my User’s Arm</dc:title>
  <dc:creator>EsonJohn-BUPT</dc:creator>
  <cp:lastModifiedBy>EsonJohn-BUPT</cp:lastModifiedBy>
  <cp:revision>302</cp:revision>
  <dcterms:created xsi:type="dcterms:W3CDTF">2017-04-04T06:48:10Z</dcterms:created>
  <dcterms:modified xsi:type="dcterms:W3CDTF">2017-04-08T08:50:17Z</dcterms:modified>
</cp:coreProperties>
</file>