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67" r:id="rId25"/>
    <p:sldId id="28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850" autoAdjust="0"/>
  </p:normalViewPr>
  <p:slideViewPr>
    <p:cSldViewPr snapToGrid="0">
      <p:cViewPr varScale="1">
        <p:scale>
          <a:sx n="101" d="100"/>
          <a:sy n="101" d="100"/>
        </p:scale>
        <p:origin x="9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23BF8-C581-4733-A1BD-E8DEAB82B3B5}" type="datetimeFigureOut">
              <a:rPr lang="zh-CN" altLang="en-US" smtClean="0"/>
              <a:t>2017/3/25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497BC-F100-430E-A8FA-63EBCC4E97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548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user interface to see and change passwords stored on the smart device.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enter their credentials into the password manager on the computer instead of the phone.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497BC-F100-430E-A8FA-63EBCC4E978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32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end, 10 participants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(six blind users and four users with low vision) finished the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 and six of them (P2, P3, P5, P7, P9, and P10) had tested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Prototype 1 previously.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497BC-F100-430E-A8FA-63EBCC4E978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69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A112-2B3B-4F69-B3FE-E8ACD0C525BB}" type="datetime1">
              <a:rPr lang="zh-CN" altLang="en-US" smtClean="0"/>
              <a:t>2017/3/25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84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914C-C13F-417E-9149-8BF35ED21B79}" type="datetime1">
              <a:rPr lang="zh-CN" altLang="en-US" smtClean="0"/>
              <a:t>2017/3/25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19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02F7-2838-4F3B-A4AD-EC796B8FD7DD}" type="datetime1">
              <a:rPr lang="zh-CN" altLang="en-US" smtClean="0"/>
              <a:t>2017/3/25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21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84A2-2181-4541-861A-0D792C2B56AA}" type="datetime1">
              <a:rPr lang="zh-CN" altLang="en-US" smtClean="0"/>
              <a:t>2017/3/25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8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6AB7-A57B-417A-ACE2-51A0B1F04DA2}" type="datetime1">
              <a:rPr lang="zh-CN" altLang="en-US" smtClean="0"/>
              <a:t>2017/3/25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62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A1B9-2C71-4FEC-AD90-9EE30B78A0FC}" type="datetime1">
              <a:rPr lang="zh-CN" altLang="en-US" smtClean="0"/>
              <a:t>2017/3/25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68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4748-04C0-4FE0-A151-7419E3A8F64F}" type="datetime1">
              <a:rPr lang="zh-CN" altLang="en-US" smtClean="0"/>
              <a:t>2017/3/25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53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CB7C-1512-4962-B4DE-4F969EF90D3A}" type="datetime1">
              <a:rPr lang="zh-CN" altLang="en-US" smtClean="0"/>
              <a:t>2017/3/25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93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4255-9B88-46E8-B148-9091EFBC73A4}" type="datetime1">
              <a:rPr lang="zh-CN" altLang="en-US" smtClean="0"/>
              <a:t>2017/3/25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03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391A-C5D3-4E04-BC98-8FB454493479}" type="datetime1">
              <a:rPr lang="zh-CN" altLang="en-US" smtClean="0"/>
              <a:t>2017/3/25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5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6728-BEAA-4B78-B717-4F389B5964C3}" type="datetime1">
              <a:rPr lang="zh-CN" altLang="en-US" smtClean="0"/>
              <a:t>2017/3/25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24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5821A-3EA1-419F-B5BE-D943673917EC}" type="datetime1">
              <a:rPr lang="zh-CN" altLang="en-US" smtClean="0"/>
              <a:t>2017/3/25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BE2BB-7071-4BAB-BDEB-FACC5BACC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91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08065"/>
            <a:ext cx="9144000" cy="3401898"/>
          </a:xfrm>
        </p:spPr>
        <p:txBody>
          <a:bodyPr>
            <a:normAutofit fontScale="90000"/>
          </a:bodyPr>
          <a:lstStyle/>
          <a:p>
            <a:r>
              <a:rPr lang="en-US" altLang="zh-CN" b="1" dirty="0" err="1"/>
              <a:t>UniPass</a:t>
            </a:r>
            <a:r>
              <a:rPr lang="en-US" altLang="zh-CN" b="1" dirty="0"/>
              <a:t>: Design and Evaluation of a Smart Device-Based</a:t>
            </a:r>
            <a:br>
              <a:rPr lang="en-US" altLang="zh-CN" b="1" dirty="0"/>
            </a:br>
            <a:r>
              <a:rPr lang="en-US" altLang="zh-CN" b="1" dirty="0"/>
              <a:t>Password Manager for Visually Impaired Users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50369"/>
          </a:xfrm>
        </p:spPr>
        <p:txBody>
          <a:bodyPr>
            <a:normAutofit/>
          </a:bodyPr>
          <a:lstStyle/>
          <a:p>
            <a:r>
              <a:rPr lang="sv-SE" altLang="zh-CN" dirty="0" smtClean="0"/>
              <a:t>Natã M</a:t>
            </a:r>
            <a:r>
              <a:rPr lang="sv-SE" altLang="zh-CN" dirty="0"/>
              <a:t>. Barbosa, Jordan Hayes, Yang </a:t>
            </a:r>
            <a:r>
              <a:rPr lang="sv-SE" altLang="zh-CN" dirty="0" smtClean="0"/>
              <a:t>Wang</a:t>
            </a:r>
          </a:p>
          <a:p>
            <a:r>
              <a:rPr lang="en-US" altLang="zh-CN" dirty="0"/>
              <a:t>SALT Lab, School of Information Studies, Syracuse </a:t>
            </a:r>
            <a:r>
              <a:rPr lang="en-US" altLang="zh-CN" dirty="0" smtClean="0"/>
              <a:t>University</a:t>
            </a:r>
          </a:p>
          <a:p>
            <a:endParaRPr lang="en-US" altLang="zh-CN" dirty="0"/>
          </a:p>
          <a:p>
            <a:r>
              <a:rPr lang="en-US" altLang="zh-CN" dirty="0" smtClean="0"/>
              <a:t>Presented by Kai Zhang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815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UNIPASS WORKFLOW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Phone recognizes audio </a:t>
            </a:r>
            <a:r>
              <a:rPr lang="en-US" altLang="zh-CN" dirty="0" smtClean="0"/>
              <a:t>tones, then completes </a:t>
            </a:r>
            <a:r>
              <a:rPr lang="en-US" altLang="zh-CN" dirty="0"/>
              <a:t>a pairing </a:t>
            </a:r>
            <a:r>
              <a:rPr lang="en-US" altLang="zh-CN" dirty="0" smtClean="0"/>
              <a:t>process, and </a:t>
            </a:r>
            <a:r>
              <a:rPr lang="en-US" altLang="zh-CN" dirty="0"/>
              <a:t>asks the user for </a:t>
            </a:r>
            <a:r>
              <a:rPr lang="en-US" altLang="zh-CN" dirty="0" smtClean="0"/>
              <a:t>fingerprint for authentication.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0" y="2733256"/>
            <a:ext cx="4447310" cy="3958489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309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UNIPASS WORKFLOW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</a:t>
            </a:r>
            <a:r>
              <a:rPr lang="en-US" altLang="zh-CN" dirty="0" smtClean="0"/>
              <a:t>he </a:t>
            </a:r>
            <a:r>
              <a:rPr lang="en-US" altLang="zh-CN" dirty="0"/>
              <a:t>login information is transferred, the </a:t>
            </a:r>
            <a:r>
              <a:rPr lang="en-US" altLang="zh-CN" dirty="0" smtClean="0"/>
              <a:t>login form </a:t>
            </a:r>
            <a:r>
              <a:rPr lang="en-US" altLang="zh-CN" dirty="0"/>
              <a:t>on the computer is filled and submitted automatically.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008" y="2708739"/>
            <a:ext cx="6199225" cy="4091071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542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FEATURES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Accessibility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Minimalistic design approach.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Only </a:t>
            </a:r>
            <a:r>
              <a:rPr lang="en-US" altLang="zh-CN" dirty="0"/>
              <a:t>the minimum </a:t>
            </a:r>
            <a:r>
              <a:rPr lang="en-US" altLang="zh-CN" dirty="0" smtClean="0"/>
              <a:t>necessary steps </a:t>
            </a:r>
            <a:r>
              <a:rPr lang="en-US" altLang="zh-CN" dirty="0"/>
              <a:t>and graphical elements are </a:t>
            </a:r>
            <a:r>
              <a:rPr lang="en-US" altLang="zh-CN" dirty="0" smtClean="0"/>
              <a:t>included.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80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FEATURES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 err="1" smtClean="0"/>
              <a:t>Deployability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err="1"/>
              <a:t>UniPass</a:t>
            </a:r>
            <a:r>
              <a:rPr lang="en-US" altLang="zh-CN" dirty="0"/>
              <a:t> makes relatively minor </a:t>
            </a:r>
            <a:r>
              <a:rPr lang="en-US" altLang="zh-CN" dirty="0" smtClean="0"/>
              <a:t>software/hardware </a:t>
            </a:r>
            <a:r>
              <a:rPr lang="en-US" altLang="zh-CN" dirty="0"/>
              <a:t>assumptions such as a public (desktop) </a:t>
            </a:r>
            <a:r>
              <a:rPr lang="en-US" altLang="zh-CN" dirty="0" smtClean="0"/>
              <a:t>computer having </a:t>
            </a:r>
            <a:r>
              <a:rPr lang="en-US" altLang="zh-CN" dirty="0"/>
              <a:t>a speaker</a:t>
            </a:r>
            <a:r>
              <a:rPr lang="en-US" altLang="zh-CN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A</a:t>
            </a:r>
            <a:r>
              <a:rPr lang="en-US" altLang="zh-CN" dirty="0" smtClean="0"/>
              <a:t>ny </a:t>
            </a:r>
            <a:r>
              <a:rPr lang="en-US" altLang="zh-CN" dirty="0"/>
              <a:t>custom </a:t>
            </a:r>
            <a:r>
              <a:rPr lang="en-US" altLang="zh-CN" dirty="0" smtClean="0"/>
              <a:t>sensor (e.g</a:t>
            </a:r>
            <a:r>
              <a:rPr lang="en-US" altLang="zh-CN" dirty="0"/>
              <a:t>., fingerprint sensor) used for authentication to the </a:t>
            </a:r>
            <a:r>
              <a:rPr lang="en-US" altLang="zh-CN" dirty="0" smtClean="0"/>
              <a:t>smart device </a:t>
            </a:r>
            <a:r>
              <a:rPr lang="en-US" altLang="zh-CN" dirty="0"/>
              <a:t>could be replaced by other, more accessible </a:t>
            </a:r>
            <a:r>
              <a:rPr lang="en-US" altLang="zh-CN" dirty="0" smtClean="0"/>
              <a:t>sensors (e.g</a:t>
            </a:r>
            <a:r>
              <a:rPr lang="en-US" altLang="zh-CN" dirty="0"/>
              <a:t>., gyroscope, accelerometer, camera, microphone) as </a:t>
            </a:r>
            <a:r>
              <a:rPr lang="en-US" altLang="zh-CN" dirty="0" smtClean="0"/>
              <a:t>long as </a:t>
            </a:r>
            <a:r>
              <a:rPr lang="en-US" altLang="zh-CN" dirty="0"/>
              <a:t>they provide a reliable method (e.g., face/voice </a:t>
            </a:r>
            <a:r>
              <a:rPr lang="en-US" altLang="zh-CN" dirty="0" smtClean="0"/>
              <a:t>recognition, behavioral </a:t>
            </a:r>
            <a:r>
              <a:rPr lang="en-US" altLang="zh-CN" dirty="0"/>
              <a:t>biometrics) to authenticate to the phone</a:t>
            </a:r>
            <a:r>
              <a:rPr lang="en-US" altLang="zh-CN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err="1" smtClean="0"/>
              <a:t>UniPass</a:t>
            </a:r>
            <a:r>
              <a:rPr lang="en-US" altLang="zh-CN" dirty="0" smtClean="0"/>
              <a:t> runs </a:t>
            </a:r>
            <a:r>
              <a:rPr lang="en-US" altLang="zh-CN" dirty="0"/>
              <a:t>through a browser extension or JavaScript </a:t>
            </a:r>
            <a:r>
              <a:rPr lang="en-US" altLang="zh-CN" dirty="0" smtClean="0"/>
              <a:t>library.</a:t>
            </a:r>
            <a:endParaRPr lang="en-US" altLang="zh-CN" b="1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689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ABANDONED FORMER PROTOTYPE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Pairing </a:t>
            </a:r>
            <a:r>
              <a:rPr lang="en-US" altLang="zh-CN" dirty="0"/>
              <a:t>by scanning a </a:t>
            </a:r>
            <a:r>
              <a:rPr lang="en-US" altLang="zh-CN" dirty="0" smtClean="0"/>
              <a:t>QR code </a:t>
            </a:r>
            <a:r>
              <a:rPr lang="en-US" altLang="zh-CN" dirty="0"/>
              <a:t>on the computer </a:t>
            </a:r>
            <a:r>
              <a:rPr lang="en-US" altLang="zh-CN" dirty="0" smtClean="0"/>
              <a:t>screen.</a:t>
            </a:r>
          </a:p>
          <a:p>
            <a:r>
              <a:rPr lang="en-US" altLang="zh-CN" dirty="0" smtClean="0"/>
              <a:t>Authenticated </a:t>
            </a:r>
            <a:r>
              <a:rPr lang="en-US" altLang="zh-CN" dirty="0"/>
              <a:t>to the </a:t>
            </a:r>
            <a:r>
              <a:rPr lang="en-US" altLang="zh-CN" dirty="0" smtClean="0"/>
              <a:t>smartphone by </a:t>
            </a:r>
            <a:r>
              <a:rPr lang="en-US" altLang="zh-CN" dirty="0"/>
              <a:t>performing a secret movement with the phone (e.g</a:t>
            </a:r>
            <a:r>
              <a:rPr lang="en-US" altLang="zh-CN" dirty="0" smtClean="0"/>
              <a:t>., shaking </a:t>
            </a:r>
            <a:r>
              <a:rPr lang="en-US" altLang="zh-CN" dirty="0"/>
              <a:t>the phone</a:t>
            </a:r>
            <a:r>
              <a:rPr lang="en-US" altLang="zh-CN" dirty="0" smtClean="0"/>
              <a:t>).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Users have difficulty </a:t>
            </a:r>
            <a:r>
              <a:rPr lang="en-US" altLang="zh-CN" dirty="0"/>
              <a:t>scanning the QR code on the computer </a:t>
            </a:r>
            <a:r>
              <a:rPr lang="en-US" altLang="zh-CN" dirty="0" smtClean="0"/>
              <a:t>screen </a:t>
            </a:r>
            <a:r>
              <a:rPr lang="en-US" altLang="zh-CN" dirty="0"/>
              <a:t>even though the QR code was optimized to randomly </a:t>
            </a:r>
            <a:r>
              <a:rPr lang="en-US" altLang="zh-CN" dirty="0" smtClean="0"/>
              <a:t>change its position and size.</a:t>
            </a:r>
          </a:p>
          <a:p>
            <a:r>
              <a:rPr lang="en-US" altLang="zh-CN" dirty="0" smtClean="0"/>
              <a:t>“Shake </a:t>
            </a:r>
            <a:r>
              <a:rPr lang="en-US" altLang="zh-CN" dirty="0"/>
              <a:t>the phone” </a:t>
            </a:r>
            <a:r>
              <a:rPr lang="en-US" altLang="zh-CN" dirty="0" smtClean="0"/>
              <a:t>device authentication </a:t>
            </a:r>
            <a:r>
              <a:rPr lang="en-US" altLang="zh-CN" dirty="0"/>
              <a:t>strategy </a:t>
            </a:r>
            <a:r>
              <a:rPr lang="en-US" altLang="zh-CN" dirty="0" smtClean="0"/>
              <a:t>was </a:t>
            </a:r>
            <a:r>
              <a:rPr lang="en-US" altLang="zh-CN" dirty="0"/>
              <a:t>perceived as </a:t>
            </a:r>
            <a:r>
              <a:rPr lang="en-US" altLang="zh-CN" dirty="0" smtClean="0"/>
              <a:t>unreliable in </a:t>
            </a:r>
            <a:r>
              <a:rPr lang="en-US" altLang="zh-CN" dirty="0"/>
              <a:t>the preliminary user study.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439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USER STUDY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Compared with </a:t>
            </a:r>
            <a:r>
              <a:rPr lang="en-US" altLang="zh-CN" b="1" dirty="0" err="1" smtClean="0"/>
              <a:t>LastPass</a:t>
            </a:r>
            <a:r>
              <a:rPr lang="en-US" altLang="zh-CN" b="1" dirty="0" smtClean="0"/>
              <a:t> and </a:t>
            </a:r>
            <a:r>
              <a:rPr lang="en-US" altLang="zh-CN" b="1" dirty="0" err="1" smtClean="0"/>
              <a:t>StrongPass</a:t>
            </a:r>
            <a:endParaRPr lang="en-US" altLang="zh-CN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We recruited </a:t>
            </a:r>
            <a:r>
              <a:rPr lang="en-US" altLang="zh-CN" dirty="0" smtClean="0"/>
              <a:t>10 visually </a:t>
            </a:r>
            <a:r>
              <a:rPr lang="en-US" altLang="zh-CN" dirty="0"/>
              <a:t>impaired users for a study </a:t>
            </a:r>
            <a:r>
              <a:rPr lang="en-US" altLang="zh-CN" dirty="0" smtClean="0"/>
              <a:t>session</a:t>
            </a:r>
            <a:r>
              <a:rPr lang="en-US" altLang="zh-CN" dirty="0"/>
              <a:t>.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We created four fictitious websites </a:t>
            </a:r>
            <a:r>
              <a:rPr lang="en-US" altLang="zh-CN" dirty="0" smtClean="0"/>
              <a:t>of </a:t>
            </a:r>
            <a:r>
              <a:rPr lang="en-US" altLang="zh-CN" dirty="0"/>
              <a:t>four real websites: </a:t>
            </a:r>
            <a:r>
              <a:rPr lang="en-US" altLang="zh-CN" dirty="0" smtClean="0"/>
              <a:t>Amazon, Facebook</a:t>
            </a:r>
            <a:r>
              <a:rPr lang="en-US" altLang="zh-CN" dirty="0"/>
              <a:t>, Gmail, and the Chase </a:t>
            </a:r>
            <a:r>
              <a:rPr lang="en-US" altLang="zh-CN" dirty="0" smtClean="0"/>
              <a:t>bank.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For every session, users tested two password managers </a:t>
            </a:r>
            <a:r>
              <a:rPr lang="en-US" altLang="zh-CN" dirty="0" smtClean="0"/>
              <a:t>with the </a:t>
            </a:r>
            <a:r>
              <a:rPr lang="en-US" altLang="zh-CN" dirty="0"/>
              <a:t>fictitious websites, one password manager always </a:t>
            </a:r>
            <a:r>
              <a:rPr lang="en-US" altLang="zh-CN" dirty="0" smtClean="0"/>
              <a:t>being </a:t>
            </a:r>
            <a:r>
              <a:rPr lang="en-US" altLang="zh-CN" dirty="0" err="1" smtClean="0"/>
              <a:t>UniPass</a:t>
            </a:r>
            <a:r>
              <a:rPr lang="en-US" altLang="zh-CN" dirty="0"/>
              <a:t>.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347254"/>
              </p:ext>
            </p:extLst>
          </p:nvPr>
        </p:nvGraphicFramePr>
        <p:xfrm>
          <a:off x="1127651" y="4690516"/>
          <a:ext cx="5262908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727">
                  <a:extLst>
                    <a:ext uri="{9D8B030D-6E8A-4147-A177-3AD203B41FA5}">
                      <a16:colId xmlns:a16="http://schemas.microsoft.com/office/drawing/2014/main" val="2664911208"/>
                    </a:ext>
                  </a:extLst>
                </a:gridCol>
                <a:gridCol w="1315727">
                  <a:extLst>
                    <a:ext uri="{9D8B030D-6E8A-4147-A177-3AD203B41FA5}">
                      <a16:colId xmlns:a16="http://schemas.microsoft.com/office/drawing/2014/main" val="3571182145"/>
                    </a:ext>
                  </a:extLst>
                </a:gridCol>
                <a:gridCol w="1315727">
                  <a:extLst>
                    <a:ext uri="{9D8B030D-6E8A-4147-A177-3AD203B41FA5}">
                      <a16:colId xmlns:a16="http://schemas.microsoft.com/office/drawing/2014/main" val="2366389187"/>
                    </a:ext>
                  </a:extLst>
                </a:gridCol>
                <a:gridCol w="1315727">
                  <a:extLst>
                    <a:ext uri="{9D8B030D-6E8A-4147-A177-3AD203B41FA5}">
                      <a16:colId xmlns:a16="http://schemas.microsoft.com/office/drawing/2014/main" val="3542564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Name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Phone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Master Password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Paring Method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897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UniPass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Needed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Unneeded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Audio &amp; QR code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964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LastPass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Unneeded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Needed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13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StrongPass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Needed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Needed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QR code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664994"/>
                  </a:ext>
                </a:extLst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848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USER </a:t>
            </a:r>
            <a:r>
              <a:rPr lang="en-US" altLang="zh-CN" dirty="0" smtClean="0"/>
              <a:t>STUDY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Overall Preference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S</a:t>
            </a:r>
            <a:r>
              <a:rPr lang="en-US" altLang="zh-CN" dirty="0" smtClean="0"/>
              <a:t>even </a:t>
            </a:r>
            <a:r>
              <a:rPr lang="en-US" altLang="zh-CN" dirty="0"/>
              <a:t>out of ten participants preferred </a:t>
            </a:r>
            <a:r>
              <a:rPr lang="en-US" altLang="zh-CN" dirty="0" err="1"/>
              <a:t>UniPass</a:t>
            </a:r>
            <a:r>
              <a:rPr lang="en-US" altLang="zh-CN" dirty="0"/>
              <a:t> for </a:t>
            </a:r>
            <a:r>
              <a:rPr lang="en-US" altLang="zh-CN" dirty="0" smtClean="0"/>
              <a:t>several reasons</a:t>
            </a:r>
            <a:r>
              <a:rPr lang="en-US" altLang="zh-CN" dirty="0"/>
              <a:t>. Two participants </a:t>
            </a:r>
            <a:r>
              <a:rPr lang="en-US" altLang="zh-CN" dirty="0" smtClean="0"/>
              <a:t>preferred </a:t>
            </a:r>
            <a:r>
              <a:rPr lang="en-US" altLang="zh-CN" dirty="0" err="1" smtClean="0"/>
              <a:t>LastPass</a:t>
            </a:r>
            <a:r>
              <a:rPr lang="en-US" altLang="zh-CN" dirty="0" smtClean="0"/>
              <a:t> and </a:t>
            </a:r>
            <a:r>
              <a:rPr lang="en-US" altLang="zh-CN" dirty="0"/>
              <a:t>one participant </a:t>
            </a:r>
            <a:r>
              <a:rPr lang="en-US" altLang="zh-CN" dirty="0" smtClean="0"/>
              <a:t>was </a:t>
            </a:r>
            <a:r>
              <a:rPr lang="en-US" altLang="zh-CN" dirty="0"/>
              <a:t>not able to complete any </a:t>
            </a:r>
            <a:r>
              <a:rPr lang="en-US" altLang="zh-CN" dirty="0" smtClean="0"/>
              <a:t>of the </a:t>
            </a:r>
            <a:r>
              <a:rPr lang="en-US" altLang="zh-CN" dirty="0"/>
              <a:t>tasks</a:t>
            </a:r>
            <a:r>
              <a:rPr lang="en-US" altLang="zh-CN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The two participants who did not prefer </a:t>
            </a:r>
            <a:r>
              <a:rPr lang="en-US" altLang="zh-CN" dirty="0" err="1" smtClean="0"/>
              <a:t>UniPass</a:t>
            </a:r>
            <a:r>
              <a:rPr lang="en-US" altLang="zh-CN" dirty="0" smtClean="0"/>
              <a:t> were </a:t>
            </a:r>
            <a:r>
              <a:rPr lang="en-US" altLang="zh-CN" dirty="0"/>
              <a:t>in the group of six participants who had tested </a:t>
            </a:r>
            <a:r>
              <a:rPr lang="en-US" altLang="zh-CN" dirty="0" smtClean="0"/>
              <a:t>Prototype 1 </a:t>
            </a:r>
            <a:r>
              <a:rPr lang="en-US" altLang="zh-CN" dirty="0"/>
              <a:t>of </a:t>
            </a:r>
            <a:r>
              <a:rPr lang="en-US" altLang="zh-CN" dirty="0" err="1"/>
              <a:t>UniPass</a:t>
            </a:r>
            <a:r>
              <a:rPr lang="en-US" altLang="zh-CN" dirty="0"/>
              <a:t> in the preliminary user study.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655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USER STUDY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Success Rate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335587"/>
              </p:ext>
            </p:extLst>
          </p:nvPr>
        </p:nvGraphicFramePr>
        <p:xfrm>
          <a:off x="1089025" y="2415116"/>
          <a:ext cx="8128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59365152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7145017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733529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262643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Name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Success Rate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Total Task Number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Success Task Number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109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UniPass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97.3%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520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LastPass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83.3%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523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StrongPass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68.7%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46381"/>
                  </a:ext>
                </a:extLst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111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USER STUDY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Task Completion Time</a:t>
            </a:r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86012"/>
            <a:ext cx="10344150" cy="3577733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315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USER STUDY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Ease of Use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Some </a:t>
            </a:r>
            <a:r>
              <a:rPr lang="en-US" altLang="zh-CN" dirty="0" smtClean="0"/>
              <a:t>participants liked </a:t>
            </a:r>
            <a:r>
              <a:rPr lang="en-US" altLang="zh-CN" dirty="0"/>
              <a:t>having passwords on their phone for </a:t>
            </a:r>
            <a:r>
              <a:rPr lang="en-US" altLang="zh-CN" dirty="0" smtClean="0"/>
              <a:t>convenience (</a:t>
            </a:r>
            <a:r>
              <a:rPr lang="en-US" altLang="zh-CN" dirty="0" err="1" smtClean="0"/>
              <a:t>StrongPass</a:t>
            </a:r>
            <a:r>
              <a:rPr lang="en-US" altLang="zh-CN" dirty="0" smtClean="0"/>
              <a:t> </a:t>
            </a:r>
            <a:r>
              <a:rPr lang="en-US" altLang="zh-CN" dirty="0"/>
              <a:t>and </a:t>
            </a:r>
            <a:r>
              <a:rPr lang="en-US" altLang="zh-CN" dirty="0" err="1"/>
              <a:t>UniPass</a:t>
            </a:r>
            <a:r>
              <a:rPr lang="en-US" altLang="zh-CN" dirty="0" smtClean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P1 preferred </a:t>
            </a:r>
            <a:r>
              <a:rPr lang="en-US" altLang="zh-CN" dirty="0" err="1"/>
              <a:t>UniPass</a:t>
            </a:r>
            <a:r>
              <a:rPr lang="en-US" altLang="zh-CN" dirty="0"/>
              <a:t> and mentioned the </a:t>
            </a:r>
            <a:r>
              <a:rPr lang="en-US" altLang="zh-CN" dirty="0" smtClean="0"/>
              <a:t>accessibility of </a:t>
            </a:r>
            <a:r>
              <a:rPr lang="en-US" altLang="zh-CN" dirty="0"/>
              <a:t>device </a:t>
            </a:r>
            <a:r>
              <a:rPr lang="en-US" altLang="zh-CN" dirty="0" smtClean="0"/>
              <a:t>paring.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P10 </a:t>
            </a:r>
            <a:r>
              <a:rPr lang="en-US" altLang="zh-CN" dirty="0" smtClean="0"/>
              <a:t>liked </a:t>
            </a:r>
            <a:r>
              <a:rPr lang="en-US" altLang="zh-CN" dirty="0" err="1" smtClean="0"/>
              <a:t>UniPass</a:t>
            </a:r>
            <a:r>
              <a:rPr lang="en-US" altLang="zh-CN" dirty="0" smtClean="0"/>
              <a:t> </a:t>
            </a:r>
            <a:r>
              <a:rPr lang="en-US" altLang="zh-CN" dirty="0"/>
              <a:t>because of the ease of fingerprint </a:t>
            </a:r>
            <a:r>
              <a:rPr lang="en-US" altLang="zh-CN" dirty="0" smtClean="0"/>
              <a:t>scanning. However</a:t>
            </a:r>
            <a:r>
              <a:rPr lang="en-US" altLang="zh-CN" dirty="0"/>
              <a:t>, he was also </a:t>
            </a:r>
            <a:r>
              <a:rPr lang="en-US" altLang="zh-CN" dirty="0" smtClean="0"/>
              <a:t>concerned about </a:t>
            </a:r>
            <a:r>
              <a:rPr lang="en-US" altLang="zh-CN" dirty="0"/>
              <a:t>switching to another </a:t>
            </a:r>
            <a:r>
              <a:rPr lang="en-US" altLang="zh-CN" dirty="0" smtClean="0"/>
              <a:t>device.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76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Password schemes are the most </a:t>
            </a:r>
            <a:r>
              <a:rPr lang="en-US" altLang="zh-CN" dirty="0"/>
              <a:t>common form of </a:t>
            </a:r>
            <a:r>
              <a:rPr lang="en-US" altLang="zh-CN" dirty="0" smtClean="0"/>
              <a:t>authentication such as logging </a:t>
            </a:r>
            <a:r>
              <a:rPr lang="en-US" altLang="zh-CN" dirty="0"/>
              <a:t>into a website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Some users </a:t>
            </a:r>
            <a:r>
              <a:rPr lang="en-US" altLang="zh-CN" dirty="0"/>
              <a:t>adopt web browsers’ built-in password reminders </a:t>
            </a:r>
            <a:r>
              <a:rPr lang="en-US" altLang="zh-CN" dirty="0" smtClean="0"/>
              <a:t>or dedicated </a:t>
            </a:r>
            <a:r>
              <a:rPr lang="en-US" altLang="zh-CN" dirty="0"/>
              <a:t>passwords managers for creating, maintaining, </a:t>
            </a:r>
            <a:r>
              <a:rPr lang="en-US" altLang="zh-CN" dirty="0" smtClean="0"/>
              <a:t>and remembering </a:t>
            </a:r>
            <a:r>
              <a:rPr lang="en-US" altLang="zh-CN" dirty="0"/>
              <a:t>strong passwords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Users </a:t>
            </a:r>
            <a:r>
              <a:rPr lang="en-US" altLang="zh-CN" dirty="0"/>
              <a:t>with visual impairments face various </a:t>
            </a:r>
            <a:r>
              <a:rPr lang="en-US" altLang="zh-CN" dirty="0" smtClean="0"/>
              <a:t>issues when </a:t>
            </a:r>
            <a:r>
              <a:rPr lang="en-US" altLang="zh-CN" dirty="0"/>
              <a:t>dealing with password-based authentication on </a:t>
            </a:r>
            <a:r>
              <a:rPr lang="en-US" altLang="zh-CN" dirty="0" smtClean="0"/>
              <a:t>the web using such password managers.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248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USER STUDY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Perceived Security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Most uses agree </a:t>
            </a:r>
            <a:r>
              <a:rPr lang="en-US" altLang="zh-CN" dirty="0" err="1" smtClean="0"/>
              <a:t>UniPass</a:t>
            </a:r>
            <a:r>
              <a:rPr lang="en-US" altLang="zh-CN" dirty="0" smtClean="0"/>
              <a:t> is secure because </a:t>
            </a:r>
            <a:r>
              <a:rPr lang="en-US" altLang="zh-CN" dirty="0"/>
              <a:t>the credentials are stored locally </a:t>
            </a:r>
            <a:r>
              <a:rPr lang="en-US" altLang="zh-CN" dirty="0" smtClean="0"/>
              <a:t>on the phone or because of </a:t>
            </a:r>
            <a:r>
              <a:rPr lang="en-US" altLang="zh-CN" dirty="0"/>
              <a:t>the use of </a:t>
            </a:r>
            <a:r>
              <a:rPr lang="en-US" altLang="zh-CN" dirty="0" smtClean="0"/>
              <a:t>fingerprint.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However, P5 felt phones are not secure and thus </a:t>
            </a:r>
            <a:r>
              <a:rPr lang="en-US" altLang="zh-CN" dirty="0" smtClean="0"/>
              <a:t>preferred </a:t>
            </a:r>
            <a:r>
              <a:rPr lang="en-US" altLang="zh-CN" dirty="0" err="1" smtClean="0"/>
              <a:t>LastPass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761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USER STUDY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Suggestions for </a:t>
            </a:r>
            <a:r>
              <a:rPr lang="en-US" altLang="zh-CN" b="1" dirty="0" err="1" smtClean="0"/>
              <a:t>UniPass</a:t>
            </a:r>
            <a:endParaRPr lang="en-US" altLang="zh-CN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A </a:t>
            </a:r>
            <a:r>
              <a:rPr lang="en-US" altLang="zh-CN" dirty="0"/>
              <a:t>bigger scanner to read the </a:t>
            </a:r>
            <a:r>
              <a:rPr lang="en-US" altLang="zh-CN" dirty="0" smtClean="0"/>
              <a:t>fingerprint on </a:t>
            </a:r>
            <a:r>
              <a:rPr lang="en-US" altLang="zh-CN" dirty="0"/>
              <a:t>the </a:t>
            </a:r>
            <a:r>
              <a:rPr lang="en-US" altLang="zh-CN" dirty="0" smtClean="0"/>
              <a:t>phone.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When screen readers were not used on the phone and on </a:t>
            </a:r>
            <a:r>
              <a:rPr lang="en-US" altLang="zh-CN" dirty="0" smtClean="0"/>
              <a:t>the computer?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897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USER STUDY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Comparative Subjective Ratings of Password </a:t>
            </a:r>
            <a:r>
              <a:rPr lang="en-US" altLang="zh-CN" b="1" dirty="0" smtClean="0"/>
              <a:t>Managers</a:t>
            </a:r>
          </a:p>
          <a:p>
            <a:endParaRPr lang="zh-CN" altLang="en-US" b="1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34271"/>
              </p:ext>
            </p:extLst>
          </p:nvPr>
        </p:nvGraphicFramePr>
        <p:xfrm>
          <a:off x="1184275" y="2415116"/>
          <a:ext cx="812800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413461413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1098841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50939911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4531289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3427288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78145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Name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Perceived Security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Comfort Level with Giving Control of Passwords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Perceived Ease of Use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Perceived Necessity and Acceptance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Perceived Accessibility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90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UniPass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Mean=3.72</a:t>
                      </a:r>
                    </a:p>
                    <a:p>
                      <a:pPr algn="ctr"/>
                      <a:r>
                        <a:rPr lang="en-US" altLang="zh-CN" dirty="0" smtClean="0"/>
                        <a:t>SD=0.89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Mean=2.63</a:t>
                      </a:r>
                    </a:p>
                    <a:p>
                      <a:pPr algn="ctr"/>
                      <a:r>
                        <a:rPr lang="en-US" altLang="zh-CN" dirty="0" smtClean="0"/>
                        <a:t>SD=1.15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Mean=3.95</a:t>
                      </a:r>
                    </a:p>
                    <a:p>
                      <a:pPr algn="ctr"/>
                      <a:r>
                        <a:rPr lang="en-US" altLang="zh-CN" dirty="0" smtClean="0"/>
                        <a:t>SD=1.27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Mean=4.08</a:t>
                      </a:r>
                    </a:p>
                    <a:p>
                      <a:pPr algn="ctr"/>
                      <a:r>
                        <a:rPr lang="en-US" altLang="zh-CN" dirty="0" smtClean="0"/>
                        <a:t>SD=1.48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Mean=4.22</a:t>
                      </a:r>
                    </a:p>
                    <a:p>
                      <a:pPr algn="ctr"/>
                      <a:r>
                        <a:rPr lang="en-US" altLang="zh-CN" dirty="0" smtClean="0"/>
                        <a:t>SD=0.65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205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LastPass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Mean=3.70</a:t>
                      </a:r>
                    </a:p>
                    <a:p>
                      <a:pPr algn="ctr"/>
                      <a:r>
                        <a:rPr lang="en-US" altLang="zh-CN" dirty="0" smtClean="0"/>
                        <a:t>SD=0.82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Mean=2.0</a:t>
                      </a:r>
                    </a:p>
                    <a:p>
                      <a:pPr algn="ctr"/>
                      <a:r>
                        <a:rPr lang="en-US" altLang="zh-CN" dirty="0" smtClean="0"/>
                        <a:t>SD=0.85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Mean=3.38</a:t>
                      </a:r>
                    </a:p>
                    <a:p>
                      <a:pPr algn="ctr"/>
                      <a:r>
                        <a:rPr lang="en-US" altLang="zh-CN" dirty="0" smtClean="0"/>
                        <a:t>SD=0.92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Mean=3.57</a:t>
                      </a:r>
                    </a:p>
                    <a:p>
                      <a:pPr algn="ctr"/>
                      <a:r>
                        <a:rPr lang="en-US" altLang="zh-CN" dirty="0" smtClean="0"/>
                        <a:t>SD=1.22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Mean=4.40</a:t>
                      </a:r>
                    </a:p>
                    <a:p>
                      <a:pPr algn="ctr"/>
                      <a:r>
                        <a:rPr lang="en-US" altLang="zh-CN" dirty="0" smtClean="0"/>
                        <a:t>SD=0.70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8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StrongPass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Mean=3.88</a:t>
                      </a:r>
                    </a:p>
                    <a:p>
                      <a:pPr algn="ctr"/>
                      <a:r>
                        <a:rPr lang="en-US" altLang="zh-CN" dirty="0" smtClean="0"/>
                        <a:t>SD=1.46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Mean=2.83</a:t>
                      </a:r>
                    </a:p>
                    <a:p>
                      <a:pPr algn="ctr"/>
                      <a:r>
                        <a:rPr lang="en-US" altLang="zh-CN" dirty="0" smtClean="0"/>
                        <a:t>SD=1.27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Mean=3.70</a:t>
                      </a:r>
                    </a:p>
                    <a:p>
                      <a:pPr algn="ctr"/>
                      <a:r>
                        <a:rPr lang="en-US" altLang="zh-CN" dirty="0" smtClean="0"/>
                        <a:t>SD=0.82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Mean=3.17</a:t>
                      </a:r>
                    </a:p>
                    <a:p>
                      <a:pPr algn="ctr"/>
                      <a:r>
                        <a:rPr lang="en-US" altLang="zh-CN" dirty="0" smtClean="0"/>
                        <a:t>SD=1.17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Mean=3.50</a:t>
                      </a:r>
                    </a:p>
                    <a:p>
                      <a:pPr algn="ctr"/>
                      <a:r>
                        <a:rPr lang="en-US" altLang="zh-CN" dirty="0" smtClean="0"/>
                        <a:t>SD=1.07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967805"/>
                  </a:ext>
                </a:extLst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913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USER STUDY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Mental Models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F</a:t>
            </a:r>
            <a:r>
              <a:rPr lang="en-US" altLang="zh-CN" dirty="0" smtClean="0"/>
              <a:t>or </a:t>
            </a:r>
            <a:r>
              <a:rPr lang="en-US" altLang="zh-CN" dirty="0" err="1"/>
              <a:t>LastPass</a:t>
            </a:r>
            <a:r>
              <a:rPr lang="en-US" altLang="zh-CN" dirty="0"/>
              <a:t>, participants could not describe </a:t>
            </a:r>
            <a:r>
              <a:rPr lang="en-US" altLang="zh-CN" dirty="0" smtClean="0"/>
              <a:t>how it </a:t>
            </a:r>
            <a:r>
              <a:rPr lang="en-US" altLang="zh-CN" dirty="0"/>
              <a:t>works precisely or they did not have a good </a:t>
            </a:r>
            <a:r>
              <a:rPr lang="en-US" altLang="zh-CN" dirty="0" smtClean="0"/>
              <a:t>understanding about </a:t>
            </a:r>
            <a:r>
              <a:rPr lang="en-US" altLang="zh-CN" dirty="0"/>
              <a:t>where their passwords were stored. 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</a:t>
            </a:r>
            <a:r>
              <a:rPr lang="en-US" altLang="zh-CN" dirty="0" err="1"/>
              <a:t>StrongPass</a:t>
            </a:r>
            <a:r>
              <a:rPr lang="en-US" altLang="zh-CN" dirty="0"/>
              <a:t> </a:t>
            </a:r>
            <a:r>
              <a:rPr lang="en-US" altLang="zh-CN" dirty="0" smtClean="0"/>
              <a:t>and </a:t>
            </a:r>
            <a:r>
              <a:rPr lang="en-US" altLang="zh-CN" dirty="0" err="1" smtClean="0"/>
              <a:t>UniPass</a:t>
            </a:r>
            <a:r>
              <a:rPr lang="en-US" altLang="zh-CN" dirty="0"/>
              <a:t>, participants generally understood their </a:t>
            </a:r>
            <a:r>
              <a:rPr lang="en-US" altLang="zh-CN" dirty="0" smtClean="0"/>
              <a:t>passwords were </a:t>
            </a:r>
            <a:r>
              <a:rPr lang="en-US" altLang="zh-CN" dirty="0"/>
              <a:t>stored locally in their devices.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7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我的想法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855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优点：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/>
              <a:t>前期调研</a:t>
            </a:r>
            <a:r>
              <a:rPr lang="zh-CN" altLang="en-US" dirty="0" smtClean="0"/>
              <a:t>、</a:t>
            </a:r>
            <a:r>
              <a:rPr lang="en-US" altLang="zh-CN" dirty="0" smtClean="0"/>
              <a:t>User Study</a:t>
            </a:r>
            <a:r>
              <a:rPr lang="zh-CN" altLang="en-US" dirty="0" smtClean="0"/>
              <a:t>及分析充分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/>
              <a:t>注重细节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/>
              <a:t>对弱势群体的关怀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或许可以改进的地方：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/>
              <a:t>全</a:t>
            </a:r>
            <a:r>
              <a:rPr lang="zh-CN" altLang="en-US" dirty="0" smtClean="0"/>
              <a:t>屏编码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/>
              <a:t>去掉</a:t>
            </a:r>
            <a:r>
              <a:rPr lang="en-US" altLang="zh-CN" dirty="0" smtClean="0"/>
              <a:t>proxy server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/>
              <a:t>指纹？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757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260600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Thank you!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42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CONTRIBUTION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 designed </a:t>
            </a:r>
            <a:r>
              <a:rPr lang="en-US" altLang="zh-CN" dirty="0" err="1"/>
              <a:t>UniPass</a:t>
            </a:r>
            <a:r>
              <a:rPr lang="en-US" altLang="zh-CN" dirty="0"/>
              <a:t>, an accessible </a:t>
            </a:r>
            <a:r>
              <a:rPr lang="en-US" altLang="zh-CN" dirty="0" smtClean="0"/>
              <a:t>password manager </a:t>
            </a:r>
            <a:r>
              <a:rPr lang="en-US" altLang="zh-CN" dirty="0"/>
              <a:t>for visually impaired users based on a smart device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To evaluate </a:t>
            </a:r>
            <a:r>
              <a:rPr lang="en-US" altLang="zh-CN" dirty="0" err="1"/>
              <a:t>UniPass</a:t>
            </a:r>
            <a:r>
              <a:rPr lang="en-US" altLang="zh-CN" dirty="0"/>
              <a:t>, we recruited </a:t>
            </a:r>
            <a:r>
              <a:rPr lang="en-US" altLang="zh-CN" dirty="0" smtClean="0"/>
              <a:t>ten visually </a:t>
            </a:r>
            <a:r>
              <a:rPr lang="en-US" altLang="zh-CN" dirty="0"/>
              <a:t>impaired </a:t>
            </a:r>
            <a:r>
              <a:rPr lang="en-US" altLang="zh-CN" dirty="0" smtClean="0"/>
              <a:t>users to test </a:t>
            </a:r>
            <a:r>
              <a:rPr lang="en-US" altLang="zh-CN" dirty="0"/>
              <a:t>and </a:t>
            </a:r>
            <a:r>
              <a:rPr lang="en-US" altLang="zh-CN" dirty="0" smtClean="0"/>
              <a:t>compare </a:t>
            </a:r>
            <a:r>
              <a:rPr lang="en-US" altLang="zh-CN" dirty="0" err="1"/>
              <a:t>UniPass</a:t>
            </a:r>
            <a:r>
              <a:rPr lang="en-US" altLang="zh-CN" dirty="0"/>
              <a:t> </a:t>
            </a:r>
            <a:r>
              <a:rPr lang="en-US" altLang="zh-CN" dirty="0" smtClean="0"/>
              <a:t>with two </a:t>
            </a:r>
            <a:r>
              <a:rPr lang="en-US" altLang="zh-CN" dirty="0"/>
              <a:t>commercial password managers: </a:t>
            </a:r>
            <a:r>
              <a:rPr lang="en-US" altLang="zh-CN" dirty="0" err="1" smtClean="0"/>
              <a:t>LastPass</a:t>
            </a:r>
            <a:r>
              <a:rPr lang="en-US" altLang="zh-CN" dirty="0" smtClean="0"/>
              <a:t> </a:t>
            </a:r>
            <a:r>
              <a:rPr lang="en-US" altLang="zh-CN" dirty="0"/>
              <a:t>and </a:t>
            </a:r>
            <a:r>
              <a:rPr lang="en-US" altLang="zh-CN" dirty="0" err="1" smtClean="0"/>
              <a:t>StrongPass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W</a:t>
            </a:r>
            <a:r>
              <a:rPr lang="en-US" altLang="zh-CN" dirty="0" smtClean="0"/>
              <a:t>e seek </a:t>
            </a:r>
            <a:r>
              <a:rPr lang="en-US" altLang="zh-CN" dirty="0"/>
              <a:t>to understand this </a:t>
            </a:r>
            <a:r>
              <a:rPr lang="en-US" altLang="zh-CN" dirty="0" smtClean="0"/>
              <a:t>population’s mental </a:t>
            </a:r>
            <a:r>
              <a:rPr lang="en-US" altLang="zh-CN" dirty="0"/>
              <a:t>models, perceived security, perceived necessity and </a:t>
            </a:r>
            <a:r>
              <a:rPr lang="en-US" altLang="zh-CN" dirty="0" smtClean="0"/>
              <a:t>acceptance, perceived </a:t>
            </a:r>
            <a:r>
              <a:rPr lang="en-US" altLang="zh-CN" dirty="0"/>
              <a:t>ease of use, comfort level, and </a:t>
            </a:r>
            <a:r>
              <a:rPr lang="en-US" altLang="zh-CN" dirty="0" smtClean="0"/>
              <a:t>perceived accessibility </a:t>
            </a:r>
            <a:r>
              <a:rPr lang="en-US" altLang="zh-CN" dirty="0"/>
              <a:t>when using password managers.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419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How visually impaired users surf the Internet?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No monitor.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No mouse.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Use speaker for screen reader.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Use keyboard for cursor control.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270" y="2959100"/>
            <a:ext cx="5080000" cy="335280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35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RELATED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Some hints from existing usability evaluation </a:t>
            </a:r>
            <a:r>
              <a:rPr lang="en-US" altLang="zh-CN" b="1" dirty="0"/>
              <a:t>of </a:t>
            </a:r>
            <a:r>
              <a:rPr lang="en-US" altLang="zh-CN" b="1" dirty="0" smtClean="0"/>
              <a:t>password managers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Users’ incorrect mental models </a:t>
            </a:r>
            <a:r>
              <a:rPr lang="en-US" altLang="zh-CN" dirty="0"/>
              <a:t>may cause leakage of sensitive information </a:t>
            </a:r>
            <a:r>
              <a:rPr lang="en-US" altLang="zh-CN" dirty="0" smtClean="0"/>
              <a:t>and render </a:t>
            </a:r>
            <a:r>
              <a:rPr lang="en-US" altLang="zh-CN" dirty="0"/>
              <a:t>password management systems vulnerable</a:t>
            </a:r>
            <a:r>
              <a:rPr lang="en-US" altLang="zh-CN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Users </a:t>
            </a:r>
            <a:r>
              <a:rPr lang="en-US" altLang="zh-CN" dirty="0"/>
              <a:t>preferred portable password managers over </a:t>
            </a:r>
            <a:r>
              <a:rPr lang="en-US" altLang="zh-CN" dirty="0" smtClean="0"/>
              <a:t>online managers.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Users </a:t>
            </a:r>
            <a:r>
              <a:rPr lang="en-US" altLang="zh-CN" dirty="0"/>
              <a:t>found the dual-possession </a:t>
            </a:r>
            <a:r>
              <a:rPr lang="en-US" altLang="zh-CN" dirty="0" smtClean="0"/>
              <a:t>(e.g</a:t>
            </a:r>
            <a:r>
              <a:rPr lang="en-US" altLang="zh-CN" dirty="0"/>
              <a:t>., using a computer and a smartphone) to offer </a:t>
            </a:r>
            <a:r>
              <a:rPr lang="en-US" altLang="zh-CN" dirty="0" smtClean="0"/>
              <a:t>similar conveniences </a:t>
            </a:r>
            <a:r>
              <a:rPr lang="en-US" altLang="zh-CN" dirty="0"/>
              <a:t>to that of Firefox’s built-in password </a:t>
            </a:r>
            <a:r>
              <a:rPr lang="en-US" altLang="zh-CN" dirty="0" smtClean="0"/>
              <a:t>manager protected </a:t>
            </a:r>
            <a:r>
              <a:rPr lang="en-US" altLang="zh-CN" dirty="0"/>
              <a:t>by a master password.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00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RELATED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We made </a:t>
            </a:r>
            <a:r>
              <a:rPr lang="en-US" altLang="zh-CN" b="1" dirty="0"/>
              <a:t>specific design decisions based on these </a:t>
            </a:r>
            <a:r>
              <a:rPr lang="en-US" altLang="zh-CN" b="1" dirty="0" smtClean="0"/>
              <a:t>recommendations when </a:t>
            </a:r>
            <a:r>
              <a:rPr lang="en-US" altLang="zh-CN" b="1" dirty="0"/>
              <a:t>designing </a:t>
            </a:r>
            <a:r>
              <a:rPr lang="en-US" altLang="zh-CN" b="1" dirty="0" err="1"/>
              <a:t>UniPass</a:t>
            </a:r>
            <a:r>
              <a:rPr lang="en-US" altLang="zh-CN" b="1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P</a:t>
            </a:r>
            <a:r>
              <a:rPr lang="en-US" altLang="zh-CN" dirty="0" smtClean="0"/>
              <a:t>rovide </a:t>
            </a:r>
            <a:r>
              <a:rPr lang="en-US" altLang="zh-CN" dirty="0"/>
              <a:t>clear </a:t>
            </a:r>
            <a:r>
              <a:rPr lang="en-US" altLang="zh-CN" dirty="0" smtClean="0"/>
              <a:t>feedback when </a:t>
            </a:r>
            <a:r>
              <a:rPr lang="en-US" altLang="zh-CN" dirty="0"/>
              <a:t>saving and protecting a </a:t>
            </a:r>
            <a:r>
              <a:rPr lang="en-US" altLang="zh-CN" dirty="0" smtClean="0"/>
              <a:t>password.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P</a:t>
            </a:r>
            <a:r>
              <a:rPr lang="en-US" altLang="zh-CN" dirty="0" smtClean="0"/>
              <a:t>rovide clear feedback </a:t>
            </a:r>
            <a:r>
              <a:rPr lang="en-US" altLang="zh-CN" dirty="0"/>
              <a:t>when accessing a </a:t>
            </a:r>
            <a:r>
              <a:rPr lang="en-US" altLang="zh-CN" dirty="0" smtClean="0"/>
              <a:t>password.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M</a:t>
            </a:r>
            <a:r>
              <a:rPr lang="en-US" altLang="zh-CN" dirty="0" smtClean="0"/>
              <a:t>ake </a:t>
            </a:r>
            <a:r>
              <a:rPr lang="en-US" altLang="zh-CN" dirty="0"/>
              <a:t>the </a:t>
            </a:r>
            <a:r>
              <a:rPr lang="en-US" altLang="zh-CN" dirty="0" smtClean="0"/>
              <a:t>current state </a:t>
            </a:r>
            <a:r>
              <a:rPr lang="en-US" altLang="zh-CN" dirty="0"/>
              <a:t>of the system easily determinable at all </a:t>
            </a:r>
            <a:r>
              <a:rPr lang="en-US" altLang="zh-CN" dirty="0" smtClean="0"/>
              <a:t>times.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Store </a:t>
            </a:r>
            <a:r>
              <a:rPr lang="en-US" altLang="zh-CN" dirty="0"/>
              <a:t>credentials on a device controlled by users in order to </a:t>
            </a:r>
            <a:r>
              <a:rPr lang="en-US" altLang="zh-CN" dirty="0" smtClean="0"/>
              <a:t>increase acceptance</a:t>
            </a:r>
            <a:r>
              <a:rPr lang="en-US" altLang="zh-CN" dirty="0"/>
              <a:t>, perceived security, and perceived </a:t>
            </a:r>
            <a:r>
              <a:rPr lang="en-US" altLang="zh-CN" dirty="0" smtClean="0"/>
              <a:t>necessity.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Avoid </a:t>
            </a:r>
            <a:r>
              <a:rPr lang="en-US" altLang="zh-CN" dirty="0"/>
              <a:t>the use of a master password to </a:t>
            </a:r>
            <a:r>
              <a:rPr lang="en-US" altLang="zh-CN" dirty="0" smtClean="0"/>
              <a:t>simplify the </a:t>
            </a:r>
            <a:r>
              <a:rPr lang="en-US" altLang="zh-CN" dirty="0" smtClean="0"/>
              <a:t>workflow.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6678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UNIPASS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Three main components: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Password manager application (installed on a smart phone)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Browser client (a browser extension or JavaScript code)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Proxy server (a web socket server to mediate </a:t>
            </a:r>
            <a:r>
              <a:rPr lang="en-US" altLang="zh-CN" dirty="0"/>
              <a:t>the connection between </a:t>
            </a:r>
            <a:r>
              <a:rPr lang="en-US" altLang="zh-CN" dirty="0" smtClean="0"/>
              <a:t>the password </a:t>
            </a:r>
            <a:r>
              <a:rPr lang="en-US" altLang="zh-CN" dirty="0"/>
              <a:t>manager and the browser client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67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UNIPASS WORKFLOW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Prompt asks if a user wants to log in with her </a:t>
            </a:r>
            <a:r>
              <a:rPr lang="en-US" altLang="zh-CN" dirty="0" smtClean="0"/>
              <a:t>smart phone to the website.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208" y="2713613"/>
            <a:ext cx="6035470" cy="4011053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65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UNIPASS WORKFLOW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Browser broadcasts </a:t>
            </a:r>
            <a:r>
              <a:rPr lang="en-US" altLang="zh-CN" dirty="0" smtClean="0"/>
              <a:t>representations of paring code via multiple </a:t>
            </a:r>
            <a:r>
              <a:rPr lang="en-US" altLang="zh-CN" dirty="0"/>
              <a:t>QR codes and </a:t>
            </a:r>
            <a:r>
              <a:rPr lang="en-US" altLang="zh-CN" dirty="0" smtClean="0"/>
              <a:t>high-frequency audio tones for pairing with phone.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270" y="3028114"/>
            <a:ext cx="5598450" cy="369460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BE2BB-7071-4BAB-BDEB-FACC5BACC19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831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1210</Words>
  <Application>Microsoft Office PowerPoint</Application>
  <PresentationFormat>宽屏</PresentationFormat>
  <Paragraphs>206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等线</vt:lpstr>
      <vt:lpstr>等线 Light</vt:lpstr>
      <vt:lpstr>Arial</vt:lpstr>
      <vt:lpstr>Wingdings</vt:lpstr>
      <vt:lpstr>Office 主题​​</vt:lpstr>
      <vt:lpstr>UniPass: Design and Evaluation of a Smart Device-Based Password Manager for Visually Impaired Users</vt:lpstr>
      <vt:lpstr>INTRODUCTION</vt:lpstr>
      <vt:lpstr>OUR CONTRIBUTION</vt:lpstr>
      <vt:lpstr>RELATED WORK</vt:lpstr>
      <vt:lpstr>RELATED WORK</vt:lpstr>
      <vt:lpstr>RELATED WORK</vt:lpstr>
      <vt:lpstr>UNIPASS</vt:lpstr>
      <vt:lpstr>UNIPASS WORKFLOW</vt:lpstr>
      <vt:lpstr>UNIPASS WORKFLOW</vt:lpstr>
      <vt:lpstr>UNIPASS WORKFLOW</vt:lpstr>
      <vt:lpstr>UNIPASS WORKFLOW</vt:lpstr>
      <vt:lpstr>FEATURES</vt:lpstr>
      <vt:lpstr>FEATURES</vt:lpstr>
      <vt:lpstr>ABANDONED FORMER PROTOTYPE</vt:lpstr>
      <vt:lpstr>USER STUDY</vt:lpstr>
      <vt:lpstr>USER STUDY RESULTS</vt:lpstr>
      <vt:lpstr>USER STUDY RESULTS</vt:lpstr>
      <vt:lpstr>USER STUDY RESULTS</vt:lpstr>
      <vt:lpstr>USER STUDY RESULTS</vt:lpstr>
      <vt:lpstr>USER STUDY RESULTS</vt:lpstr>
      <vt:lpstr>USER STUDY RESULTS</vt:lpstr>
      <vt:lpstr>USER STUDY RESULTS</vt:lpstr>
      <vt:lpstr>USER STUDY RESULTS</vt:lpstr>
      <vt:lpstr>我的想法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UniPass: Design and Evaluation of a Smart Device-Based Password Manager for Visually Impaired Users</dc:title>
  <dc:creator>张凯</dc:creator>
  <cp:lastModifiedBy>张凯</cp:lastModifiedBy>
  <cp:revision>226</cp:revision>
  <dcterms:created xsi:type="dcterms:W3CDTF">2017-03-25T03:59:49Z</dcterms:created>
  <dcterms:modified xsi:type="dcterms:W3CDTF">2017-03-25T08:31:53Z</dcterms:modified>
</cp:coreProperties>
</file>