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3"/>
    <p:sldId id="258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81" r:id="rId17"/>
    <p:sldId id="271" r:id="rId18"/>
    <p:sldId id="28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93" r:id="rId27"/>
    <p:sldId id="260" r:id="rId28"/>
  </p:sldIdLst>
  <p:sldSz cx="8639810" cy="647954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B2DF"/>
    <a:srgbClr val="FFFFFF"/>
    <a:srgbClr val="355B97"/>
    <a:srgbClr val="414A76"/>
    <a:srgbClr val="2F5597"/>
    <a:srgbClr val="3060B8"/>
    <a:srgbClr val="406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499" y="1143000"/>
            <a:ext cx="4115002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80017" y="1060500"/>
            <a:ext cx="6480105" cy="225600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80017" y="3403501"/>
            <a:ext cx="6480105" cy="1564500"/>
          </a:xfrm>
        </p:spPr>
        <p:txBody>
          <a:bodyPr/>
          <a:lstStyle>
            <a:lvl1pPr marL="0" indent="0" algn="ctr">
              <a:buNone/>
              <a:defRPr sz="2265"/>
            </a:lvl1pPr>
            <a:lvl2pPr marL="432435" indent="0" algn="ctr">
              <a:buNone/>
              <a:defRPr sz="1890"/>
            </a:lvl2pPr>
            <a:lvl3pPr marL="863600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8470" indent="0" algn="ctr">
              <a:buNone/>
              <a:defRPr sz="1510"/>
            </a:lvl5pPr>
            <a:lvl6pPr marL="2159635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4505" indent="0" algn="ctr">
              <a:buNone/>
              <a:defRPr sz="1510"/>
            </a:lvl8pPr>
            <a:lvl9pPr marL="3455670" indent="0" algn="ctr">
              <a:buNone/>
              <a:defRPr sz="151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183100" y="345000"/>
            <a:ext cx="1863030" cy="549150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94010" y="345000"/>
            <a:ext cx="5481089" cy="549150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9510" y="1615501"/>
            <a:ext cx="7452120" cy="2695500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89510" y="4336501"/>
            <a:ext cx="7452120" cy="1417500"/>
          </a:xfrm>
        </p:spPr>
        <p:txBody>
          <a:bodyPr/>
          <a:lstStyle>
            <a:lvl1pPr marL="0" indent="0">
              <a:buNone/>
              <a:defRPr sz="2265">
                <a:solidFill>
                  <a:schemeClr val="tx1">
                    <a:tint val="75000"/>
                  </a:schemeClr>
                </a:solidFill>
              </a:defRPr>
            </a:lvl1pPr>
            <a:lvl2pPr marL="43243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36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84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596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45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56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94010" y="1725000"/>
            <a:ext cx="3672059" cy="411150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374071" y="1725000"/>
            <a:ext cx="3672059" cy="411150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5135" y="345000"/>
            <a:ext cx="7452120" cy="12525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5135" y="1588501"/>
            <a:ext cx="3655184" cy="778500"/>
          </a:xfrm>
        </p:spPr>
        <p:txBody>
          <a:bodyPr anchor="b"/>
          <a:lstStyle>
            <a:lvl1pPr marL="0" indent="0">
              <a:buNone/>
              <a:defRPr sz="2265" b="1"/>
            </a:lvl1pPr>
            <a:lvl2pPr marL="432435" indent="0">
              <a:buNone/>
              <a:defRPr sz="1890" b="1"/>
            </a:lvl2pPr>
            <a:lvl3pPr marL="863600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8470" indent="0">
              <a:buNone/>
              <a:defRPr sz="1510" b="1"/>
            </a:lvl5pPr>
            <a:lvl6pPr marL="2159635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4505" indent="0">
              <a:buNone/>
              <a:defRPr sz="1510" b="1"/>
            </a:lvl8pPr>
            <a:lvl9pPr marL="3455670" indent="0">
              <a:buNone/>
              <a:defRPr sz="151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5135" y="2367000"/>
            <a:ext cx="3655184" cy="348150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374071" y="1588501"/>
            <a:ext cx="3673185" cy="778500"/>
          </a:xfrm>
        </p:spPr>
        <p:txBody>
          <a:bodyPr anchor="b"/>
          <a:lstStyle>
            <a:lvl1pPr marL="0" indent="0">
              <a:buNone/>
              <a:defRPr sz="2265" b="1"/>
            </a:lvl1pPr>
            <a:lvl2pPr marL="432435" indent="0">
              <a:buNone/>
              <a:defRPr sz="1890" b="1"/>
            </a:lvl2pPr>
            <a:lvl3pPr marL="863600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8470" indent="0">
              <a:buNone/>
              <a:defRPr sz="1510" b="1"/>
            </a:lvl5pPr>
            <a:lvl6pPr marL="2159635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4505" indent="0">
              <a:buNone/>
              <a:defRPr sz="1510" b="1"/>
            </a:lvl8pPr>
            <a:lvl9pPr marL="3455670" indent="0">
              <a:buNone/>
              <a:defRPr sz="151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374071" y="2367000"/>
            <a:ext cx="3673185" cy="348150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5135" y="432000"/>
            <a:ext cx="2786670" cy="1512000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73185" y="933000"/>
            <a:ext cx="4374071" cy="4605000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65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95135" y="1944000"/>
            <a:ext cx="2786670" cy="3601501"/>
          </a:xfrm>
        </p:spPr>
        <p:txBody>
          <a:bodyPr/>
          <a:lstStyle>
            <a:lvl1pPr marL="0" indent="0">
              <a:buNone/>
              <a:defRPr sz="1510"/>
            </a:lvl1pPr>
            <a:lvl2pPr marL="432435" indent="0">
              <a:buNone/>
              <a:defRPr sz="1325"/>
            </a:lvl2pPr>
            <a:lvl3pPr marL="863600" indent="0">
              <a:buNone/>
              <a:defRPr sz="1135"/>
            </a:lvl3pPr>
            <a:lvl4pPr marL="1296035" indent="0">
              <a:buNone/>
              <a:defRPr sz="945"/>
            </a:lvl4pPr>
            <a:lvl5pPr marL="1728470" indent="0">
              <a:buNone/>
              <a:defRPr sz="945"/>
            </a:lvl5pPr>
            <a:lvl6pPr marL="2159635" indent="0">
              <a:buNone/>
              <a:defRPr sz="945"/>
            </a:lvl6pPr>
            <a:lvl7pPr marL="2592070" indent="0">
              <a:buNone/>
              <a:defRPr sz="945"/>
            </a:lvl7pPr>
            <a:lvl8pPr marL="3024505" indent="0">
              <a:buNone/>
              <a:defRPr sz="945"/>
            </a:lvl8pPr>
            <a:lvl9pPr marL="3455670" indent="0">
              <a:buNone/>
              <a:defRPr sz="94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5135" y="432000"/>
            <a:ext cx="2786670" cy="1512000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673185" y="933000"/>
            <a:ext cx="4374071" cy="4605000"/>
          </a:xfrm>
        </p:spPr>
        <p:txBody>
          <a:bodyPr/>
          <a:lstStyle>
            <a:lvl1pPr marL="0" indent="0">
              <a:buNone/>
              <a:defRPr sz="3025"/>
            </a:lvl1pPr>
            <a:lvl2pPr marL="432435" indent="0">
              <a:buNone/>
              <a:defRPr sz="2645"/>
            </a:lvl2pPr>
            <a:lvl3pPr marL="863600" indent="0">
              <a:buNone/>
              <a:defRPr sz="2265"/>
            </a:lvl3pPr>
            <a:lvl4pPr marL="1296035" indent="0">
              <a:buNone/>
              <a:defRPr sz="1890"/>
            </a:lvl4pPr>
            <a:lvl5pPr marL="1728470" indent="0">
              <a:buNone/>
              <a:defRPr sz="1890"/>
            </a:lvl5pPr>
            <a:lvl6pPr marL="2159635" indent="0">
              <a:buNone/>
              <a:defRPr sz="1890"/>
            </a:lvl6pPr>
            <a:lvl7pPr marL="2592070" indent="0">
              <a:buNone/>
              <a:defRPr sz="1890"/>
            </a:lvl7pPr>
            <a:lvl8pPr marL="3024505" indent="0">
              <a:buNone/>
              <a:defRPr sz="1890"/>
            </a:lvl8pPr>
            <a:lvl9pPr marL="3455670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95135" y="1944000"/>
            <a:ext cx="2786670" cy="3601501"/>
          </a:xfrm>
        </p:spPr>
        <p:txBody>
          <a:bodyPr/>
          <a:lstStyle>
            <a:lvl1pPr marL="0" indent="0">
              <a:buNone/>
              <a:defRPr sz="1510"/>
            </a:lvl1pPr>
            <a:lvl2pPr marL="432435" indent="0">
              <a:buNone/>
              <a:defRPr sz="1325"/>
            </a:lvl2pPr>
            <a:lvl3pPr marL="863600" indent="0">
              <a:buNone/>
              <a:defRPr sz="1135"/>
            </a:lvl3pPr>
            <a:lvl4pPr marL="1296035" indent="0">
              <a:buNone/>
              <a:defRPr sz="945"/>
            </a:lvl4pPr>
            <a:lvl5pPr marL="1728470" indent="0">
              <a:buNone/>
              <a:defRPr sz="945"/>
            </a:lvl5pPr>
            <a:lvl6pPr marL="2159635" indent="0">
              <a:buNone/>
              <a:defRPr sz="945"/>
            </a:lvl6pPr>
            <a:lvl7pPr marL="2592070" indent="0">
              <a:buNone/>
              <a:defRPr sz="945"/>
            </a:lvl7pPr>
            <a:lvl8pPr marL="3024505" indent="0">
              <a:buNone/>
              <a:defRPr sz="945"/>
            </a:lvl8pPr>
            <a:lvl9pPr marL="3455670" indent="0">
              <a:buNone/>
              <a:defRPr sz="94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94010" y="345000"/>
            <a:ext cx="7452120" cy="12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4010" y="1725000"/>
            <a:ext cx="7452120" cy="4111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94010" y="6006000"/>
            <a:ext cx="1944031" cy="345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862046" y="6006000"/>
            <a:ext cx="2916047" cy="345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102099" y="6006000"/>
            <a:ext cx="1944031" cy="345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863600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4630" algn="l" defTabSz="863600" rtl="0" eaLnBrk="1" latinLnBrk="0" hangingPunct="1">
        <a:lnSpc>
          <a:spcPct val="90000"/>
        </a:lnSpc>
        <a:spcBef>
          <a:spcPct val="189000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4630" algn="l" defTabSz="863600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65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4630" algn="l" defTabSz="863600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4630" algn="l" defTabSz="863600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4630" algn="l" defTabSz="863600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4630" algn="l" defTabSz="863600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4630" algn="l" defTabSz="863600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4630" algn="l" defTabSz="863600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4630" algn="l" defTabSz="863600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36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435" algn="l" defTabSz="8636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3600" algn="l" defTabSz="8636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36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470" algn="l" defTabSz="8636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9635" algn="l" defTabSz="8636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36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505" algn="l" defTabSz="8636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5670" algn="l" defTabSz="8636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184265" y="6096000"/>
            <a:ext cx="2040890" cy="426085"/>
          </a:xfrm>
        </p:spPr>
        <p:txBody>
          <a:bodyPr/>
          <a:p>
            <a:fld id="{565CE74E-AB26-4998-AD42-012C4C1AD076}" type="slidenum">
              <a:rPr lang="zh-CN" altLang="en-US" sz="1600" smtClean="0">
                <a:solidFill>
                  <a:schemeClr val="bg1"/>
                </a:solidFill>
              </a:rPr>
            </a:fld>
            <a:endParaRPr lang="zh-CN" altLang="en-US" sz="16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184265" y="6096000"/>
            <a:ext cx="2040890" cy="426085"/>
          </a:xfrm>
        </p:spPr>
        <p:txBody>
          <a:bodyPr/>
          <a:p>
            <a:fld id="{565CE74E-AB26-4998-AD42-012C4C1AD076}" type="slidenum">
              <a:rPr lang="zh-CN" altLang="en-US" sz="1600" smtClean="0">
                <a:solidFill>
                  <a:schemeClr val="bg1"/>
                </a:solidFill>
              </a:rPr>
            </a:fld>
            <a:endParaRPr lang="zh-CN" altLang="en-US" sz="16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184265" y="6096000"/>
            <a:ext cx="2040890" cy="426085"/>
          </a:xfrm>
        </p:spPr>
        <p:txBody>
          <a:bodyPr/>
          <a:p>
            <a:fld id="{565CE74E-AB26-4998-AD42-012C4C1AD076}" type="slidenum">
              <a:rPr lang="zh-CN" altLang="en-US" sz="1600" smtClean="0">
                <a:solidFill>
                  <a:schemeClr val="bg1"/>
                </a:solidFill>
              </a:rPr>
            </a:fld>
            <a:endParaRPr lang="zh-CN" altLang="en-US" sz="16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184265" y="6096000"/>
            <a:ext cx="2040890" cy="426085"/>
          </a:xfrm>
        </p:spPr>
        <p:txBody>
          <a:bodyPr/>
          <a:p>
            <a:fld id="{565CE74E-AB26-4998-AD42-012C4C1AD076}" type="slidenum">
              <a:rPr lang="zh-CN" altLang="en-US" sz="1600" smtClean="0">
                <a:solidFill>
                  <a:schemeClr val="bg1"/>
                </a:solidFill>
              </a:rPr>
            </a:fld>
            <a:endParaRPr lang="zh-CN" altLang="en-US" sz="16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184265" y="6096000"/>
            <a:ext cx="2040890" cy="426085"/>
          </a:xfrm>
        </p:spPr>
        <p:txBody>
          <a:bodyPr/>
          <a:p>
            <a:fld id="{565CE74E-AB26-4998-AD42-012C4C1AD076}" type="slidenum">
              <a:rPr lang="zh-CN" altLang="en-US" sz="1600" smtClean="0">
                <a:solidFill>
                  <a:schemeClr val="bg1"/>
                </a:solidFill>
              </a:rPr>
            </a:fld>
            <a:endParaRPr lang="zh-CN" altLang="en-US" sz="16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7780020" y="6241415"/>
            <a:ext cx="523875" cy="179705"/>
          </a:xfrm>
          <a:prstGeom prst="rect">
            <a:avLst/>
          </a:prstGeom>
          <a:solidFill>
            <a:srgbClr val="99B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184265" y="6096000"/>
            <a:ext cx="2040890" cy="426085"/>
          </a:xfrm>
        </p:spPr>
        <p:txBody>
          <a:bodyPr/>
          <a:p>
            <a:fld id="{565CE74E-AB26-4998-AD42-012C4C1AD076}" type="slidenum">
              <a:rPr lang="zh-CN" altLang="en-US" sz="1600" smtClean="0">
                <a:solidFill>
                  <a:schemeClr val="bg1"/>
                </a:solidFill>
              </a:rPr>
            </a:fld>
            <a:endParaRPr lang="zh-CN" altLang="en-US" sz="16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-24130" y="0"/>
            <a:ext cx="8671560" cy="865505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-34925" y="153670"/>
            <a:ext cx="8900795" cy="6032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FFFF"/>
                </a:solidFill>
                <a:latin typeface="Microsoft YaHei UI" panose="020B0503020204020204" charset="-122"/>
                <a:ea typeface="Microsoft YaHei UI" panose="020B0503020204020204" charset="-122"/>
              </a:rPr>
              <a:t>Two-stage Framework——Training Stage</a:t>
            </a:r>
            <a:endParaRPr lang="en-US" altLang="zh-CN" sz="3200" b="1">
              <a:solidFill>
                <a:srgbClr val="FFFFFF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5000" y="1414780"/>
            <a:ext cx="34772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n"/>
            </a:pP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80060" y="1322705"/>
            <a:ext cx="378777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n"/>
            </a:pPr>
            <a:r>
              <a:rPr lang="en-US" altLang="zh-CN" sz="2200" b="1">
                <a:solidFill>
                  <a:srgbClr val="414A76"/>
                </a:solidFill>
              </a:rPr>
              <a:t>Binary classfication</a:t>
            </a:r>
            <a:endParaRPr lang="en-US" altLang="zh-CN" sz="2200" b="1">
              <a:solidFill>
                <a:srgbClr val="414A76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4065" y="1896110"/>
            <a:ext cx="658749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en-US" altLang="zh-CN" sz="1600" b="1">
                <a:solidFill>
                  <a:srgbClr val="414A76"/>
                </a:solidFill>
                <a:latin typeface="Arial" panose="020B0604020202020204" pitchFamily="34" charset="0"/>
                <a:ea typeface="Microsoft YaHei UI" panose="020B0503020204020204" charset="-122"/>
              </a:rPr>
              <a:t>Difficult to exactly estimate the value of</a:t>
            </a:r>
            <a:r>
              <a:rPr lang="en-US" altLang="zh-CN" sz="1600" b="1">
                <a:solidFill>
                  <a:srgbClr val="414A76"/>
                </a:solidFill>
                <a:latin typeface="Arial" panose="020B0604020202020204" pitchFamily="34" charset="0"/>
              </a:rPr>
              <a:t> </a:t>
            </a:r>
            <a:endParaRPr lang="en-US" altLang="zh-CN" sz="1600" b="1">
              <a:solidFill>
                <a:srgbClr val="414A76"/>
              </a:solidFill>
              <a:latin typeface="Arial" panose="020B0604020202020204" pitchFamily="34" charset="0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en-US" altLang="zh-CN" sz="1600" b="1">
                <a:solidFill>
                  <a:srgbClr val="414A76"/>
                </a:solidFill>
                <a:latin typeface="Arial" panose="020B0604020202020204" pitchFamily="34" charset="0"/>
              </a:rPr>
              <a:t>Ease the modeling: predicting whether              will increase or decrease in the T + 1 round</a:t>
            </a:r>
            <a:endParaRPr lang="en-US" altLang="zh-CN" sz="1600" b="1">
              <a:solidFill>
                <a:srgbClr val="414A76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1275" y="1896110"/>
            <a:ext cx="571500" cy="4572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3950" y="2298065"/>
            <a:ext cx="571500" cy="4572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80060" y="3255645"/>
            <a:ext cx="378777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n"/>
            </a:pPr>
            <a:r>
              <a:rPr lang="en-US" altLang="zh-CN" sz="2200" b="1">
                <a:solidFill>
                  <a:srgbClr val="414A76"/>
                </a:solidFill>
              </a:rPr>
              <a:t>Partial Ranking</a:t>
            </a:r>
            <a:endParaRPr lang="en-US" altLang="zh-CN" sz="2200" b="1">
              <a:solidFill>
                <a:srgbClr val="414A76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65" y="3685540"/>
            <a:ext cx="6797675" cy="239268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80060" y="1322705"/>
            <a:ext cx="378777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n"/>
            </a:pPr>
            <a:r>
              <a:rPr lang="en-US" altLang="zh-CN" sz="2200" b="1">
                <a:solidFill>
                  <a:srgbClr val="414A76"/>
                </a:solidFill>
              </a:rPr>
              <a:t>Binary classfication</a:t>
            </a:r>
            <a:endParaRPr lang="en-US" altLang="zh-CN" sz="2200" b="1">
              <a:solidFill>
                <a:srgbClr val="414A76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130" y="6211570"/>
            <a:ext cx="8671560" cy="274320"/>
          </a:xfrm>
          <a:prstGeom prst="rect">
            <a:avLst/>
          </a:prstGeom>
        </p:spPr>
      </p:pic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>
          <a:xfrm>
            <a:off x="6184265" y="6096000"/>
            <a:ext cx="2040890" cy="426085"/>
          </a:xfrm>
        </p:spPr>
        <p:txBody>
          <a:bodyPr/>
          <a:p>
            <a:fld id="{565CE74E-AB26-4998-AD42-012C4C1AD076}" type="slidenum">
              <a:rPr lang="zh-CN" altLang="en-US" sz="1600" smtClean="0">
                <a:solidFill>
                  <a:schemeClr val="bg1"/>
                </a:solidFill>
              </a:rPr>
            </a:fld>
            <a:endParaRPr lang="zh-CN" altLang="en-US" sz="16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7747635" y="6274435"/>
            <a:ext cx="588645" cy="163195"/>
          </a:xfrm>
          <a:prstGeom prst="rect">
            <a:avLst/>
          </a:prstGeom>
          <a:solidFill>
            <a:srgbClr val="99B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184265" y="6096000"/>
            <a:ext cx="2040890" cy="426085"/>
          </a:xfrm>
        </p:spPr>
        <p:txBody>
          <a:bodyPr/>
          <a:p>
            <a:fld id="{565CE74E-AB26-4998-AD42-012C4C1AD076}" type="slidenum">
              <a:rPr lang="zh-CN" altLang="en-US" sz="1600" smtClean="0">
                <a:solidFill>
                  <a:schemeClr val="bg1"/>
                </a:solidFill>
              </a:rPr>
            </a:fld>
            <a:endParaRPr lang="zh-CN" altLang="en-US" sz="16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-24130" y="0"/>
            <a:ext cx="8671560" cy="865505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-34925" y="153670"/>
            <a:ext cx="8900795" cy="6032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FFFF"/>
                </a:solidFill>
                <a:latin typeface="Microsoft YaHei UI" panose="020B0503020204020204" charset="-122"/>
                <a:ea typeface="Microsoft YaHei UI" panose="020B0503020204020204" charset="-122"/>
              </a:rPr>
              <a:t>Two-stage Framework——Test Stage</a:t>
            </a:r>
            <a:endParaRPr lang="en-US" altLang="zh-CN" sz="3200" b="1">
              <a:solidFill>
                <a:srgbClr val="FFFFFF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375" y="1423035"/>
            <a:ext cx="6309995" cy="14401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435225" y="2150745"/>
            <a:ext cx="3714115" cy="711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520" y="2472690"/>
            <a:ext cx="3154680" cy="6019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990" y="3246120"/>
            <a:ext cx="2816225" cy="73279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14375" y="4170680"/>
            <a:ext cx="658749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en-US" altLang="zh-CN" sz="1600" b="1">
                <a:solidFill>
                  <a:srgbClr val="414A76"/>
                </a:solidFill>
                <a:latin typeface="Arial" panose="020B0604020202020204" pitchFamily="34" charset="0"/>
                <a:ea typeface="Microsoft YaHei UI" panose="020B0503020204020204" charset="-122"/>
              </a:rPr>
              <a:t>In each round, all the nodes attempt influence their neighbors</a:t>
            </a:r>
            <a:r>
              <a:rPr lang="en-US" altLang="zh-CN" sz="1600" b="1">
                <a:solidFill>
                  <a:srgbClr val="414A76"/>
                </a:solidFill>
                <a:latin typeface="Arial" panose="020B0604020202020204" pitchFamily="34" charset="0"/>
              </a:rPr>
              <a:t> </a:t>
            </a:r>
            <a:endParaRPr lang="en-US" altLang="zh-CN" sz="1600" b="1">
              <a:solidFill>
                <a:srgbClr val="414A76"/>
              </a:solidFill>
              <a:latin typeface="Arial" panose="020B0604020202020204" pitchFamily="34" charset="0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en-US" altLang="zh-CN" sz="1600" b="1">
                <a:solidFill>
                  <a:srgbClr val="414A76"/>
                </a:solidFill>
                <a:latin typeface="Arial" panose="020B0604020202020204" pitchFamily="34" charset="0"/>
              </a:rPr>
              <a:t>The influence be measured by strength of social connections and their activating probabilities</a:t>
            </a:r>
            <a:endParaRPr lang="en-US" altLang="zh-CN" sz="1600" b="1">
              <a:solidFill>
                <a:srgbClr val="414A76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130" y="6211570"/>
            <a:ext cx="8671560" cy="274320"/>
          </a:xfrm>
          <a:prstGeom prst="rect">
            <a:avLst/>
          </a:prstGeom>
        </p:spPr>
      </p:pic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6184265" y="6096000"/>
            <a:ext cx="2040890" cy="426085"/>
          </a:xfrm>
        </p:spPr>
        <p:txBody>
          <a:bodyPr/>
          <a:p>
            <a:fld id="{565CE74E-AB26-4998-AD42-012C4C1AD076}" type="slidenum">
              <a:rPr lang="zh-CN" altLang="en-US" sz="1600" smtClean="0">
                <a:solidFill>
                  <a:schemeClr val="bg1"/>
                </a:solidFill>
              </a:rPr>
            </a:fld>
            <a:endParaRPr lang="zh-CN" altLang="en-US" sz="16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184265" y="6096000"/>
            <a:ext cx="2040890" cy="426085"/>
          </a:xfrm>
        </p:spPr>
        <p:txBody>
          <a:bodyPr/>
          <a:p>
            <a:fld id="{565CE74E-AB26-4998-AD42-012C4C1AD076}" type="slidenum">
              <a:rPr lang="zh-CN" altLang="en-US" sz="1600" smtClean="0">
                <a:solidFill>
                  <a:schemeClr val="bg1"/>
                </a:solidFill>
              </a:rPr>
            </a:fld>
            <a:endParaRPr lang="zh-CN" altLang="en-US" sz="16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184265" y="6096000"/>
            <a:ext cx="2040890" cy="426085"/>
          </a:xfrm>
        </p:spPr>
        <p:txBody>
          <a:bodyPr/>
          <a:p>
            <a:fld id="{565CE74E-AB26-4998-AD42-012C4C1AD076}" type="slidenum">
              <a:rPr lang="zh-CN" altLang="en-US" sz="1600" smtClean="0">
                <a:solidFill>
                  <a:schemeClr val="bg1"/>
                </a:solidFill>
              </a:rPr>
            </a:fld>
            <a:endParaRPr lang="zh-CN" altLang="en-US" sz="16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184265" y="6096000"/>
            <a:ext cx="2040890" cy="426085"/>
          </a:xfrm>
        </p:spPr>
        <p:txBody>
          <a:bodyPr/>
          <a:p>
            <a:fld id="{565CE74E-AB26-4998-AD42-012C4C1AD076}" type="slidenum">
              <a:rPr lang="zh-CN" altLang="en-US" sz="1600" smtClean="0">
                <a:solidFill>
                  <a:schemeClr val="bg1"/>
                </a:solidFill>
              </a:rPr>
            </a:fld>
            <a:endParaRPr lang="zh-CN" altLang="en-US" sz="16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184265" y="6096000"/>
            <a:ext cx="2040890" cy="426085"/>
          </a:xfrm>
        </p:spPr>
        <p:txBody>
          <a:bodyPr/>
          <a:p>
            <a:fld id="{565CE74E-AB26-4998-AD42-012C4C1AD076}" type="slidenum">
              <a:rPr lang="zh-CN" altLang="en-US" sz="1600" smtClean="0">
                <a:solidFill>
                  <a:schemeClr val="bg1"/>
                </a:solidFill>
              </a:rPr>
            </a:fld>
            <a:endParaRPr lang="zh-CN" altLang="en-US" sz="16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184265" y="6096000"/>
            <a:ext cx="2040890" cy="426085"/>
          </a:xfrm>
        </p:spPr>
        <p:txBody>
          <a:bodyPr/>
          <a:p>
            <a:fld id="{565CE74E-AB26-4998-AD42-012C4C1AD076}" type="slidenum">
              <a:rPr lang="zh-CN" altLang="en-US" sz="1600" smtClean="0">
                <a:solidFill>
                  <a:schemeClr val="bg1"/>
                </a:solidFill>
              </a:rPr>
            </a:fld>
            <a:endParaRPr lang="zh-CN" altLang="en-US" sz="16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184265" y="6096000"/>
            <a:ext cx="2040890" cy="426085"/>
          </a:xfrm>
        </p:spPr>
        <p:txBody>
          <a:bodyPr/>
          <a:p>
            <a:fld id="{565CE74E-AB26-4998-AD42-012C4C1AD076}" type="slidenum">
              <a:rPr lang="zh-CN" altLang="en-US" sz="1600" smtClean="0">
                <a:solidFill>
                  <a:schemeClr val="bg1"/>
                </a:solidFill>
              </a:rPr>
            </a:fld>
            <a:endParaRPr lang="zh-CN" altLang="en-US" sz="16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184265" y="6096000"/>
            <a:ext cx="2040890" cy="426085"/>
          </a:xfrm>
        </p:spPr>
        <p:txBody>
          <a:bodyPr/>
          <a:p>
            <a:fld id="{565CE74E-AB26-4998-AD42-012C4C1AD076}" type="slidenum">
              <a:rPr lang="zh-CN" altLang="en-US" sz="1600" smtClean="0">
                <a:solidFill>
                  <a:schemeClr val="bg1"/>
                </a:solidFill>
              </a:rPr>
            </a:fld>
            <a:endParaRPr lang="zh-CN" altLang="en-US" sz="16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184265" y="6096000"/>
            <a:ext cx="2040890" cy="426085"/>
          </a:xfrm>
        </p:spPr>
        <p:txBody>
          <a:bodyPr/>
          <a:p>
            <a:fld id="{565CE74E-AB26-4998-AD42-012C4C1AD076}" type="slidenum">
              <a:rPr lang="zh-CN" altLang="en-US" sz="1600" smtClean="0">
                <a:solidFill>
                  <a:schemeClr val="bg1"/>
                </a:solidFill>
              </a:rPr>
            </a:fld>
            <a:endParaRPr lang="zh-CN" altLang="en-US" sz="16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-24130" y="0"/>
            <a:ext cx="8671560" cy="865505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-34925" y="153670"/>
            <a:ext cx="8900795" cy="6032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FFFF"/>
                </a:solidFill>
                <a:latin typeface="Microsoft YaHei UI" panose="020B0503020204020204" charset="-122"/>
                <a:ea typeface="Microsoft YaHei UI" panose="020B0503020204020204" charset="-122"/>
              </a:rPr>
              <a:t>My Opinion</a:t>
            </a:r>
            <a:endParaRPr lang="en-US" altLang="zh-CN" sz="3200" b="1">
              <a:solidFill>
                <a:srgbClr val="FFFFFF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0060" y="1322705"/>
            <a:ext cx="378777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n"/>
            </a:pPr>
            <a:r>
              <a:rPr lang="en-US" altLang="zh-CN" sz="2200" b="1">
                <a:solidFill>
                  <a:srgbClr val="414A76"/>
                </a:solidFill>
              </a:rPr>
              <a:t>Problem</a:t>
            </a:r>
            <a:endParaRPr lang="en-US" altLang="zh-CN" sz="2200" b="1">
              <a:solidFill>
                <a:srgbClr val="414A76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74065" y="1720850"/>
            <a:ext cx="658749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en-US" altLang="zh-CN" sz="2000">
                <a:solidFill>
                  <a:srgbClr val="414A76"/>
                </a:solidFill>
                <a:latin typeface="Arial" panose="020B0604020202020204" pitchFamily="34" charset="0"/>
              </a:rPr>
              <a:t>The assumption itself </a:t>
            </a:r>
            <a:endParaRPr lang="en-US" altLang="zh-CN" sz="2000">
              <a:solidFill>
                <a:srgbClr val="414A76"/>
              </a:solidFill>
              <a:latin typeface="Arial" panose="020B0604020202020204" pitchFamily="34" charset="0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en-US" altLang="zh-CN" sz="2000">
                <a:solidFill>
                  <a:srgbClr val="414A76"/>
                </a:solidFill>
                <a:latin typeface="Arial" panose="020B0604020202020204" pitchFamily="34" charset="0"/>
              </a:rPr>
              <a:t>Ignore other factors</a:t>
            </a:r>
            <a:endParaRPr lang="en-US" altLang="zh-CN" sz="2000">
              <a:solidFill>
                <a:srgbClr val="414A76"/>
              </a:solidFill>
              <a:latin typeface="Arial" panose="020B0604020202020204" pitchFamily="34" charset="0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en-US" altLang="zh-CN" sz="2000">
                <a:solidFill>
                  <a:srgbClr val="414A76"/>
                </a:solidFill>
                <a:latin typeface="Arial" panose="020B0604020202020204" pitchFamily="34" charset="0"/>
              </a:rPr>
              <a:t>No practice use</a:t>
            </a:r>
            <a:endParaRPr lang="en-US" altLang="zh-CN" sz="2000">
              <a:solidFill>
                <a:srgbClr val="414A76"/>
              </a:solidFill>
              <a:latin typeface="Arial" panose="020B0604020202020204" pitchFamily="34" charset="0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n"/>
            </a:pPr>
            <a:endParaRPr lang="en-US" altLang="zh-CN" sz="1600" b="1">
              <a:solidFill>
                <a:srgbClr val="414A76"/>
              </a:solidFill>
              <a:latin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0060" y="3552190"/>
            <a:ext cx="378777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n"/>
            </a:pPr>
            <a:r>
              <a:rPr lang="en-US" altLang="zh-CN" sz="2200" b="1">
                <a:solidFill>
                  <a:srgbClr val="414A76"/>
                </a:solidFill>
              </a:rPr>
              <a:t>Reason</a:t>
            </a:r>
            <a:endParaRPr lang="en-US" altLang="zh-CN" sz="2200" b="1">
              <a:solidFill>
                <a:srgbClr val="414A76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4065" y="3973195"/>
            <a:ext cx="6587490" cy="1463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en-US" altLang="zh-CN" sz="2000">
                <a:solidFill>
                  <a:srgbClr val="414A76"/>
                </a:solidFill>
                <a:latin typeface="Arial" panose="020B0604020202020204" pitchFamily="34" charset="0"/>
              </a:rPr>
              <a:t>The first </a:t>
            </a:r>
            <a:endParaRPr lang="en-US" altLang="zh-CN" sz="2000">
              <a:solidFill>
                <a:srgbClr val="414A76"/>
              </a:solidFill>
              <a:latin typeface="Arial" panose="020B0604020202020204" pitchFamily="34" charset="0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en-US" altLang="zh-CN" sz="2000">
                <a:solidFill>
                  <a:srgbClr val="414A76"/>
                </a:solidFill>
                <a:latin typeface="Arial" panose="020B0604020202020204" pitchFamily="34" charset="0"/>
              </a:rPr>
              <a:t>Formulate the social inﬂuence from diﬀerence patterns</a:t>
            </a:r>
            <a:endParaRPr lang="en-US" altLang="zh-CN" sz="2000">
              <a:solidFill>
                <a:srgbClr val="414A76"/>
              </a:solidFill>
              <a:latin typeface="Arial" panose="020B0604020202020204" pitchFamily="34" charset="0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en-US" altLang="zh-CN" sz="2000">
                <a:solidFill>
                  <a:srgbClr val="414A76"/>
                </a:solidFill>
                <a:latin typeface="Arial" panose="020B0604020202020204" pitchFamily="34" charset="0"/>
              </a:rPr>
              <a:t>Two-stage framework</a:t>
            </a:r>
            <a:endParaRPr lang="en-US" altLang="zh-CN" sz="2000">
              <a:solidFill>
                <a:srgbClr val="414A76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4130" y="6155055"/>
            <a:ext cx="8671560" cy="330835"/>
          </a:xfrm>
          <a:prstGeom prst="rect">
            <a:avLst/>
          </a:prstGeom>
        </p:spPr>
      </p:pic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>
          <a:xfrm>
            <a:off x="6184265" y="6096000"/>
            <a:ext cx="2040890" cy="426085"/>
          </a:xfrm>
        </p:spPr>
        <p:txBody>
          <a:bodyPr/>
          <a:p>
            <a:fld id="{565CE74E-AB26-4998-AD42-012C4C1AD076}" type="slidenum">
              <a:rPr lang="zh-CN" altLang="en-US" sz="1600" smtClean="0">
                <a:solidFill>
                  <a:schemeClr val="bg1"/>
                </a:solidFill>
              </a:rPr>
            </a:fld>
            <a:endParaRPr lang="zh-CN" altLang="en-US" sz="16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873250" y="4859020"/>
            <a:ext cx="4974590" cy="735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788275" y="6249670"/>
            <a:ext cx="548005" cy="171450"/>
          </a:xfrm>
          <a:prstGeom prst="rect">
            <a:avLst/>
          </a:prstGeom>
          <a:solidFill>
            <a:srgbClr val="99B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199505" y="6096000"/>
            <a:ext cx="2040890" cy="426085"/>
          </a:xfrm>
        </p:spPr>
        <p:txBody>
          <a:bodyPr/>
          <a:p>
            <a:fld id="{565CE74E-AB26-4998-AD42-012C4C1AD076}" type="slidenum">
              <a:rPr lang="zh-CN" altLang="en-US" sz="1600" smtClean="0">
                <a:solidFill>
                  <a:schemeClr val="bg1"/>
                </a:solidFill>
              </a:rPr>
            </a:fld>
            <a:endParaRPr lang="zh-CN" altLang="en-US" sz="16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597</Words>
  <Application>WPS 演示</Application>
  <PresentationFormat>宽屏</PresentationFormat>
  <Paragraphs>69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Calibri Light</vt:lpstr>
      <vt:lpstr>Calibri</vt:lpstr>
      <vt:lpstr>Microsoft YaHei UI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褚菁</dc:creator>
  <cp:lastModifiedBy>president</cp:lastModifiedBy>
  <cp:revision>26</cp:revision>
  <dcterms:created xsi:type="dcterms:W3CDTF">2015-05-05T08:02:00Z</dcterms:created>
  <dcterms:modified xsi:type="dcterms:W3CDTF">2017-03-21T01:47:46Z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