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B9FDC-F751-464F-8E08-AF9A7B663370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5F5EE-0110-4E79-9454-2E2505E81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24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19C-E482-40C3-8F95-2ACA98B979BC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0F43-9678-40F4-BC4E-686EB247E943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2FD5-0CF5-4538-9440-0F3CA583980A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2BD7-E10C-4BCC-AB59-1F5C8B03AA58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0AAF-8FB0-47B7-B5FF-F2DCCF21849C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7F13-1339-4AC5-84B9-289EF0F190FE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2C90-504C-42DD-BAA3-43C60D4A68E0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06E-EBC2-442C-9089-E1D8A4EED09B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C1C0-04AC-440E-8813-69910D7EBC24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74165D-9491-4A3F-8001-10CC6B5F7E17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0432-4724-47A7-9888-3BCDE647EC57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48BBEB-93F7-4264-A2F3-27BA657687CD}" type="datetime1">
              <a:rPr lang="en-US" altLang="zh-CN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err="1"/>
              <a:t>Fi</a:t>
            </a:r>
            <a:r>
              <a:rPr lang="en-US" altLang="zh-CN" b="1" dirty="0" err="1">
                <a:solidFill>
                  <a:srgbClr val="FF0000"/>
                </a:solidFill>
              </a:rPr>
              <a:t>nexus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/>
              <a:t>Tracking Precise Motions of Multiple Fingertips</a:t>
            </a:r>
            <a:br>
              <a:rPr lang="en-US" altLang="zh-CN" b="1" dirty="0"/>
            </a:br>
            <a:r>
              <a:rPr lang="en-US" altLang="zh-CN" b="1" dirty="0"/>
              <a:t>Using Magnetic Sensing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97280" y="5229288"/>
            <a:ext cx="209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CHI’16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1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53" y="220025"/>
            <a:ext cx="7468318" cy="58572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6290" y="2686961"/>
            <a:ext cx="2290893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BD582C"/>
                </a:solidFill>
              </a:rPr>
              <a:t>Four</a:t>
            </a:r>
            <a:r>
              <a:rPr lang="en-US" altLang="zh-CN" sz="2400" dirty="0" smtClean="0"/>
              <a:t> Sensors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5057024" y="1645887"/>
            <a:ext cx="2442575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Electromagnet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9043791" y="5554007"/>
            <a:ext cx="1636734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3D-input</a:t>
            </a:r>
            <a:endParaRPr lang="zh-CN" altLang="en-US" sz="28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981195" y="3148626"/>
            <a:ext cx="1052186" cy="68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6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Localization Process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88" y="2121270"/>
            <a:ext cx="7019925" cy="3648075"/>
          </a:xfrm>
        </p:spPr>
      </p:pic>
      <p:sp>
        <p:nvSpPr>
          <p:cNvPr id="7" name="椭圆 6"/>
          <p:cNvSpPr/>
          <p:nvPr/>
        </p:nvSpPr>
        <p:spPr>
          <a:xfrm>
            <a:off x="5271302" y="3507288"/>
            <a:ext cx="283088" cy="237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17814" y="4741102"/>
            <a:ext cx="283088" cy="2379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30174" y="4321479"/>
            <a:ext cx="283088" cy="237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002067" y="4440477"/>
            <a:ext cx="283088" cy="2379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315200" y="2442575"/>
            <a:ext cx="2467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Similar to </a:t>
            </a:r>
            <a:r>
              <a:rPr lang="en-US" altLang="zh-CN" sz="2400" dirty="0" smtClean="0">
                <a:solidFill>
                  <a:srgbClr val="BD582C"/>
                </a:solidFill>
              </a:rPr>
              <a:t>GPS</a:t>
            </a:r>
            <a:endParaRPr lang="zh-CN" altLang="en-US" sz="2400" dirty="0">
              <a:solidFill>
                <a:srgbClr val="BD582C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32498" y="40711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0070C0"/>
                </a:solidFill>
              </a:rPr>
              <a:t>S1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4267" y="424006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FF00"/>
                </a:solidFill>
              </a:rPr>
              <a:t>S2</a:t>
            </a:r>
            <a:endParaRPr lang="zh-CN" altLang="en-US" b="1" i="1" dirty="0">
              <a:solidFill>
                <a:srgbClr val="FFFF00"/>
              </a:solidFill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5471718" y="32477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FF0000"/>
                </a:solidFill>
              </a:rPr>
              <a:t>S4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5816184" y="449703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00B050"/>
                </a:solidFill>
              </a:rPr>
              <a:t>S3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Localization Process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88" y="2121270"/>
            <a:ext cx="7019925" cy="3648075"/>
          </a:xfrm>
        </p:spPr>
      </p:pic>
      <p:sp>
        <p:nvSpPr>
          <p:cNvPr id="7" name="椭圆 6"/>
          <p:cNvSpPr/>
          <p:nvPr/>
        </p:nvSpPr>
        <p:spPr>
          <a:xfrm>
            <a:off x="5271302" y="3507288"/>
            <a:ext cx="283088" cy="237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17814" y="4741102"/>
            <a:ext cx="283088" cy="2379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30174" y="4321479"/>
            <a:ext cx="283088" cy="237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002067" y="4440477"/>
            <a:ext cx="283088" cy="2379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32498" y="40711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0070C0"/>
                </a:solidFill>
              </a:rPr>
              <a:t>S1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4267" y="424006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FF00"/>
                </a:solidFill>
              </a:rPr>
              <a:t>S2</a:t>
            </a:r>
            <a:endParaRPr lang="zh-CN" altLang="en-US" b="1" i="1" dirty="0">
              <a:solidFill>
                <a:srgbClr val="FFFF00"/>
              </a:solidFill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5471718" y="32477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FF0000"/>
                </a:solidFill>
              </a:rPr>
              <a:t>S4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5816184" y="449703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00B050"/>
                </a:solidFill>
              </a:rPr>
              <a:t>S3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42" y="2276541"/>
            <a:ext cx="1332291" cy="1155869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9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Localization Process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88" y="2121270"/>
            <a:ext cx="7019925" cy="3648075"/>
          </a:xfrm>
        </p:spPr>
      </p:pic>
      <p:sp>
        <p:nvSpPr>
          <p:cNvPr id="7" name="椭圆 6"/>
          <p:cNvSpPr/>
          <p:nvPr/>
        </p:nvSpPr>
        <p:spPr>
          <a:xfrm>
            <a:off x="5271302" y="3507288"/>
            <a:ext cx="283088" cy="237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17814" y="4741102"/>
            <a:ext cx="283088" cy="2379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30174" y="4321479"/>
            <a:ext cx="283088" cy="237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002067" y="4440477"/>
            <a:ext cx="283088" cy="2379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32498" y="40711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0070C0"/>
                </a:solidFill>
              </a:rPr>
              <a:t>S1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4267" y="424006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FF00"/>
                </a:solidFill>
              </a:rPr>
              <a:t>S2</a:t>
            </a:r>
            <a:endParaRPr lang="zh-CN" altLang="en-US" b="1" i="1" dirty="0">
              <a:solidFill>
                <a:srgbClr val="FFFF00"/>
              </a:solidFill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5471718" y="32477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FF0000"/>
                </a:solidFill>
              </a:rPr>
              <a:t>S4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5816184" y="449703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00B050"/>
                </a:solidFill>
              </a:rPr>
              <a:t>S3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42" y="2276541"/>
            <a:ext cx="1332291" cy="11558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06700" y="2125641"/>
            <a:ext cx="395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Step1</a:t>
            </a:r>
            <a:r>
              <a:rPr lang="en-US" altLang="zh-CN" sz="2000" dirty="0" smtClean="0"/>
              <a:t>: Magnetic Field -&gt; Distance 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Localization Process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88" y="2121270"/>
            <a:ext cx="7019925" cy="3648075"/>
          </a:xfrm>
        </p:spPr>
      </p:pic>
      <p:sp>
        <p:nvSpPr>
          <p:cNvPr id="7" name="椭圆 6"/>
          <p:cNvSpPr/>
          <p:nvPr/>
        </p:nvSpPr>
        <p:spPr>
          <a:xfrm>
            <a:off x="5271302" y="3507288"/>
            <a:ext cx="283088" cy="237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17814" y="4741102"/>
            <a:ext cx="283088" cy="2379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30174" y="4321479"/>
            <a:ext cx="283088" cy="237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002067" y="4440477"/>
            <a:ext cx="283088" cy="2379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32498" y="40711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0070C0"/>
                </a:solidFill>
              </a:rPr>
              <a:t>S1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4267" y="424006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FF00"/>
                </a:solidFill>
              </a:rPr>
              <a:t>S2</a:t>
            </a:r>
            <a:endParaRPr lang="zh-CN" altLang="en-US" b="1" i="1" dirty="0">
              <a:solidFill>
                <a:srgbClr val="FFFF00"/>
              </a:solidFill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5471718" y="32477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FF0000"/>
                </a:solidFill>
              </a:rPr>
              <a:t>S4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5816184" y="449703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00B050"/>
                </a:solidFill>
              </a:rPr>
              <a:t>S3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43" y="2263508"/>
            <a:ext cx="807689" cy="700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06700" y="2125641"/>
            <a:ext cx="395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Step2</a:t>
            </a:r>
            <a:r>
              <a:rPr lang="en-US" altLang="zh-CN" sz="2000" dirty="0" smtClean="0"/>
              <a:t>: Trilateration</a:t>
            </a:r>
            <a:endParaRPr lang="zh-CN" altLang="en-US" sz="20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465888" y="2805830"/>
            <a:ext cx="2864286" cy="8112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4" idx="2"/>
          </p:cNvCxnSpPr>
          <p:nvPr/>
        </p:nvCxnSpPr>
        <p:spPr>
          <a:xfrm>
            <a:off x="2421282" y="2805830"/>
            <a:ext cx="1697451" cy="18035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21282" y="2805830"/>
            <a:ext cx="2991564" cy="161889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453431" y="2790080"/>
            <a:ext cx="3362753" cy="208599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31298" y="2768252"/>
            <a:ext cx="643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How to get </a:t>
            </a:r>
            <a:r>
              <a:rPr lang="en-US" altLang="zh-CN" sz="4000" dirty="0" smtClean="0">
                <a:solidFill>
                  <a:srgbClr val="BD582C"/>
                </a:solidFill>
              </a:rPr>
              <a:t>r</a:t>
            </a:r>
            <a:r>
              <a:rPr lang="en-US" altLang="zh-CN" sz="3200" dirty="0" smtClean="0"/>
              <a:t> from the magnetic field?</a:t>
            </a:r>
            <a:endParaRPr lang="zh-CN" altLang="en-US" sz="32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2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22" y="718027"/>
            <a:ext cx="5712130" cy="47974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52" y="1973748"/>
            <a:ext cx="2752725" cy="1143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52" y="3116748"/>
            <a:ext cx="3752850" cy="117157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0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Beacon-based System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88" y="2121270"/>
            <a:ext cx="7019925" cy="3648075"/>
          </a:xfrm>
        </p:spPr>
      </p:pic>
      <p:sp>
        <p:nvSpPr>
          <p:cNvPr id="7" name="椭圆 6"/>
          <p:cNvSpPr/>
          <p:nvPr/>
        </p:nvSpPr>
        <p:spPr>
          <a:xfrm>
            <a:off x="5271302" y="3507288"/>
            <a:ext cx="283088" cy="237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17814" y="4741102"/>
            <a:ext cx="283088" cy="2379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30174" y="4321479"/>
            <a:ext cx="283088" cy="237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002067" y="4440477"/>
            <a:ext cx="283088" cy="2379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32498" y="40711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0070C0"/>
                </a:solidFill>
              </a:rPr>
              <a:t>S1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4267" y="424006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FF00"/>
                </a:solidFill>
              </a:rPr>
              <a:t>S2</a:t>
            </a:r>
            <a:endParaRPr lang="zh-CN" altLang="en-US" b="1" i="1" dirty="0">
              <a:solidFill>
                <a:srgbClr val="FFFF00"/>
              </a:solidFill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5471718" y="32477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FF0000"/>
                </a:solidFill>
              </a:rPr>
              <a:t>S4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5816184" y="449703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00B050"/>
                </a:solidFill>
              </a:rPr>
              <a:t>S3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30" y="1851620"/>
            <a:ext cx="3752850" cy="1171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42" y="2752639"/>
            <a:ext cx="754649" cy="754649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3081403" y="2437407"/>
            <a:ext cx="1960963" cy="692556"/>
          </a:xfrm>
          <a:prstGeom prst="line">
            <a:avLst/>
          </a:prstGeom>
          <a:ln w="57150">
            <a:solidFill>
              <a:srgbClr val="BD58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854140" y="2352529"/>
            <a:ext cx="43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/>
              <a:t>r</a:t>
            </a:r>
            <a:endParaRPr lang="zh-CN" altLang="en-US" sz="2000" b="1" i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3965743" y="2863812"/>
            <a:ext cx="43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/>
              <a:t>θ</a:t>
            </a:r>
            <a:endParaRPr lang="zh-CN" altLang="en-US" sz="2000" b="1" i="1" dirty="0"/>
          </a:p>
        </p:txBody>
      </p:sp>
      <p:sp>
        <p:nvSpPr>
          <p:cNvPr id="3" name="椭圆 2"/>
          <p:cNvSpPr/>
          <p:nvPr/>
        </p:nvSpPr>
        <p:spPr>
          <a:xfrm>
            <a:off x="2510212" y="2012372"/>
            <a:ext cx="648257" cy="885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952275" y="2012372"/>
            <a:ext cx="648257" cy="885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553143" y="1816753"/>
            <a:ext cx="822260" cy="1233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752350" y="1829557"/>
            <a:ext cx="822260" cy="1233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00" y="2115364"/>
            <a:ext cx="751092" cy="65163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7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Ambient Noise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88" y="2121270"/>
            <a:ext cx="7019925" cy="3648075"/>
          </a:xfrm>
        </p:spPr>
      </p:pic>
      <p:sp>
        <p:nvSpPr>
          <p:cNvPr id="7" name="椭圆 6"/>
          <p:cNvSpPr/>
          <p:nvPr/>
        </p:nvSpPr>
        <p:spPr>
          <a:xfrm>
            <a:off x="5271302" y="3507288"/>
            <a:ext cx="283088" cy="237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17814" y="4741102"/>
            <a:ext cx="283088" cy="2379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30174" y="4321479"/>
            <a:ext cx="283088" cy="237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002067" y="4440477"/>
            <a:ext cx="283088" cy="2379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32498" y="40711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0070C0"/>
                </a:solidFill>
              </a:rPr>
              <a:t>S1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4267" y="424006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FF00"/>
                </a:solidFill>
              </a:rPr>
              <a:t>S2</a:t>
            </a:r>
            <a:endParaRPr lang="zh-CN" altLang="en-US" b="1" i="1" dirty="0">
              <a:solidFill>
                <a:srgbClr val="FFFF00"/>
              </a:solidFill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5471718" y="32477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FF0000"/>
                </a:solidFill>
              </a:rPr>
              <a:t>S4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5816184" y="449703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00B050"/>
                </a:solidFill>
              </a:rPr>
              <a:t>S3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8993933" y="2316889"/>
            <a:ext cx="648257" cy="885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435996" y="2316889"/>
            <a:ext cx="648257" cy="885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036864" y="2121270"/>
            <a:ext cx="822260" cy="1233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236071" y="2134074"/>
            <a:ext cx="822260" cy="1233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21" y="2419881"/>
            <a:ext cx="751092" cy="6516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91222" y="2316889"/>
            <a:ext cx="157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Earth Field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489978" y="2694849"/>
            <a:ext cx="476354" cy="526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703719" y="2694849"/>
            <a:ext cx="476354" cy="526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932422" y="2694849"/>
            <a:ext cx="476354" cy="526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703719" y="5400013"/>
            <a:ext cx="81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EMI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2861367" y="5017326"/>
            <a:ext cx="339340" cy="376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3021144" y="5023403"/>
            <a:ext cx="339340" cy="376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86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Ambient Noise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88" y="2121270"/>
            <a:ext cx="7019925" cy="3648075"/>
          </a:xfrm>
        </p:spPr>
      </p:pic>
      <p:sp>
        <p:nvSpPr>
          <p:cNvPr id="7" name="椭圆 6"/>
          <p:cNvSpPr/>
          <p:nvPr/>
        </p:nvSpPr>
        <p:spPr>
          <a:xfrm>
            <a:off x="5271302" y="3507288"/>
            <a:ext cx="283088" cy="237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17814" y="4741102"/>
            <a:ext cx="283088" cy="2379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30174" y="4321479"/>
            <a:ext cx="283088" cy="237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002067" y="4440477"/>
            <a:ext cx="283088" cy="2379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32498" y="40711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0070C0"/>
                </a:solidFill>
              </a:rPr>
              <a:t>S1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4267" y="424006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FF00"/>
                </a:solidFill>
              </a:rPr>
              <a:t>S2</a:t>
            </a:r>
            <a:endParaRPr lang="zh-CN" altLang="en-US" b="1" i="1" dirty="0">
              <a:solidFill>
                <a:srgbClr val="FFFF00"/>
              </a:solidFill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5471718" y="32477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FF0000"/>
                </a:solidFill>
              </a:rPr>
              <a:t>S4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5816184" y="449703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00B050"/>
                </a:solidFill>
              </a:rPr>
              <a:t>S3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236071" y="2121270"/>
            <a:ext cx="1623053" cy="1246699"/>
            <a:chOff x="8236071" y="2121270"/>
            <a:chExt cx="1623053" cy="1246699"/>
          </a:xfrm>
        </p:grpSpPr>
        <p:sp>
          <p:nvSpPr>
            <p:cNvPr id="3" name="椭圆 2"/>
            <p:cNvSpPr/>
            <p:nvPr/>
          </p:nvSpPr>
          <p:spPr>
            <a:xfrm>
              <a:off x="8993933" y="2316889"/>
              <a:ext cx="648257" cy="885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435996" y="2316889"/>
              <a:ext cx="648257" cy="885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036864" y="2121270"/>
              <a:ext cx="822260" cy="1233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236071" y="2134074"/>
              <a:ext cx="822260" cy="1233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721" y="2419881"/>
              <a:ext cx="751092" cy="651632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791222" y="2316889"/>
            <a:ext cx="157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Earth Field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489978" y="2694849"/>
            <a:ext cx="476354" cy="526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703719" y="2694849"/>
            <a:ext cx="476354" cy="526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932422" y="2694849"/>
            <a:ext cx="476354" cy="526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703719" y="5400013"/>
            <a:ext cx="81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EMI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2861367" y="5017326"/>
            <a:ext cx="339340" cy="376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3021144" y="5023403"/>
            <a:ext cx="339340" cy="376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9584183" y="3960469"/>
            <a:ext cx="1623053" cy="1246699"/>
            <a:chOff x="8236071" y="2121270"/>
            <a:chExt cx="1623053" cy="1246699"/>
          </a:xfrm>
        </p:grpSpPr>
        <p:sp>
          <p:nvSpPr>
            <p:cNvPr id="26" name="椭圆 25"/>
            <p:cNvSpPr/>
            <p:nvPr/>
          </p:nvSpPr>
          <p:spPr>
            <a:xfrm>
              <a:off x="8993933" y="2316889"/>
              <a:ext cx="648257" cy="885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8435996" y="2316889"/>
              <a:ext cx="648257" cy="885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036864" y="2121270"/>
              <a:ext cx="822260" cy="1233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236071" y="2134074"/>
              <a:ext cx="822260" cy="1233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721" y="2419881"/>
              <a:ext cx="751092" cy="651632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1161575" y="3250332"/>
            <a:ext cx="1623053" cy="1246699"/>
            <a:chOff x="8236071" y="2121270"/>
            <a:chExt cx="1623053" cy="1246699"/>
          </a:xfrm>
        </p:grpSpPr>
        <p:sp>
          <p:nvSpPr>
            <p:cNvPr id="36" name="椭圆 35"/>
            <p:cNvSpPr/>
            <p:nvPr/>
          </p:nvSpPr>
          <p:spPr>
            <a:xfrm>
              <a:off x="8993933" y="2316889"/>
              <a:ext cx="648257" cy="885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8435996" y="2316889"/>
              <a:ext cx="648257" cy="885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9036864" y="2121270"/>
              <a:ext cx="822260" cy="1233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236071" y="2134074"/>
              <a:ext cx="822260" cy="1233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721" y="2419881"/>
              <a:ext cx="751092" cy="651632"/>
            </a:xfrm>
            <a:prstGeom prst="rect">
              <a:avLst/>
            </a:prstGeom>
          </p:spPr>
        </p:pic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7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31" y="1840278"/>
            <a:ext cx="8043949" cy="41895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SmartWatch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36" y="3162445"/>
            <a:ext cx="2143125" cy="2143125"/>
          </a:xfr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29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Tracking Multiple Fingertips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553229" y="2036638"/>
            <a:ext cx="1009834" cy="1044764"/>
            <a:chOff x="1866379" y="2725570"/>
            <a:chExt cx="1009834" cy="104476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01" y="2997918"/>
              <a:ext cx="890312" cy="77241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866379" y="2725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70Hz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146122" y="2036638"/>
            <a:ext cx="1009834" cy="1044764"/>
            <a:chOff x="1866379" y="2725570"/>
            <a:chExt cx="1009834" cy="1044764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01" y="2997918"/>
              <a:ext cx="890312" cy="772416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1866379" y="2725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85Hz</a:t>
              </a:r>
              <a:endParaRPr lang="zh-CN" alt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43581" y="2036638"/>
            <a:ext cx="1009834" cy="1044764"/>
            <a:chOff x="1866379" y="2725570"/>
            <a:chExt cx="1009834" cy="1044764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01" y="2997918"/>
              <a:ext cx="890312" cy="772416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1866379" y="2725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100Hz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45606" y="2036638"/>
            <a:ext cx="1009834" cy="1044764"/>
            <a:chOff x="1866379" y="2725570"/>
            <a:chExt cx="1009834" cy="104476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01" y="2997918"/>
              <a:ext cx="890312" cy="772416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1866379" y="2725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115Hz</a:t>
              </a:r>
              <a:endParaRPr lang="zh-CN" alt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47631" y="2036638"/>
            <a:ext cx="1009834" cy="1044764"/>
            <a:chOff x="1866379" y="2725570"/>
            <a:chExt cx="1009834" cy="1044764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01" y="2997918"/>
              <a:ext cx="890312" cy="772416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1866379" y="2725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125Hz</a:t>
              </a:r>
              <a:endParaRPr lang="zh-CN" altLang="en-US" dirty="0"/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353750"/>
            <a:ext cx="4948326" cy="241039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43" y="3457184"/>
            <a:ext cx="4639137" cy="2306962"/>
          </a:xfrm>
          <a:prstGeom prst="rect">
            <a:avLst/>
          </a:prstGeom>
        </p:spPr>
      </p:pic>
      <p:cxnSp>
        <p:nvCxnSpPr>
          <p:cNvPr id="57" name="直接连接符 56"/>
          <p:cNvCxnSpPr/>
          <p:nvPr/>
        </p:nvCxnSpPr>
        <p:spPr>
          <a:xfrm>
            <a:off x="8582726" y="3632548"/>
            <a:ext cx="0" cy="16409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935543" y="3632548"/>
            <a:ext cx="0" cy="16409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8387083" y="3283696"/>
            <a:ext cx="85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useful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2170099" y="4374282"/>
            <a:ext cx="154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Earth Field(DC)</a:t>
            </a:r>
            <a:endParaRPr lang="zh-CN" altLang="en-US" dirty="0"/>
          </a:p>
        </p:txBody>
      </p:sp>
      <p:cxnSp>
        <p:nvCxnSpPr>
          <p:cNvPr id="62" name="直接箭头连接符 61"/>
          <p:cNvCxnSpPr/>
          <p:nvPr/>
        </p:nvCxnSpPr>
        <p:spPr>
          <a:xfrm flipH="1" flipV="1">
            <a:off x="2010429" y="4133589"/>
            <a:ext cx="457200" cy="319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灯片编号占位符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3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Tracking Multiple Fingertips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553229" y="2036638"/>
            <a:ext cx="1009834" cy="1044764"/>
            <a:chOff x="1866379" y="2725570"/>
            <a:chExt cx="1009834" cy="104476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01" y="2997918"/>
              <a:ext cx="890312" cy="77241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866379" y="2725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70Hz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146122" y="2036638"/>
            <a:ext cx="1009834" cy="1044764"/>
            <a:chOff x="1866379" y="2725570"/>
            <a:chExt cx="1009834" cy="1044764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01" y="2997918"/>
              <a:ext cx="890312" cy="772416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1866379" y="2725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85Hz</a:t>
              </a:r>
              <a:endParaRPr lang="zh-CN" alt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43581" y="2036638"/>
            <a:ext cx="1009834" cy="1044764"/>
            <a:chOff x="1866379" y="2725570"/>
            <a:chExt cx="1009834" cy="1044764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01" y="2997918"/>
              <a:ext cx="890312" cy="772416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1866379" y="2725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100Hz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45606" y="2036638"/>
            <a:ext cx="1009834" cy="1044764"/>
            <a:chOff x="1866379" y="2725570"/>
            <a:chExt cx="1009834" cy="104476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01" y="2997918"/>
              <a:ext cx="890312" cy="772416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1866379" y="2725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115Hz</a:t>
              </a:r>
              <a:endParaRPr lang="zh-CN" alt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47631" y="2036638"/>
            <a:ext cx="1009834" cy="1044764"/>
            <a:chOff x="1866379" y="2725570"/>
            <a:chExt cx="1009834" cy="1044764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901" y="2997918"/>
              <a:ext cx="890312" cy="772416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1866379" y="272557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125Hz</a:t>
              </a:r>
              <a:endParaRPr lang="zh-CN" altLang="en-US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28" y="3389952"/>
            <a:ext cx="4716562" cy="23741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8" y="3437549"/>
            <a:ext cx="4704048" cy="2326597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3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0465" y="2956142"/>
            <a:ext cx="6876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BD582C"/>
                </a:solidFill>
              </a:rPr>
              <a:t>Prototype</a:t>
            </a:r>
            <a:endParaRPr lang="zh-CN" altLang="en-US" sz="4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22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PCB Board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88" y="2121270"/>
            <a:ext cx="7019925" cy="3648075"/>
          </a:xfrm>
        </p:spPr>
      </p:pic>
      <p:sp>
        <p:nvSpPr>
          <p:cNvPr id="7" name="椭圆 6"/>
          <p:cNvSpPr/>
          <p:nvPr/>
        </p:nvSpPr>
        <p:spPr>
          <a:xfrm>
            <a:off x="5271302" y="3507288"/>
            <a:ext cx="283088" cy="237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17814" y="4741102"/>
            <a:ext cx="283088" cy="2379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30174" y="4321479"/>
            <a:ext cx="283088" cy="237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002067" y="4440477"/>
            <a:ext cx="283088" cy="2379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32498" y="40711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0070C0"/>
                </a:solidFill>
              </a:rPr>
              <a:t>S1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4267" y="424006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solidFill>
                  <a:srgbClr val="FFFF00"/>
                </a:solidFill>
              </a:rPr>
              <a:t>S2</a:t>
            </a:r>
            <a:endParaRPr lang="zh-CN" altLang="en-US" b="1" i="1" dirty="0">
              <a:solidFill>
                <a:srgbClr val="FFFF00"/>
              </a:solidFill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5471718" y="3247744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FF0000"/>
                </a:solidFill>
              </a:rPr>
              <a:t>S4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5816184" y="4497031"/>
            <a:ext cx="68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 smtClean="0">
                <a:solidFill>
                  <a:srgbClr val="00B050"/>
                </a:solidFill>
              </a:rPr>
              <a:t>S3</a:t>
            </a:r>
            <a:endParaRPr lang="zh-CN" altLang="en-US" b="1" i="1" dirty="0">
              <a:solidFill>
                <a:srgbClr val="00B05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465888" y="2805830"/>
            <a:ext cx="2864286" cy="8112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4" idx="2"/>
          </p:cNvCxnSpPr>
          <p:nvPr/>
        </p:nvCxnSpPr>
        <p:spPr>
          <a:xfrm>
            <a:off x="2421282" y="2805830"/>
            <a:ext cx="1697451" cy="18035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21282" y="2805830"/>
            <a:ext cx="2991564" cy="161889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453431" y="2790080"/>
            <a:ext cx="3362753" cy="208599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20217" y="2466914"/>
            <a:ext cx="199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 Magnetometers</a:t>
            </a:r>
          </a:p>
          <a:p>
            <a:r>
              <a:rPr lang="en-US" altLang="zh-CN" dirty="0" smtClean="0"/>
              <a:t>(450Hz, 14-bit)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764055" y="2016690"/>
            <a:ext cx="286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3 </a:t>
            </a:r>
            <a:r>
              <a:rPr lang="en-US" altLang="zh-CN" dirty="0" err="1" smtClean="0"/>
              <a:t>uC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(</a:t>
            </a:r>
            <a:r>
              <a:rPr lang="en-US" altLang="zh-CN" dirty="0" err="1" smtClean="0"/>
              <a:t>PSoC</a:t>
            </a:r>
            <a:r>
              <a:rPr lang="en-US" altLang="zh-CN" dirty="0" smtClean="0"/>
              <a:t> – CY8C5266LTI-LP150</a:t>
            </a:r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939419" y="2580362"/>
            <a:ext cx="1089765" cy="1252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Electromagnets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813" y="2347329"/>
            <a:ext cx="4333333" cy="319047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941501" y="3294345"/>
            <a:ext cx="13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300 turns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265095" y="2499710"/>
            <a:ext cx="13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0.25 cm</a:t>
            </a:r>
            <a:r>
              <a:rPr lang="en-US" altLang="zh-CN" baseline="30000" dirty="0" smtClean="0"/>
              <a:t>2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5249656" y="2869042"/>
            <a:ext cx="1151144" cy="730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6263929" y="2684376"/>
            <a:ext cx="1151479" cy="484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3" idx="1"/>
          </p:cNvCxnSpPr>
          <p:nvPr/>
        </p:nvCxnSpPr>
        <p:spPr>
          <a:xfrm flipH="1">
            <a:off x="6364596" y="3479011"/>
            <a:ext cx="1576905" cy="300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635053" y="2162663"/>
            <a:ext cx="13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Ferrite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4135179" y="2455703"/>
            <a:ext cx="1251012" cy="260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Driving Electromagnets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49" y="2177115"/>
            <a:ext cx="8372475" cy="3781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9449" y="5223353"/>
            <a:ext cx="282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Avoid </a:t>
            </a:r>
            <a:r>
              <a:rPr lang="en-US" altLang="zh-CN" dirty="0" smtClean="0">
                <a:solidFill>
                  <a:srgbClr val="BD582C"/>
                </a:solidFill>
              </a:rPr>
              <a:t>60Hz</a:t>
            </a:r>
            <a:r>
              <a:rPr lang="en-US" altLang="zh-CN" dirty="0" smtClean="0"/>
              <a:t> &amp; harmonics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0465" y="2956142"/>
            <a:ext cx="6876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BD582C"/>
                </a:solidFill>
              </a:rPr>
              <a:t>Evaluation</a:t>
            </a:r>
            <a:endParaRPr lang="zh-CN" altLang="en-US" sz="4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61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Ground Truth &amp; Setup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550" y="2118240"/>
            <a:ext cx="6371429" cy="372380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44624" y="3081403"/>
            <a:ext cx="160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Sensor</a:t>
            </a:r>
            <a:endParaRPr lang="zh-CN" altLang="en-US" sz="2400" dirty="0"/>
          </a:p>
        </p:txBody>
      </p:sp>
      <p:cxnSp>
        <p:nvCxnSpPr>
          <p:cNvPr id="8" name="直接箭头连接符 7"/>
          <p:cNvCxnSpPr>
            <a:stCxn id="6" idx="1"/>
          </p:cNvCxnSpPr>
          <p:nvPr/>
        </p:nvCxnSpPr>
        <p:spPr>
          <a:xfrm flipH="1">
            <a:off x="7365304" y="3312236"/>
            <a:ext cx="2079320" cy="783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collection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AFCF9"/>
              </a:clrFrom>
              <a:clrTo>
                <a:srgbClr val="FAFC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211" y="2142352"/>
            <a:ext cx="4290341" cy="4002057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97280" y="2254685"/>
            <a:ext cx="6876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BD582C"/>
                </a:solidFill>
              </a:rPr>
              <a:t>Accuracy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1097280" y="4010417"/>
            <a:ext cx="6876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BD582C"/>
                </a:solidFill>
              </a:rPr>
              <a:t>Computation Time</a:t>
            </a:r>
            <a:endParaRPr lang="zh-CN" altLang="en-US" sz="4400" dirty="0"/>
          </a:p>
        </p:txBody>
      </p:sp>
      <p:sp>
        <p:nvSpPr>
          <p:cNvPr id="2" name="文本框 1"/>
          <p:cNvSpPr txBox="1"/>
          <p:nvPr/>
        </p:nvSpPr>
        <p:spPr>
          <a:xfrm>
            <a:off x="2404997" y="3286439"/>
            <a:ext cx="286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1.33 mm </a:t>
            </a:r>
            <a:r>
              <a:rPr lang="en-US" altLang="zh-CN" dirty="0" smtClean="0"/>
              <a:t>(within 120 mm)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Wearables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11" y="2312495"/>
            <a:ext cx="3675235" cy="302317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89" y="2495375"/>
            <a:ext cx="3957563" cy="263357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6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68" y="2361612"/>
            <a:ext cx="6741679" cy="3536126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97280" y="2254685"/>
            <a:ext cx="6876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BD582C"/>
                </a:solidFill>
              </a:rPr>
              <a:t>Accuracy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1097280" y="4010417"/>
            <a:ext cx="6876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BD582C"/>
                </a:solidFill>
              </a:rPr>
              <a:t>Computation Time</a:t>
            </a:r>
            <a:endParaRPr lang="zh-CN" altLang="en-US" sz="4400" dirty="0"/>
          </a:p>
        </p:txBody>
      </p:sp>
      <p:sp>
        <p:nvSpPr>
          <p:cNvPr id="2" name="文本框 1"/>
          <p:cNvSpPr txBox="1"/>
          <p:nvPr/>
        </p:nvSpPr>
        <p:spPr>
          <a:xfrm>
            <a:off x="2404997" y="3286439"/>
            <a:ext cx="286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1.33 mm </a:t>
            </a:r>
            <a:r>
              <a:rPr lang="en-US" altLang="zh-CN" dirty="0" smtClean="0"/>
              <a:t>(within 120 mm)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404997" y="5042171"/>
            <a:ext cx="349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2.07 </a:t>
            </a:r>
            <a:r>
              <a:rPr lang="en-US" altLang="zh-CN" sz="2400" dirty="0" err="1" smtClean="0"/>
              <a:t>ms</a:t>
            </a:r>
            <a:r>
              <a:rPr lang="en-US" altLang="zh-CN" sz="2400" dirty="0" smtClean="0"/>
              <a:t>  </a:t>
            </a:r>
            <a:r>
              <a:rPr lang="en-US" altLang="zh-CN" dirty="0"/>
              <a:t>(450Hz -&gt; 2.22ms)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0465" y="2956142"/>
            <a:ext cx="6876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BD582C"/>
                </a:solidFill>
              </a:rPr>
              <a:t>Future work</a:t>
            </a:r>
            <a:endParaRPr lang="zh-CN" altLang="en-US" sz="4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64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97280" y="2254685"/>
            <a:ext cx="6876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BD582C"/>
                </a:solidFill>
              </a:rPr>
              <a:t>Smaller PCB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1097279" y="3156730"/>
            <a:ext cx="6876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BD582C"/>
                </a:solidFill>
              </a:rPr>
              <a:t>Smaller electromagnet</a:t>
            </a:r>
            <a:endParaRPr lang="zh-CN" altLang="en-US" sz="4400" dirty="0"/>
          </a:p>
        </p:txBody>
      </p:sp>
      <p:sp>
        <p:nvSpPr>
          <p:cNvPr id="9" name="文本框 8"/>
          <p:cNvSpPr txBox="1"/>
          <p:nvPr/>
        </p:nvSpPr>
        <p:spPr>
          <a:xfrm>
            <a:off x="1097279" y="4099450"/>
            <a:ext cx="9311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BD582C"/>
                </a:solidFill>
              </a:rPr>
              <a:t>Better magnetometers (1kHz, 16bits) </a:t>
            </a:r>
            <a:endParaRPr lang="zh-CN" altLang="en-US" sz="4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1534" y="2505205"/>
            <a:ext cx="879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</a:t>
            </a:r>
            <a:r>
              <a:rPr lang="en-US" altLang="zh-CN" sz="4400" dirty="0" err="1" smtClean="0">
                <a:solidFill>
                  <a:srgbClr val="BD582C"/>
                </a:solidFill>
              </a:rPr>
              <a:t>nexus</a:t>
            </a:r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a 3D input device to track multiple fingertips using </a:t>
            </a:r>
            <a:r>
              <a:rPr lang="en-US" altLang="zh-CN" sz="4400" dirty="0" smtClean="0">
                <a:solidFill>
                  <a:srgbClr val="00B050"/>
                </a:solidFill>
              </a:rPr>
              <a:t>four</a:t>
            </a:r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sensors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1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Limited Touch Area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76" y="1846263"/>
            <a:ext cx="7217808" cy="4022725"/>
          </a:xfr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Head-mounted Display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22" y="1846263"/>
            <a:ext cx="7498081" cy="4022725"/>
          </a:xfr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6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Existing Approach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28" y="2354893"/>
            <a:ext cx="4710752" cy="2649798"/>
          </a:xfrm>
        </p:spPr>
      </p:pic>
      <p:sp>
        <p:nvSpPr>
          <p:cNvPr id="5" name="文本框 4"/>
          <p:cNvSpPr txBox="1"/>
          <p:nvPr/>
        </p:nvSpPr>
        <p:spPr>
          <a:xfrm>
            <a:off x="3088435" y="5282430"/>
            <a:ext cx="136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Camera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Occlusion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82" y="2251042"/>
            <a:ext cx="4762500" cy="2857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49644" y="5282431"/>
            <a:ext cx="224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IMU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Coarse hand motion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0465" y="2956142"/>
            <a:ext cx="6876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BD582C"/>
                </a:solidFill>
              </a:rPr>
              <a:t>Magnetic</a:t>
            </a:r>
            <a:r>
              <a:rPr lang="en-US" altLang="zh-CN" sz="4400" dirty="0" smtClean="0"/>
              <a:t>-filed Sensing</a:t>
            </a:r>
            <a:endParaRPr lang="zh-CN" altLang="en-US" sz="4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4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081" y="2617941"/>
            <a:ext cx="5962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Occlusion</a:t>
            </a:r>
            <a:r>
              <a:rPr lang="en-US" altLang="zh-CN" sz="3200" dirty="0" smtClean="0">
                <a:solidFill>
                  <a:srgbClr val="BD582C"/>
                </a:solidFill>
              </a:rPr>
              <a:t>-free</a:t>
            </a:r>
          </a:p>
          <a:p>
            <a:pPr algn="ctr"/>
            <a:r>
              <a:rPr lang="en-US" altLang="zh-CN" sz="3200" dirty="0" smtClean="0">
                <a:solidFill>
                  <a:srgbClr val="BD582C"/>
                </a:solidFill>
              </a:rPr>
              <a:t>Delicate</a:t>
            </a:r>
            <a:r>
              <a:rPr lang="en-US" altLang="zh-CN" sz="3200" dirty="0" smtClean="0"/>
              <a:t> Finger Motions in </a:t>
            </a:r>
            <a:r>
              <a:rPr lang="en-US" altLang="zh-CN" sz="3200" dirty="0" smtClean="0">
                <a:solidFill>
                  <a:srgbClr val="BD582C"/>
                </a:solidFill>
              </a:rPr>
              <a:t>3D</a:t>
            </a:r>
            <a:endParaRPr lang="zh-CN" altLang="en-US" sz="3200" dirty="0">
              <a:solidFill>
                <a:srgbClr val="BD582C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7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53" y="220025"/>
            <a:ext cx="7468318" cy="58572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41030" y="2317629"/>
            <a:ext cx="4434214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Tracking multiple </a:t>
            </a:r>
            <a:r>
              <a:rPr lang="en-US" altLang="zh-CN" sz="2400" dirty="0" smtClean="0">
                <a:solidFill>
                  <a:srgbClr val="BD582C"/>
                </a:solidFill>
              </a:rPr>
              <a:t>fingertips</a:t>
            </a:r>
          </a:p>
          <a:p>
            <a:pPr algn="ctr"/>
            <a:r>
              <a:rPr lang="en-US" altLang="zh-CN" sz="2400" dirty="0" smtClean="0"/>
              <a:t>using magnetic-field sensing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9194104" y="5554007"/>
            <a:ext cx="1636734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3D-input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2862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</TotalTime>
  <Words>267</Words>
  <Application>Microsoft Office PowerPoint</Application>
  <PresentationFormat>宽屏</PresentationFormat>
  <Paragraphs>150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等线</vt:lpstr>
      <vt:lpstr>宋体</vt:lpstr>
      <vt:lpstr>Calibri</vt:lpstr>
      <vt:lpstr>Calibri Light</vt:lpstr>
      <vt:lpstr>回顾</vt:lpstr>
      <vt:lpstr>Finexus </vt:lpstr>
      <vt:lpstr>SmartWatch</vt:lpstr>
      <vt:lpstr>Wearables</vt:lpstr>
      <vt:lpstr>Limited Touch Area</vt:lpstr>
      <vt:lpstr>Head-mounted Display</vt:lpstr>
      <vt:lpstr>Existing Approach</vt:lpstr>
      <vt:lpstr>PowerPoint 演示文稿</vt:lpstr>
      <vt:lpstr>PowerPoint 演示文稿</vt:lpstr>
      <vt:lpstr>PowerPoint 演示文稿</vt:lpstr>
      <vt:lpstr>PowerPoint 演示文稿</vt:lpstr>
      <vt:lpstr>Localization Process</vt:lpstr>
      <vt:lpstr>Localization Process</vt:lpstr>
      <vt:lpstr>Localization Process</vt:lpstr>
      <vt:lpstr>Localization Process</vt:lpstr>
      <vt:lpstr>PowerPoint 演示文稿</vt:lpstr>
      <vt:lpstr>PowerPoint 演示文稿</vt:lpstr>
      <vt:lpstr>Beacon-based System</vt:lpstr>
      <vt:lpstr>Ambient Noise</vt:lpstr>
      <vt:lpstr>Ambient Noise</vt:lpstr>
      <vt:lpstr>Tracking Multiple Fingertips</vt:lpstr>
      <vt:lpstr>Tracking Multiple Fingertips</vt:lpstr>
      <vt:lpstr>PowerPoint 演示文稿</vt:lpstr>
      <vt:lpstr>PCB Board</vt:lpstr>
      <vt:lpstr>Electromagnets</vt:lpstr>
      <vt:lpstr>Driving Electromagnets</vt:lpstr>
      <vt:lpstr>PowerPoint 演示文稿</vt:lpstr>
      <vt:lpstr>Ground Truth &amp; Setup</vt:lpstr>
      <vt:lpstr>Data collection</vt:lpstr>
      <vt:lpstr>Performance</vt:lpstr>
      <vt:lpstr>Performance</vt:lpstr>
      <vt:lpstr>Performance</vt:lpstr>
      <vt:lpstr>PowerPoint 演示文稿</vt:lpstr>
      <vt:lpstr>Future work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Finexus</dc:title>
  <dc:creator>Jingao Xu</dc:creator>
  <cp:lastModifiedBy>Jingao Xu</cp:lastModifiedBy>
  <cp:revision>12</cp:revision>
  <dcterms:created xsi:type="dcterms:W3CDTF">2017-03-12T10:38:19Z</dcterms:created>
  <dcterms:modified xsi:type="dcterms:W3CDTF">2017-03-13T01:01:59Z</dcterms:modified>
</cp:coreProperties>
</file>