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9" r:id="rId6"/>
    <p:sldId id="270" r:id="rId7"/>
    <p:sldId id="271" r:id="rId8"/>
    <p:sldId id="272" r:id="rId9"/>
    <p:sldId id="262" r:id="rId10"/>
    <p:sldId id="263" r:id="rId11"/>
    <p:sldId id="265" r:id="rId12"/>
    <p:sldId id="273" r:id="rId13"/>
    <p:sldId id="266" r:id="rId14"/>
    <p:sldId id="259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488163111429&amp;di=c52c2ab93ce8948a25581f6fdcf1d444&amp;imgtype=0&amp;src=http%3A%2F%2Fimages2015.cnblogs.com%2Fnews%2F66372%2F201702%2F66372-20170206145126057-757670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" y="60263"/>
            <a:ext cx="1255222" cy="12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6713" y="5622031"/>
            <a:ext cx="7769629" cy="720579"/>
          </a:xfrm>
        </p:spPr>
        <p:txBody>
          <a:bodyPr/>
          <a:lstStyle/>
          <a:p>
            <a:r>
              <a:rPr lang="en-US" dirty="0" smtClean="0"/>
              <a:t>Presenter: Xu Wang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2" y="1888372"/>
            <a:ext cx="11130230" cy="24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/>
          <p:nvPr/>
        </p:nvSpPr>
        <p:spPr>
          <a:xfrm>
            <a:off x="1991561" y="2667219"/>
            <a:ext cx="8612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Crowd flow = </a:t>
            </a:r>
            <a:r>
              <a:rPr lang="en-US" sz="4000" dirty="0" smtClean="0"/>
              <a:t>closeness  </a:t>
            </a:r>
            <a:r>
              <a:rPr lang="en-US" sz="4000" dirty="0"/>
              <a:t>+ </a:t>
            </a:r>
            <a:r>
              <a:rPr lang="en-US" sz="4000" dirty="0" smtClean="0"/>
              <a:t>period + trend</a:t>
            </a:r>
            <a:endParaRPr 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539645" y="3524596"/>
            <a:ext cx="1280160" cy="43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5331229" y="3524596"/>
            <a:ext cx="1280160" cy="43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307004" y="3524596"/>
            <a:ext cx="1280160" cy="43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23113" y="4771506"/>
            <a:ext cx="774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exactly decomposing but learning!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42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43" y="4516927"/>
            <a:ext cx="6042222" cy="460316"/>
          </a:xfrm>
          <a:prstGeom prst="rect">
            <a:avLst/>
          </a:prstGeom>
        </p:spPr>
      </p:pic>
      <p:grpSp>
        <p:nvGrpSpPr>
          <p:cNvPr id="5" name="Group 2"/>
          <p:cNvGrpSpPr/>
          <p:nvPr/>
        </p:nvGrpSpPr>
        <p:grpSpPr>
          <a:xfrm>
            <a:off x="3285344" y="1631894"/>
            <a:ext cx="1512486" cy="528312"/>
            <a:chOff x="828152" y="1715889"/>
            <a:chExt cx="2016647" cy="704416"/>
          </a:xfrm>
        </p:grpSpPr>
        <p:sp>
          <p:nvSpPr>
            <p:cNvPr id="6" name="流程图: 磁盘 5"/>
            <p:cNvSpPr/>
            <p:nvPr/>
          </p:nvSpPr>
          <p:spPr>
            <a:xfrm>
              <a:off x="828152" y="1715889"/>
              <a:ext cx="1358406" cy="704416"/>
            </a:xfrm>
            <a:prstGeom prst="flowChartMagneticDisk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Trajectories</a:t>
              </a:r>
            </a:p>
          </p:txBody>
        </p:sp>
        <p:sp>
          <p:nvSpPr>
            <p:cNvPr id="7" name="箭头: 下 27"/>
            <p:cNvSpPr/>
            <p:nvPr/>
          </p:nvSpPr>
          <p:spPr>
            <a:xfrm rot="16200000">
              <a:off x="2311073" y="1801838"/>
              <a:ext cx="564443" cy="503008"/>
            </a:xfrm>
            <a:prstGeom prst="downArrow">
              <a:avLst>
                <a:gd name="adj1" fmla="val 50000"/>
                <a:gd name="adj2" fmla="val 4118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63864" y="335708"/>
            <a:ext cx="7400625" cy="51745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Converting Trajectories into Video-like Data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70" y="1259378"/>
            <a:ext cx="1646427" cy="15115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94" y="1279474"/>
            <a:ext cx="1585683" cy="1497846"/>
          </a:xfrm>
          <a:prstGeom prst="rect">
            <a:avLst/>
          </a:prstGeom>
        </p:spPr>
      </p:pic>
      <p:sp>
        <p:nvSpPr>
          <p:cNvPr id="11" name="箭头: 下 44"/>
          <p:cNvSpPr/>
          <p:nvPr/>
        </p:nvSpPr>
        <p:spPr>
          <a:xfrm rot="16200000">
            <a:off x="6780830" y="1752823"/>
            <a:ext cx="423332" cy="377256"/>
          </a:xfrm>
          <a:prstGeom prst="downArrow">
            <a:avLst>
              <a:gd name="adj1" fmla="val 50000"/>
              <a:gd name="adj2" fmla="val 41185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组合 11"/>
          <p:cNvGrpSpPr/>
          <p:nvPr/>
        </p:nvGrpSpPr>
        <p:grpSpPr>
          <a:xfrm>
            <a:off x="5001566" y="1259847"/>
            <a:ext cx="1522818" cy="1498345"/>
            <a:chOff x="3335945" y="0"/>
            <a:chExt cx="1071024" cy="1075753"/>
          </a:xfrm>
        </p:grpSpPr>
        <p:grpSp>
          <p:nvGrpSpPr>
            <p:cNvPr id="13" name="组合 12"/>
            <p:cNvGrpSpPr/>
            <p:nvPr/>
          </p:nvGrpSpPr>
          <p:grpSpPr>
            <a:xfrm>
              <a:off x="3335945" y="0"/>
              <a:ext cx="383381" cy="1075753"/>
              <a:chOff x="3395539" y="193993"/>
              <a:chExt cx="965993" cy="1083838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395539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516288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637037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757786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878535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3999284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120033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424078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36153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3762792" y="0"/>
              <a:ext cx="383381" cy="1075753"/>
              <a:chOff x="3395539" y="193993"/>
              <a:chExt cx="965993" cy="108383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395539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516288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637037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757786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3878535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999284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120033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24078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436153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连接符 15"/>
            <p:cNvCxnSpPr/>
            <p:nvPr/>
          </p:nvCxnSpPr>
          <p:spPr>
            <a:xfrm>
              <a:off x="4189639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233105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276571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320037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363503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406969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932320" y="1310358"/>
            <a:ext cx="1649277" cy="1395927"/>
            <a:chOff x="3283596" y="238905"/>
            <a:chExt cx="1175723" cy="1004297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3283596" y="238905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 flipV="1">
              <a:off x="3283596" y="28055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3283596" y="322199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 flipV="1">
              <a:off x="3283596" y="363846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3283596" y="405493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 flipV="1">
              <a:off x="3283596" y="447140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 flipV="1">
              <a:off x="3283596" y="530434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3283596" y="488787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3283596" y="572081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 flipV="1">
              <a:off x="3283596" y="613728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3283596" y="655375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3283596" y="69702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 flipV="1">
              <a:off x="3283596" y="738669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 flipV="1">
              <a:off x="3283596" y="780316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 flipV="1">
              <a:off x="3283596" y="863610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3283596" y="821963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 flipV="1">
              <a:off x="3283596" y="905257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 flipV="1">
              <a:off x="3283596" y="946904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 flipV="1">
              <a:off x="3283596" y="988551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3283596" y="1030198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 flipV="1">
              <a:off x="3283596" y="1071845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 flipV="1">
              <a:off x="3283596" y="111349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 flipV="1">
              <a:off x="3283596" y="1196786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 flipV="1">
              <a:off x="3283596" y="1155139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3283596" y="123844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43" y="3275468"/>
            <a:ext cx="497870" cy="1504922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34" y="3275468"/>
            <a:ext cx="497870" cy="1504922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6" y="3275468"/>
            <a:ext cx="497870" cy="1504922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58" y="3275468"/>
            <a:ext cx="497870" cy="1504922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>
            <a:off x="4424018" y="3974296"/>
            <a:ext cx="1041519" cy="0"/>
          </a:xfrm>
          <a:prstGeom prst="line">
            <a:avLst/>
          </a:prstGeom>
          <a:ln w="4762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55" y="3202478"/>
            <a:ext cx="497870" cy="1504922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21" y="3221837"/>
            <a:ext cx="497870" cy="1504922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89" y="3221837"/>
            <a:ext cx="497870" cy="1504922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80" y="3222376"/>
            <a:ext cx="497870" cy="1504922"/>
          </a:xfrm>
          <a:prstGeom prst="rect">
            <a:avLst/>
          </a:prstGeom>
        </p:spPr>
      </p:pic>
      <p:cxnSp>
        <p:nvCxnSpPr>
          <p:cNvPr id="75" name="直接连接符 74"/>
          <p:cNvCxnSpPr/>
          <p:nvPr/>
        </p:nvCxnSpPr>
        <p:spPr>
          <a:xfrm>
            <a:off x="6908390" y="3974296"/>
            <a:ext cx="847583" cy="0"/>
          </a:xfrm>
          <a:prstGeom prst="line">
            <a:avLst/>
          </a:prstGeom>
          <a:ln w="4762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279444" y="2997721"/>
            <a:ext cx="568512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箭头: 下 31"/>
          <p:cNvSpPr/>
          <p:nvPr/>
        </p:nvSpPr>
        <p:spPr>
          <a:xfrm>
            <a:off x="8131220" y="2859578"/>
            <a:ext cx="387629" cy="347324"/>
          </a:xfrm>
          <a:prstGeom prst="downArrow">
            <a:avLst>
              <a:gd name="adj1" fmla="val 50000"/>
              <a:gd name="adj2" fmla="val 41185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8" name="Group 5"/>
          <p:cNvGrpSpPr/>
          <p:nvPr/>
        </p:nvGrpSpPr>
        <p:grpSpPr>
          <a:xfrm>
            <a:off x="3235191" y="5085445"/>
            <a:ext cx="5192892" cy="939690"/>
            <a:chOff x="1713962" y="4969067"/>
            <a:chExt cx="5192892" cy="939690"/>
          </a:xfrm>
        </p:grpSpPr>
        <p:pic>
          <p:nvPicPr>
            <p:cNvPr id="79" name="图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62" y="4969067"/>
              <a:ext cx="685134" cy="939689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pic>
          <p:nvPicPr>
            <p:cNvPr id="80" name="图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720" y="4969068"/>
              <a:ext cx="685134" cy="939689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pic>
          <p:nvPicPr>
            <p:cNvPr id="81" name="图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378" y="4969067"/>
              <a:ext cx="685134" cy="939689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cxnSp>
          <p:nvCxnSpPr>
            <p:cNvPr id="82" name="直接连接符 105"/>
            <p:cNvCxnSpPr/>
            <p:nvPr/>
          </p:nvCxnSpPr>
          <p:spPr>
            <a:xfrm>
              <a:off x="5334000" y="5562600"/>
              <a:ext cx="847583" cy="0"/>
            </a:xfrm>
            <a:prstGeom prst="line">
              <a:avLst/>
            </a:prstGeom>
            <a:ln w="4762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97"/>
            <p:cNvCxnSpPr/>
            <p:nvPr/>
          </p:nvCxnSpPr>
          <p:spPr>
            <a:xfrm>
              <a:off x="2757331" y="5486400"/>
              <a:ext cx="1041519" cy="0"/>
            </a:xfrm>
            <a:prstGeom prst="line">
              <a:avLst/>
            </a:prstGeom>
            <a:ln w="4762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3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Deep Residual Learning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capture the long spatial dependency, we need more deeper </a:t>
            </a:r>
            <a:r>
              <a:rPr lang="en-US" dirty="0" err="1" smtClean="0"/>
              <a:t>conv</a:t>
            </a:r>
            <a:r>
              <a:rPr lang="en-US" dirty="0" smtClean="0"/>
              <a:t> layers!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1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55" y="2816194"/>
            <a:ext cx="3392717" cy="20180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37" y="2815868"/>
            <a:ext cx="2120678" cy="2018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09" y="2809509"/>
            <a:ext cx="1446166" cy="27750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55" y="1552575"/>
            <a:ext cx="3683098" cy="110493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95546" y="458976"/>
            <a:ext cx="8153400" cy="56893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/>
              <a:t>ST-</a:t>
            </a:r>
            <a:r>
              <a:rPr lang="en-US" altLang="zh-CN" sz="3200" dirty="0" err="1"/>
              <a:t>ResNet</a:t>
            </a:r>
            <a:r>
              <a:rPr lang="en-US" altLang="zh-CN" sz="3200" dirty="0"/>
              <a:t> Architecture: A Collective Prediction</a:t>
            </a:r>
            <a:endParaRPr 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7419075" y="2571968"/>
            <a:ext cx="72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67617" y="2570006"/>
            <a:ext cx="72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43653" y="2577241"/>
            <a:ext cx="72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87" y="2815868"/>
            <a:ext cx="1799918" cy="20180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66" y="1615574"/>
            <a:ext cx="927453" cy="12720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2928379"/>
            <a:ext cx="1088749" cy="18897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4726551"/>
            <a:ext cx="2344473" cy="5614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4717578"/>
            <a:ext cx="2768730" cy="8669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70422" y="2928379"/>
            <a:ext cx="262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484740" y="4448777"/>
            <a:ext cx="262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Batch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09600" y="457200"/>
            <a:ext cx="8077199" cy="556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Residual Deep Convolutional Neural Network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49" y="4682079"/>
            <a:ext cx="4580485" cy="7781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95" y="1910094"/>
            <a:ext cx="999673" cy="1703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35" y="2280177"/>
            <a:ext cx="1424417" cy="15863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37" y="1935525"/>
            <a:ext cx="3214910" cy="19383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43" y="2251819"/>
            <a:ext cx="1264845" cy="1483083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1560792" y="1379273"/>
            <a:ext cx="6400800" cy="556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Capturing spatial correlation of both near and far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828800" y="4051196"/>
            <a:ext cx="6400800" cy="556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/>
              <a:t>Using residual network framework to help training </a:t>
            </a:r>
          </a:p>
        </p:txBody>
      </p:sp>
    </p:spTree>
    <p:extLst>
      <p:ext uri="{BB962C8B-B14F-4D97-AF65-F5344CB8AC3E}">
        <p14:creationId xmlns:p14="http://schemas.microsoft.com/office/powerpoint/2010/main" val="41855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690688"/>
            <a:ext cx="5654095" cy="37239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92295" y="1690688"/>
            <a:ext cx="5054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deeper, more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Fusion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Batch normalization is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External factors influence the result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89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19625" y="2510908"/>
            <a:ext cx="3030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i="1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863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2639"/>
            <a:ext cx="4393290" cy="29194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1649" y="5408333"/>
            <a:ext cx="5522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Shanghai </a:t>
            </a:r>
            <a:r>
              <a:rPr lang="en-US" dirty="0" smtClean="0"/>
              <a:t>Stampede New </a:t>
            </a:r>
            <a:r>
              <a:rPr lang="en-US" dirty="0"/>
              <a:t>Year Celebration 2015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b="5428"/>
          <a:stretch/>
        </p:blipFill>
        <p:spPr>
          <a:xfrm>
            <a:off x="7098392" y="2049751"/>
            <a:ext cx="4122058" cy="29223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60741" y="5408333"/>
            <a:ext cx="299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Occupy Wall Street, Sep, 2014</a:t>
            </a:r>
          </a:p>
        </p:txBody>
      </p:sp>
    </p:spTree>
    <p:extLst>
      <p:ext uri="{BB962C8B-B14F-4D97-AF65-F5344CB8AC3E}">
        <p14:creationId xmlns:p14="http://schemas.microsoft.com/office/powerpoint/2010/main" val="37223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122433"/>
            <a:ext cx="7310285" cy="2279085"/>
          </a:xfr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Important for: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Traffic management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Risk assessment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Public safety</a:t>
            </a:r>
          </a:p>
        </p:txBody>
      </p:sp>
    </p:spTree>
    <p:extLst>
      <p:ext uri="{BB962C8B-B14F-4D97-AF65-F5344CB8AC3E}">
        <p14:creationId xmlns:p14="http://schemas.microsoft.com/office/powerpoint/2010/main" val="32065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Urban crowd flow depends on many factors</a:t>
            </a:r>
          </a:p>
          <a:p>
            <a:pPr lvl="1"/>
            <a:r>
              <a:rPr lang="en-US" sz="2000" dirty="0"/>
              <a:t>Flows of previous time interval</a:t>
            </a:r>
          </a:p>
          <a:p>
            <a:pPr lvl="1"/>
            <a:r>
              <a:rPr lang="en-US" sz="2000" dirty="0"/>
              <a:t>Flows of nearby regions and distant regions</a:t>
            </a:r>
          </a:p>
          <a:p>
            <a:pPr lvl="1"/>
            <a:r>
              <a:rPr lang="en-US" sz="2000" dirty="0"/>
              <a:t>Weather, traffic control and events</a:t>
            </a:r>
          </a:p>
          <a:p>
            <a:r>
              <a:rPr lang="en-US" sz="2400" dirty="0"/>
              <a:t>Capturing spatial properties</a:t>
            </a:r>
          </a:p>
          <a:p>
            <a:pPr lvl="1"/>
            <a:r>
              <a:rPr lang="en-US" sz="2000" dirty="0"/>
              <a:t>Spatial distance and hierarchy </a:t>
            </a:r>
          </a:p>
          <a:p>
            <a:r>
              <a:rPr lang="en-US" sz="2400" dirty="0"/>
              <a:t>Capturing temporal properties</a:t>
            </a:r>
          </a:p>
          <a:p>
            <a:pPr lvl="1"/>
            <a:r>
              <a:rPr lang="en-US" sz="2000" dirty="0"/>
              <a:t>Temporal closeness</a:t>
            </a:r>
          </a:p>
          <a:p>
            <a:pPr lvl="1"/>
            <a:r>
              <a:rPr lang="en-US" sz="2000" dirty="0"/>
              <a:t>Period and trend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1571625" y="4594614"/>
            <a:ext cx="9115424" cy="2133600"/>
            <a:chOff x="76200" y="4648200"/>
            <a:chExt cx="9115424" cy="2133600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648200"/>
              <a:ext cx="7134224" cy="213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" t="4558" r="50365" b="12808"/>
            <a:stretch/>
          </p:blipFill>
          <p:spPr bwMode="auto">
            <a:xfrm>
              <a:off x="76200" y="4800600"/>
              <a:ext cx="2133600" cy="16757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283416" y="2553256"/>
            <a:ext cx="4077758" cy="1838722"/>
            <a:chOff x="4955883" y="2504678"/>
            <a:chExt cx="4077758" cy="1838722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" t="1" r="51024" b="15252"/>
            <a:stretch/>
          </p:blipFill>
          <p:spPr bwMode="auto">
            <a:xfrm>
              <a:off x="4955883" y="2504678"/>
              <a:ext cx="2273200" cy="18387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1758"/>
            <a:stretch/>
          </p:blipFill>
          <p:spPr bwMode="auto">
            <a:xfrm>
              <a:off x="7349567" y="2504678"/>
              <a:ext cx="1684074" cy="17565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8686800" y="852158"/>
            <a:ext cx="2522587" cy="1416309"/>
            <a:chOff x="6469013" y="1167117"/>
            <a:chExt cx="2522587" cy="1416309"/>
          </a:xfrm>
        </p:grpSpPr>
        <p:pic>
          <p:nvPicPr>
            <p:cNvPr id="13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959" y="1167117"/>
              <a:ext cx="1032641" cy="1416309"/>
            </a:xfrm>
            <a:prstGeom prst="rect">
              <a:avLst/>
            </a:prstGeom>
          </p:spPr>
        </p:pic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013" y="1175272"/>
              <a:ext cx="1379587" cy="13795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48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1" y="152799"/>
            <a:ext cx="11895238" cy="6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9" y="824228"/>
            <a:ext cx="11704762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271"/>
            <a:ext cx="12009524" cy="6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" y="95656"/>
            <a:ext cx="12161905" cy="64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324725" y="1634144"/>
                <a:ext cx="4457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1634144"/>
                <a:ext cx="44577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7239000" y="866775"/>
            <a:ext cx="462915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called residual neural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27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Preprocessing</a:t>
            </a:r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2746576" y="2261062"/>
            <a:ext cx="6698848" cy="2404638"/>
            <a:chOff x="1630708" y="3712259"/>
            <a:chExt cx="6326337" cy="2557002"/>
          </a:xfrm>
        </p:grpSpPr>
        <p:grpSp>
          <p:nvGrpSpPr>
            <p:cNvPr id="5" name="Group 15"/>
            <p:cNvGrpSpPr/>
            <p:nvPr/>
          </p:nvGrpSpPr>
          <p:grpSpPr>
            <a:xfrm>
              <a:off x="1630708" y="3712259"/>
              <a:ext cx="6326337" cy="2557002"/>
              <a:chOff x="604177" y="3117850"/>
              <a:chExt cx="7949599" cy="3213100"/>
            </a:xfrm>
          </p:grpSpPr>
          <p:sp>
            <p:nvSpPr>
              <p:cNvPr id="7" name="Rounded Rectangle 4"/>
              <p:cNvSpPr/>
              <p:nvPr/>
            </p:nvSpPr>
            <p:spPr>
              <a:xfrm>
                <a:off x="2933212" y="3117850"/>
                <a:ext cx="3257794" cy="32131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4336928" y="5196804"/>
                <a:ext cx="2742995" cy="791536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New-flow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87954" y="5186136"/>
                <a:ext cx="1206501" cy="78739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Start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32218" y="4003900"/>
                <a:ext cx="1206501" cy="7874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End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868475" y="4017424"/>
                <a:ext cx="2876198" cy="75724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End-flow</a:t>
                </a:r>
              </a:p>
            </p:txBody>
          </p:sp>
          <p:sp>
            <p:nvSpPr>
              <p:cNvPr id="12" name="Rounded Rectangle 13"/>
              <p:cNvSpPr/>
              <p:nvPr/>
            </p:nvSpPr>
            <p:spPr>
              <a:xfrm>
                <a:off x="604177" y="3873912"/>
                <a:ext cx="1487720" cy="10442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Other regions</a:t>
                </a:r>
              </a:p>
            </p:txBody>
          </p:sp>
          <p:sp>
            <p:nvSpPr>
              <p:cNvPr id="13" name="Rounded Rectangle 14"/>
              <p:cNvSpPr/>
              <p:nvPr/>
            </p:nvSpPr>
            <p:spPr>
              <a:xfrm>
                <a:off x="7079923" y="5057705"/>
                <a:ext cx="1473853" cy="10442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Other regions</a:t>
                </a:r>
              </a:p>
            </p:txBody>
          </p:sp>
        </p:grpSp>
        <p:sp>
          <p:nvSpPr>
            <p:cNvPr id="6" name="Rectangle 11"/>
            <p:cNvSpPr/>
            <p:nvPr/>
          </p:nvSpPr>
          <p:spPr>
            <a:xfrm>
              <a:off x="4214789" y="3851006"/>
              <a:ext cx="1131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183</Words>
  <Application>Microsoft Office PowerPoint</Application>
  <PresentationFormat>宽屏</PresentationFormat>
  <Paragraphs>54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Arial</vt:lpstr>
      <vt:lpstr>Calibri</vt:lpstr>
      <vt:lpstr>Calibri Light</vt:lpstr>
      <vt:lpstr>Cambria Math</vt:lpstr>
      <vt:lpstr>Segoe UI Light</vt:lpstr>
      <vt:lpstr>Times New Roman</vt:lpstr>
      <vt:lpstr>Wingdings</vt:lpstr>
      <vt:lpstr>Office 主题​​</vt:lpstr>
      <vt:lpstr>PowerPoint 演示文稿</vt:lpstr>
      <vt:lpstr>Background</vt:lpstr>
      <vt:lpstr>Background</vt:lpstr>
      <vt:lpstr>Challenges</vt:lpstr>
      <vt:lpstr>PowerPoint 演示文稿</vt:lpstr>
      <vt:lpstr>PowerPoint 演示文稿</vt:lpstr>
      <vt:lpstr>PowerPoint 演示文稿</vt:lpstr>
      <vt:lpstr>PowerPoint 演示文稿</vt:lpstr>
      <vt:lpstr>Data Preprocessing</vt:lpstr>
      <vt:lpstr>PowerPoint 演示文稿</vt:lpstr>
      <vt:lpstr>Converting Trajectories into Video-like Data</vt:lpstr>
      <vt:lpstr>Why Deep Residual Learning</vt:lpstr>
      <vt:lpstr>ST-ResNet Architecture: A Collective Prediction</vt:lpstr>
      <vt:lpstr>PowerPoint 演示文稿</vt:lpstr>
      <vt:lpstr>Evaluation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王需</dc:creator>
  <cp:lastModifiedBy>王需</cp:lastModifiedBy>
  <cp:revision>27</cp:revision>
  <dcterms:created xsi:type="dcterms:W3CDTF">2017-02-26T23:22:23Z</dcterms:created>
  <dcterms:modified xsi:type="dcterms:W3CDTF">2017-02-28T05:18:24Z</dcterms:modified>
</cp:coreProperties>
</file>