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mov" ContentType="video/quicktime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7" r:id="rId2"/>
    <p:sldId id="423" r:id="rId3"/>
    <p:sldId id="300" r:id="rId4"/>
    <p:sldId id="301" r:id="rId5"/>
    <p:sldId id="420" r:id="rId6"/>
    <p:sldId id="421" r:id="rId7"/>
    <p:sldId id="422" r:id="rId8"/>
    <p:sldId id="302" r:id="rId9"/>
    <p:sldId id="303" r:id="rId10"/>
    <p:sldId id="362" r:id="rId11"/>
    <p:sldId id="366" r:id="rId12"/>
    <p:sldId id="368" r:id="rId13"/>
    <p:sldId id="370" r:id="rId14"/>
    <p:sldId id="369" r:id="rId15"/>
    <p:sldId id="411" r:id="rId16"/>
    <p:sldId id="332" r:id="rId17"/>
    <p:sldId id="345" r:id="rId18"/>
    <p:sldId id="344" r:id="rId19"/>
    <p:sldId id="272" r:id="rId20"/>
    <p:sldId id="371" r:id="rId21"/>
    <p:sldId id="372" r:id="rId22"/>
    <p:sldId id="375" r:id="rId23"/>
    <p:sldId id="316" r:id="rId24"/>
    <p:sldId id="315" r:id="rId25"/>
    <p:sldId id="317" r:id="rId26"/>
    <p:sldId id="318" r:id="rId27"/>
    <p:sldId id="319" r:id="rId28"/>
    <p:sldId id="321" r:id="rId29"/>
    <p:sldId id="274" r:id="rId30"/>
    <p:sldId id="389" r:id="rId31"/>
    <p:sldId id="390" r:id="rId32"/>
    <p:sldId id="391" r:id="rId33"/>
    <p:sldId id="392" r:id="rId34"/>
    <p:sldId id="394" r:id="rId35"/>
    <p:sldId id="395" r:id="rId36"/>
    <p:sldId id="396" r:id="rId37"/>
    <p:sldId id="323" r:id="rId38"/>
    <p:sldId id="353" r:id="rId39"/>
    <p:sldId id="294" r:id="rId40"/>
    <p:sldId id="351" r:id="rId41"/>
    <p:sldId id="296" r:id="rId42"/>
    <p:sldId id="412" r:id="rId43"/>
    <p:sldId id="414" r:id="rId44"/>
    <p:sldId id="298" r:id="rId45"/>
    <p:sldId id="383" r:id="rId46"/>
    <p:sldId id="384" r:id="rId47"/>
    <p:sldId id="266" r:id="rId48"/>
    <p:sldId id="385" r:id="rId49"/>
    <p:sldId id="386" r:id="rId50"/>
    <p:sldId id="264" r:id="rId51"/>
    <p:sldId id="259" r:id="rId52"/>
    <p:sldId id="265" r:id="rId53"/>
    <p:sldId id="306" r:id="rId54"/>
    <p:sldId id="415" r:id="rId55"/>
    <p:sldId id="416" r:id="rId56"/>
    <p:sldId id="419" r:id="rId57"/>
    <p:sldId id="261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16D07F3-C2AD-634B-BA1B-330C49EB657A}">
          <p14:sldIdLst>
            <p14:sldId id="257"/>
            <p14:sldId id="423"/>
          </p14:sldIdLst>
        </p14:section>
        <p14:section name="Motivation" id="{D1A9389E-4074-6842-B07C-54246B14DFD0}">
          <p14:sldIdLst>
            <p14:sldId id="300"/>
            <p14:sldId id="301"/>
            <p14:sldId id="420"/>
            <p14:sldId id="421"/>
            <p14:sldId id="422"/>
            <p14:sldId id="302"/>
            <p14:sldId id="303"/>
            <p14:sldId id="362"/>
            <p14:sldId id="366"/>
            <p14:sldId id="368"/>
            <p14:sldId id="370"/>
            <p14:sldId id="369"/>
            <p14:sldId id="411"/>
          </p14:sldIdLst>
        </p14:section>
        <p14:section name="Human speech production" id="{05405E28-BB51-E843-8458-2C5EAA88B9EB}">
          <p14:sldIdLst>
            <p14:sldId id="332"/>
            <p14:sldId id="345"/>
            <p14:sldId id="344"/>
          </p14:sldIdLst>
        </p14:section>
        <p14:section name="Challenges" id="{4C1D9B81-792A-7A48-B09A-01B6D950C8BD}">
          <p14:sldIdLst>
            <p14:sldId id="272"/>
            <p14:sldId id="371"/>
            <p14:sldId id="372"/>
            <p14:sldId id="375"/>
          </p14:sldIdLst>
        </p14:section>
        <p14:section name="System overview" id="{BF1C8128-4AE8-2546-883B-68A5F30A30BD}">
          <p14:sldIdLst>
            <p14:sldId id="316"/>
            <p14:sldId id="315"/>
            <p14:sldId id="317"/>
            <p14:sldId id="318"/>
            <p14:sldId id="319"/>
          </p14:sldIdLst>
        </p14:section>
        <p14:section name="Techniques" id="{C765084F-B7E0-8B46-B04D-E343C87153B5}">
          <p14:sldIdLst>
            <p14:sldId id="321"/>
            <p14:sldId id="274"/>
            <p14:sldId id="389"/>
            <p14:sldId id="390"/>
            <p14:sldId id="391"/>
            <p14:sldId id="392"/>
            <p14:sldId id="394"/>
            <p14:sldId id="395"/>
            <p14:sldId id="396"/>
            <p14:sldId id="323"/>
            <p14:sldId id="353"/>
            <p14:sldId id="294"/>
            <p14:sldId id="351"/>
            <p14:sldId id="296"/>
            <p14:sldId id="412"/>
            <p14:sldId id="414"/>
          </p14:sldIdLst>
        </p14:section>
        <p14:section name="Demo" id="{47105B82-17EA-1E44-A661-BB607B3C1151}">
          <p14:sldIdLst>
            <p14:sldId id="298"/>
            <p14:sldId id="383"/>
            <p14:sldId id="384"/>
          </p14:sldIdLst>
        </p14:section>
        <p14:section name="Evaluation" id="{4191B788-3917-194D-8D16-810B3D2C5FD2}">
          <p14:sldIdLst>
            <p14:sldId id="266"/>
            <p14:sldId id="385"/>
            <p14:sldId id="386"/>
            <p14:sldId id="264"/>
            <p14:sldId id="259"/>
            <p14:sldId id="265"/>
            <p14:sldId id="306"/>
            <p14:sldId id="415"/>
            <p14:sldId id="416"/>
            <p14:sldId id="419"/>
          </p14:sldIdLst>
        </p14:section>
        <p14:section name="Ending" id="{98FC04F9-F17C-CF49-AF5F-2379765A3954}">
          <p14:sldIdLst>
            <p14:sldId id="261"/>
          </p14:sldIdLst>
        </p14:section>
        <p14:section name="Extra Slides" id="{E9952B14-1533-D148-B685-8AE8858C04C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FF"/>
    <a:srgbClr val="CCFF66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963" autoAdjust="0"/>
  </p:normalViewPr>
  <p:slideViewPr>
    <p:cSldViewPr snapToGrid="0" snapToObjects="1">
      <p:cViewPr varScale="1">
        <p:scale>
          <a:sx n="67" d="100"/>
          <a:sy n="67" d="100"/>
        </p:scale>
        <p:origin x="11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9D436-523E-A042-8F51-E01C254EA4A9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1EB4C-10B9-2142-81DC-5DADAC6F65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2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smartphone</a:t>
            </a:r>
            <a:r>
              <a:rPr lang="en-US" baseline="0" dirty="0" smtClean="0"/>
              <a:t> has a tiny device called vibration motor that generates the vibration alert.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0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0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energy of the vibration motor signal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energy of the vibration motor signal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energy of the vibration motor signal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energy of the vibration motor signal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energy of the vibration motor signal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energy of the vibration motor signal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energy of the vibration motor signal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energy of the vibration motor signal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need the foundation sound to apply the energy mask 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Inside</a:t>
            </a:r>
            <a:r>
              <a:rPr lang="en-US" baseline="0" dirty="0" smtClean="0"/>
              <a:t> the motor, the controller applies voltage to the coil that creates a magnetic field.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95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generate the foundation sounds at</a:t>
            </a:r>
            <a:r>
              <a:rPr lang="en-US" baseline="0" dirty="0" smtClean="0"/>
              <a:t> the high frequency we replicate the fundamental frequency at the location of its harmonics. For the unvoiced part we just copy the random noise at the high frequencies.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8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generate the foundation sounds at</a:t>
            </a:r>
            <a:r>
              <a:rPr lang="en-US" baseline="0" dirty="0" smtClean="0"/>
              <a:t> the high frequency we replicate the fundamental frequency at the location of its harmonics. For the unvoiced part we just copy the random noise at the high frequencies.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8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</a:t>
            </a:r>
            <a:r>
              <a:rPr lang="en-US" baseline="0" dirty="0" smtClean="0"/>
              <a:t> apply the speech-energy structure over the foundation sounds as a weighted mask. After then we apply a exponential decay that emulates the human voice which has exponentially low gains at the high frequencies.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80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</a:t>
            </a:r>
            <a:r>
              <a:rPr lang="en-US" baseline="0" dirty="0" smtClean="0"/>
              <a:t> apply the speech-energy structure over the foundation sounds as a weighted mask. After then we apply a exponential decay that emulates the human voice which has exponentially low gains at the high frequencies.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80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song: “Mary had a little lamb”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30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</a:t>
            </a:r>
            <a:r>
              <a:rPr lang="en-US" baseline="0" dirty="0" smtClean="0"/>
              <a:t> that external sound can also create subtle movement in the mass. This generates a reverse voltage in the coil.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10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DF9DB-FD8D-CA47-BF52-F35FBBE33CF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oscillating magnetic field makes the magnetic mass to move. This movement creates the vibration.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6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observed</a:t>
            </a:r>
            <a:r>
              <a:rPr lang="en-US" baseline="0" dirty="0" smtClean="0"/>
              <a:t> that external sound can also create subtle movement in the mass. This generates a reverse voltage in the coil.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10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reverse voltage or the </a:t>
            </a:r>
            <a:r>
              <a:rPr lang="en-US" dirty="0" err="1" smtClean="0"/>
              <a:t>BackEMF</a:t>
            </a:r>
            <a:r>
              <a:rPr lang="en-US" dirty="0" smtClean="0"/>
              <a:t> is</a:t>
            </a:r>
            <a:r>
              <a:rPr lang="en-US" baseline="0" dirty="0" smtClean="0"/>
              <a:t> proportional to the movement of the mass i.e. the sound wave. We can extract this voltage to recover the sound from the vibration motor.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reveals</a:t>
            </a:r>
            <a:r>
              <a:rPr lang="en-US" baseline="0" dirty="0" smtClean="0"/>
              <a:t> a side channel attack where the the smartphones can bypass the microphone to record the users phone call.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91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reveals</a:t>
            </a:r>
            <a:r>
              <a:rPr lang="en-US" baseline="0" dirty="0" smtClean="0"/>
              <a:t> a side channel attack where the the smartphones can bypass the microphone to record the users phone call.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91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0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1EB4C-10B9-2142-81DC-5DADAC6F65B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2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5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8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4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4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1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3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0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0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Lucida Bright"/>
                <a:cs typeface="Lucida Bright"/>
              </a:defRPr>
            </a:lvl1pPr>
          </a:lstStyle>
          <a:p>
            <a:fld id="{15AA4981-C3D9-794B-ADDD-2AD6054DC84E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Lucida Bright"/>
                <a:cs typeface="Lucida Br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Lucida Bright"/>
                <a:cs typeface="Lucida Bright"/>
              </a:defRPr>
            </a:lvl1pPr>
          </a:lstStyle>
          <a:p>
            <a:fld id="{89C83B67-DF3D-4C41-A67B-DAAB6C0E91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Lucida Bright"/>
          <a:ea typeface="+mj-ea"/>
          <a:cs typeface="Lucida Br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Lucida Bright"/>
          <a:ea typeface="+mn-ea"/>
          <a:cs typeface="Lucida Br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Lucida Bright"/>
          <a:ea typeface="+mn-ea"/>
          <a:cs typeface="Lucida Br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Lucida Bright"/>
          <a:ea typeface="+mn-ea"/>
          <a:cs typeface="Lucida Br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Lucida Bright"/>
          <a:ea typeface="+mn-ea"/>
          <a:cs typeface="Lucida Br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Lucida Bright"/>
          <a:ea typeface="+mn-ea"/>
          <a:cs typeface="Lucida Br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2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d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1.pd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d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microsoft.com/office/2007/relationships/media" Target="../media/media3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4" Type="http://schemas.openxmlformats.org/officeDocument/2006/relationships/audio" Target="../media/media3.wav"/><Relationship Id="rId9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d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3.pdf"/><Relationship Id="rId4" Type="http://schemas.openxmlformats.org/officeDocument/2006/relationships/image" Target="../media/image40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2.png"/><Relationship Id="rId7" Type="http://schemas.openxmlformats.org/officeDocument/2006/relationships/image" Target="../media/image43.pd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d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4.pd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790" y="1599564"/>
            <a:ext cx="879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Lucida Bright"/>
                <a:cs typeface="Lucida Bright"/>
              </a:rPr>
              <a:t>Listening </a:t>
            </a:r>
            <a:r>
              <a:rPr lang="en-US" sz="3600" dirty="0">
                <a:solidFill>
                  <a:srgbClr val="0000FF"/>
                </a:solidFill>
                <a:latin typeface="Lucida Bright"/>
                <a:cs typeface="Lucida Bright"/>
              </a:rPr>
              <a:t>through </a:t>
            </a:r>
            <a:r>
              <a:rPr lang="en-US" sz="3600" dirty="0" smtClean="0">
                <a:solidFill>
                  <a:srgbClr val="0000FF"/>
                </a:solidFill>
                <a:latin typeface="Lucida Bright"/>
                <a:cs typeface="Lucida Bright"/>
              </a:rPr>
              <a:t>a Vibration </a:t>
            </a:r>
            <a:r>
              <a:rPr lang="en-US" sz="3600" dirty="0">
                <a:solidFill>
                  <a:srgbClr val="0000FF"/>
                </a:solidFill>
                <a:latin typeface="Lucida Bright"/>
                <a:cs typeface="Lucida Bright"/>
              </a:rPr>
              <a:t>Motor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9938" y="4814057"/>
            <a:ext cx="259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Lucida Bright"/>
                <a:cs typeface="Lucida Bright"/>
              </a:rPr>
              <a:t>Nirupam Roy</a:t>
            </a:r>
          </a:p>
        </p:txBody>
      </p:sp>
      <p:pic>
        <p:nvPicPr>
          <p:cNvPr id="5" name="Picture 780" descr="logo_uiu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6674" y="5459828"/>
            <a:ext cx="2419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146" y="4546697"/>
            <a:ext cx="1270000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6786" y="326189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Lucida Bright"/>
                <a:cs typeface="Lucida Bright"/>
              </a:rPr>
              <a:t>Romit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Lucida Bright"/>
                <a:cs typeface="Lucida Bright"/>
              </a:rPr>
              <a:t> Roy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Lucida Bright"/>
                <a:cs typeface="Lucida Bright"/>
              </a:rPr>
              <a:t>Choudhury</a:t>
            </a:r>
            <a:endParaRPr lang="en-US" sz="3200" dirty="0" smtClean="0">
              <a:solidFill>
                <a:schemeClr val="tx2">
                  <a:lumMod val="75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1946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085" y="624911"/>
            <a:ext cx="3213250" cy="2249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8848" y="659271"/>
            <a:ext cx="37879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ucida Bright"/>
                <a:cs typeface="Lucida Bright"/>
              </a:rPr>
              <a:t>Side channel attack </a:t>
            </a:r>
          </a:p>
          <a:p>
            <a:pPr algn="ctr"/>
            <a:r>
              <a:rPr lang="en-US" sz="2000" dirty="0" smtClean="0">
                <a:latin typeface="Lucida Bright"/>
                <a:cs typeface="Lucida Bright"/>
              </a:rPr>
              <a:t>leaking voice data</a:t>
            </a:r>
            <a:endParaRPr lang="en-US" sz="2000" dirty="0">
              <a:latin typeface="Lucida Bright"/>
              <a:cs typeface="Lucida Bright"/>
            </a:endParaRPr>
          </a:p>
        </p:txBody>
      </p:sp>
      <p:pic>
        <p:nvPicPr>
          <p:cNvPr id="7" name="Picture 6" descr="entertainment_rawVi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t="25962" r="9316" b="17216"/>
          <a:stretch/>
        </p:blipFill>
        <p:spPr>
          <a:xfrm>
            <a:off x="4775670" y="1372055"/>
            <a:ext cx="2743137" cy="15154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4101" y="14964"/>
            <a:ext cx="42511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Lucida Bright"/>
                <a:cs typeface="Lucida Bright"/>
              </a:rPr>
              <a:t>Is this a threat?</a:t>
            </a:r>
            <a:endParaRPr lang="en-US" sz="3200" dirty="0">
              <a:solidFill>
                <a:srgbClr val="FF0000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4016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0_motor_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240" y="4468356"/>
            <a:ext cx="1229637" cy="1307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085" y="624911"/>
            <a:ext cx="3213250" cy="2249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8848" y="659271"/>
            <a:ext cx="37879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ucida Bright"/>
                <a:cs typeface="Lucida Bright"/>
              </a:rPr>
              <a:t>Side channel attack </a:t>
            </a:r>
          </a:p>
          <a:p>
            <a:pPr algn="ctr"/>
            <a:r>
              <a:rPr lang="en-US" sz="2000" dirty="0" smtClean="0">
                <a:latin typeface="Lucida Bright"/>
                <a:cs typeface="Lucida Bright"/>
              </a:rPr>
              <a:t>leaking voice data</a:t>
            </a:r>
            <a:endParaRPr lang="en-US" sz="2000" dirty="0">
              <a:latin typeface="Lucida Bright"/>
              <a:cs typeface="Lucida Bright"/>
            </a:endParaRPr>
          </a:p>
        </p:txBody>
      </p:sp>
      <p:pic>
        <p:nvPicPr>
          <p:cNvPr id="7" name="Picture 6" descr="entertainment_rawVi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t="25962" r="9316" b="17216"/>
          <a:stretch/>
        </p:blipFill>
        <p:spPr>
          <a:xfrm>
            <a:off x="4775670" y="1372055"/>
            <a:ext cx="2743137" cy="1515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497" y="3810639"/>
            <a:ext cx="42652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  <a:latin typeface="Lucida Bright"/>
                <a:cs typeface="Lucida Bright"/>
              </a:rPr>
              <a:t>Or Opportunity?</a:t>
            </a:r>
            <a:endParaRPr lang="en-US" sz="3200" dirty="0">
              <a:solidFill>
                <a:srgbClr val="008000"/>
              </a:solidFill>
              <a:latin typeface="Lucida Bright"/>
              <a:cs typeface="Lucida Br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7" y="4495092"/>
            <a:ext cx="1737894" cy="21506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89927" y="4840011"/>
            <a:ext cx="250882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Lucida Bright"/>
                <a:cs typeface="Lucida Bright"/>
              </a:rPr>
              <a:t>Both: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Lucida Bright"/>
                <a:cs typeface="Lucida Bright"/>
              </a:rPr>
              <a:t> Voice commands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Lucida Bright"/>
                <a:cs typeface="Lucida Bright"/>
              </a:rPr>
              <a:t> Haptic feedback</a:t>
            </a:r>
            <a:endParaRPr lang="en-US" sz="2000" dirty="0">
              <a:latin typeface="Lucida Bright"/>
              <a:cs typeface="Lucida Bright"/>
            </a:endParaRPr>
          </a:p>
        </p:txBody>
      </p:sp>
      <p:pic>
        <p:nvPicPr>
          <p:cNvPr id="16" name="Picture 15" descr="intra_body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100000" l="9319" r="94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9259"/>
          <a:stretch/>
        </p:blipFill>
        <p:spPr>
          <a:xfrm>
            <a:off x="3572963" y="4144208"/>
            <a:ext cx="3798289" cy="2427535"/>
          </a:xfrm>
          <a:prstGeom prst="rect">
            <a:avLst/>
          </a:prstGeom>
          <a:effectLst>
            <a:outerShdw blurRad="304800" dist="38100" dir="2700000" sx="104000" sy="104000" algn="tl" rotWithShape="0">
              <a:schemeClr val="tx1">
                <a:lumMod val="95000"/>
                <a:lumOff val="5000"/>
                <a:alpha val="34000"/>
              </a:scheme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581799" y="4854034"/>
            <a:ext cx="250882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Lucida Bright"/>
                <a:cs typeface="Lucida Bright"/>
              </a:rPr>
              <a:t>Microphone + vibra-motor = MIMO for speech</a:t>
            </a:r>
            <a:endParaRPr lang="en-US" sz="2000" dirty="0">
              <a:latin typeface="Lucida Bright"/>
              <a:cs typeface="Lucida Br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101" y="14964"/>
            <a:ext cx="42511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Lucida Bright"/>
                <a:cs typeface="Lucida Bright"/>
              </a:rPr>
              <a:t>Is this a threat?</a:t>
            </a:r>
            <a:endParaRPr lang="en-US" sz="3200" dirty="0">
              <a:solidFill>
                <a:srgbClr val="FF0000"/>
              </a:solidFill>
              <a:latin typeface="Lucida Bright"/>
              <a:cs typeface="Lucida Br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66741" y="0"/>
            <a:ext cx="9317689" cy="6858000"/>
            <a:chOff x="-66741" y="0"/>
            <a:chExt cx="9317689" cy="6858000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>
                <a:lumMod val="65000"/>
                <a:alpha val="6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6741" y="2994530"/>
              <a:ext cx="9317689" cy="8309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Lucida Bright"/>
                  <a:cs typeface="Lucida Bright"/>
                </a:rPr>
                <a:t>This paper focuses only on understanding the capability,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Lucida Bright"/>
                  <a:cs typeface="Lucida Bright"/>
                </a:rPr>
                <a:t>and generating awareness … apps may emerge in time</a:t>
              </a:r>
              <a:endParaRPr lang="en-US" sz="2400" dirty="0">
                <a:solidFill>
                  <a:schemeClr val="bg1"/>
                </a:solidFill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67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2705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Lucida Bright"/>
                <a:cs typeface="Lucida Bright"/>
              </a:rPr>
              <a:t>Understanding Human Speech Production</a:t>
            </a:r>
            <a:endParaRPr lang="en-US" sz="2800" dirty="0">
              <a:latin typeface="Lucida Bright"/>
              <a:cs typeface="Lucida Bright"/>
            </a:endParaRPr>
          </a:p>
        </p:txBody>
      </p:sp>
      <p:pic>
        <p:nvPicPr>
          <p:cNvPr id="7" name="Picture 6" descr="entertainment_m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5962" r="9917" b="17216"/>
          <a:stretch/>
        </p:blipFill>
        <p:spPr>
          <a:xfrm>
            <a:off x="5351980" y="3496994"/>
            <a:ext cx="2730073" cy="1515498"/>
          </a:xfrm>
          <a:prstGeom prst="rect">
            <a:avLst/>
          </a:prstGeom>
        </p:spPr>
      </p:pic>
      <p:pic>
        <p:nvPicPr>
          <p:cNvPr id="8" name="Picture 7" descr="entertainment_rawVi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t="25962" r="9316" b="17216"/>
          <a:stretch/>
        </p:blipFill>
        <p:spPr>
          <a:xfrm>
            <a:off x="1134202" y="3496994"/>
            <a:ext cx="2743137" cy="151549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128807" y="3963483"/>
            <a:ext cx="1015696" cy="377891"/>
          </a:xfrm>
          <a:prstGeom prst="rightArrow">
            <a:avLst/>
          </a:prstGeom>
          <a:solidFill>
            <a:schemeClr val="tx1"/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ocal-cho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22" y="523220"/>
            <a:ext cx="7381290" cy="27123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Lucida Bright"/>
                <a:cs typeface="Lucida Bright"/>
              </a:rPr>
              <a:t>2 Foundation Sounds</a:t>
            </a:r>
            <a:endParaRPr lang="en-US" sz="2800" dirty="0">
              <a:latin typeface="Lucida Bright"/>
              <a:cs typeface="Lucida Brigh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1218" y="2881311"/>
            <a:ext cx="6023056" cy="494631"/>
            <a:chOff x="431218" y="2881311"/>
            <a:chExt cx="6023056" cy="494631"/>
          </a:xfrm>
        </p:grpSpPr>
        <p:sp>
          <p:nvSpPr>
            <p:cNvPr id="12" name="Rectangle 11"/>
            <p:cNvSpPr/>
            <p:nvPr/>
          </p:nvSpPr>
          <p:spPr>
            <a:xfrm>
              <a:off x="431218" y="2881311"/>
              <a:ext cx="1325393" cy="494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Lucida Bright"/>
                <a:cs typeface="Lucida Brigh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28881" y="2881311"/>
              <a:ext cx="1325393" cy="494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Lucida Bright"/>
                <a:cs typeface="Lucida Bright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78818" y="523220"/>
            <a:ext cx="1325393" cy="4946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Lucida Bright"/>
                <a:cs typeface="Lucida Bright"/>
              </a:rPr>
              <a:t>Voiced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29849" y="523220"/>
            <a:ext cx="1293309" cy="4946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Lucida Bright"/>
                <a:cs typeface="Lucida Bright"/>
              </a:rPr>
              <a:t>Unvoiced</a:t>
            </a:r>
          </a:p>
        </p:txBody>
      </p:sp>
    </p:spTree>
    <p:extLst>
      <p:ext uri="{BB962C8B-B14F-4D97-AF65-F5344CB8AC3E}">
        <p14:creationId xmlns:p14="http://schemas.microsoft.com/office/powerpoint/2010/main" val="41004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ocal-cho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22" y="523220"/>
            <a:ext cx="7381290" cy="27123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31218" y="2881311"/>
            <a:ext cx="6023056" cy="494631"/>
            <a:chOff x="431218" y="2881311"/>
            <a:chExt cx="6023056" cy="494631"/>
          </a:xfrm>
        </p:grpSpPr>
        <p:sp>
          <p:nvSpPr>
            <p:cNvPr id="18" name="Rectangle 17"/>
            <p:cNvSpPr/>
            <p:nvPr/>
          </p:nvSpPr>
          <p:spPr>
            <a:xfrm>
              <a:off x="431218" y="2881311"/>
              <a:ext cx="1325393" cy="494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Lucida Bright"/>
                <a:cs typeface="Lucida Br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28881" y="2881311"/>
              <a:ext cx="1325393" cy="494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Lucida Bright"/>
                <a:cs typeface="Lucida Bright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78818" y="523220"/>
            <a:ext cx="1325393" cy="4946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Lucida Bright"/>
                <a:cs typeface="Lucida Bright"/>
              </a:rPr>
              <a:t>Voiced</a:t>
            </a:r>
          </a:p>
        </p:txBody>
      </p:sp>
      <p:sp>
        <p:nvSpPr>
          <p:cNvPr id="8" name="Rectangle 7"/>
          <p:cNvSpPr/>
          <p:nvPr/>
        </p:nvSpPr>
        <p:spPr>
          <a:xfrm>
            <a:off x="7529849" y="523220"/>
            <a:ext cx="1293309" cy="4946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Lucida Bright"/>
                <a:cs typeface="Lucida Bright"/>
              </a:rPr>
              <a:t>Unvoiced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Lucida Bright"/>
                <a:cs typeface="Lucida Bright"/>
              </a:rPr>
              <a:t>2 Foundation Sounds</a:t>
            </a:r>
            <a:endParaRPr lang="en-US" sz="2800" dirty="0">
              <a:latin typeface="Lucida Bright"/>
              <a:cs typeface="Lucida Bright"/>
            </a:endParaRPr>
          </a:p>
        </p:txBody>
      </p:sp>
      <p:pic>
        <p:nvPicPr>
          <p:cNvPr id="13" name="Picture 12" descr="fricative_s_m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28" y="2907236"/>
            <a:ext cx="4836077" cy="395165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29088" y="2984925"/>
            <a:ext cx="4796198" cy="3164544"/>
            <a:chOff x="3452114" y="2944821"/>
            <a:chExt cx="4796198" cy="3164544"/>
          </a:xfrm>
        </p:grpSpPr>
        <p:sp>
          <p:nvSpPr>
            <p:cNvPr id="14" name="Rectangle 13"/>
            <p:cNvSpPr/>
            <p:nvPr/>
          </p:nvSpPr>
          <p:spPr>
            <a:xfrm>
              <a:off x="3452114" y="2944821"/>
              <a:ext cx="571781" cy="3164544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31584" y="3008961"/>
              <a:ext cx="1416728" cy="1477328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Lucida Bright"/>
                  <a:cs typeface="Lucida Bright"/>
                </a:rPr>
                <a:t>Unvoiced signals are like noise. Examples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Lucida Bright"/>
                  <a:cs typeface="Lucida Bright"/>
                </a:rPr>
                <a:t>(s, f, k, t)</a:t>
              </a:r>
              <a:endParaRPr lang="en-US" dirty="0">
                <a:solidFill>
                  <a:schemeClr val="bg1"/>
                </a:solidFill>
                <a:latin typeface="Lucida Bright"/>
                <a:cs typeface="Lucida Brigh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710" y="2881311"/>
            <a:ext cx="4716502" cy="3260142"/>
            <a:chOff x="51710" y="2867943"/>
            <a:chExt cx="4716502" cy="3260142"/>
          </a:xfrm>
        </p:grpSpPr>
        <p:sp>
          <p:nvSpPr>
            <p:cNvPr id="10" name="Rectangle 9"/>
            <p:cNvSpPr/>
            <p:nvPr/>
          </p:nvSpPr>
          <p:spPr>
            <a:xfrm>
              <a:off x="4206736" y="2963541"/>
              <a:ext cx="561476" cy="3164544"/>
            </a:xfrm>
            <a:prstGeom prst="rect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710" y="2867943"/>
              <a:ext cx="1891518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Lucida Bright"/>
                  <a:cs typeface="Lucida Bright"/>
                </a:rPr>
                <a:t>Voiced signals like harmonics. Examples</a:t>
              </a:r>
            </a:p>
            <a:p>
              <a:pPr algn="ctr"/>
              <a:r>
                <a:rPr lang="en-US" dirty="0" smtClean="0">
                  <a:latin typeface="Lucida Bright"/>
                  <a:cs typeface="Lucida Bright"/>
                </a:rPr>
                <a:t>(vowels, b, g)</a:t>
              </a:r>
              <a:endParaRPr lang="en-US" dirty="0"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4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8971"/>
          <a:stretch/>
        </p:blipFill>
        <p:spPr>
          <a:xfrm>
            <a:off x="361059" y="1125475"/>
            <a:ext cx="3662948" cy="4258551"/>
          </a:xfrm>
          <a:prstGeom prst="rect">
            <a:avLst/>
          </a:prstGeom>
        </p:spPr>
      </p:pic>
      <p:pic>
        <p:nvPicPr>
          <p:cNvPr id="6" name="Picture 5" descr="labelled_spec_mi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99803" y="1609921"/>
            <a:ext cx="4249857" cy="344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Lucida Bright"/>
                <a:cs typeface="Lucida Bright"/>
              </a:rPr>
              <a:t>Vocal Track Further Modulates Signal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1004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7496" y="1282425"/>
            <a:ext cx="5555051" cy="3194104"/>
            <a:chOff x="746821" y="1749125"/>
            <a:chExt cx="6721613" cy="3864865"/>
          </a:xfrm>
        </p:grpSpPr>
        <p:pic>
          <p:nvPicPr>
            <p:cNvPr id="4" name="Picture 3" descr="sourcefilter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" t="2653" r="30012" b="1397"/>
            <a:stretch/>
          </p:blipFill>
          <p:spPr>
            <a:xfrm>
              <a:off x="746821" y="1749125"/>
              <a:ext cx="6553785" cy="386486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433069" y="4749174"/>
              <a:ext cx="1035365" cy="864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Modeled as a Source-Filter System</a:t>
            </a:r>
            <a:endParaRPr lang="en-US" sz="2800" dirty="0">
              <a:latin typeface="Lucida Bright"/>
              <a:cs typeface="Lucida Bright"/>
            </a:endParaRPr>
          </a:p>
        </p:txBody>
      </p:sp>
      <p:pic>
        <p:nvPicPr>
          <p:cNvPr id="8" name="Picture 7" descr="labelled_spec_mi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677477" y="1737905"/>
            <a:ext cx="2412747" cy="195706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815270" y="2339478"/>
            <a:ext cx="775369" cy="40105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971"/>
          <a:stretch/>
        </p:blipFill>
        <p:spPr>
          <a:xfrm>
            <a:off x="365761" y="1534323"/>
            <a:ext cx="3425570" cy="39825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21398272">
            <a:off x="3792010" y="2923430"/>
            <a:ext cx="1905172" cy="418862"/>
            <a:chOff x="4055154" y="2781825"/>
            <a:chExt cx="1574523" cy="314697"/>
          </a:xfrm>
        </p:grpSpPr>
        <p:sp>
          <p:nvSpPr>
            <p:cNvPr id="5" name="Freeform 4"/>
            <p:cNvSpPr/>
            <p:nvPr/>
          </p:nvSpPr>
          <p:spPr>
            <a:xfrm rot="176759" flipH="1" flipV="1">
              <a:off x="4805666" y="2810980"/>
              <a:ext cx="379092" cy="285542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715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76759" flipH="1" flipV="1">
              <a:off x="4431894" y="2801213"/>
              <a:ext cx="379091" cy="285543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715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176759" flipH="1" flipV="1">
              <a:off x="4055154" y="2781825"/>
              <a:ext cx="379091" cy="285543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715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976759" flipH="1">
              <a:off x="5179701" y="2958571"/>
              <a:ext cx="449976" cy="0"/>
            </a:xfrm>
            <a:prstGeom prst="straightConnector1">
              <a:avLst/>
            </a:prstGeom>
            <a:ln w="57150" cmpd="sng">
              <a:solidFill>
                <a:schemeClr val="accent6">
                  <a:lumMod val="75000"/>
                </a:schemeClr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7159764" y="2896735"/>
            <a:ext cx="1366820" cy="418862"/>
            <a:chOff x="4055154" y="2781825"/>
            <a:chExt cx="1129604" cy="314697"/>
          </a:xfrm>
        </p:grpSpPr>
        <p:sp>
          <p:nvSpPr>
            <p:cNvPr id="11" name="Freeform 10"/>
            <p:cNvSpPr/>
            <p:nvPr/>
          </p:nvSpPr>
          <p:spPr>
            <a:xfrm rot="176759" flipH="1" flipV="1">
              <a:off x="4805666" y="2810980"/>
              <a:ext cx="379092" cy="285542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176759" flipH="1" flipV="1">
              <a:off x="4431894" y="2801213"/>
              <a:ext cx="379091" cy="285543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rot="176759" flipH="1" flipV="1">
              <a:off x="4055154" y="2781825"/>
              <a:ext cx="379091" cy="285543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0_motor_fu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1" y="1708107"/>
            <a:ext cx="2267109" cy="1740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46090" y="3462419"/>
            <a:ext cx="274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ucida Bright"/>
                <a:cs typeface="Lucida Bright"/>
              </a:rPr>
              <a:t>Vibration </a:t>
            </a:r>
          </a:p>
          <a:p>
            <a:pPr algn="ctr"/>
            <a:r>
              <a:rPr lang="en-US" sz="2400" dirty="0" smtClean="0">
                <a:latin typeface="Lucida Bright"/>
                <a:cs typeface="Lucida Bright"/>
              </a:rPr>
              <a:t>Motor</a:t>
            </a:r>
            <a:endParaRPr lang="en-US" sz="2400" dirty="0">
              <a:latin typeface="Lucida Bright"/>
              <a:cs typeface="Lucida Br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When Recorded with Vibra-motors …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3872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7496" y="1282425"/>
            <a:ext cx="5555051" cy="3194104"/>
            <a:chOff x="746821" y="1749125"/>
            <a:chExt cx="6721613" cy="3864865"/>
          </a:xfrm>
        </p:grpSpPr>
        <p:pic>
          <p:nvPicPr>
            <p:cNvPr id="10" name="Picture 9" descr="sourcefilter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" t="2653" r="30012" b="1397"/>
            <a:stretch/>
          </p:blipFill>
          <p:spPr>
            <a:xfrm>
              <a:off x="746821" y="1749125"/>
              <a:ext cx="6553785" cy="386486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33069" y="4749174"/>
              <a:ext cx="1035365" cy="864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When Recorded with Vibra-motors …</a:t>
            </a:r>
            <a:endParaRPr lang="en-US" sz="2800" dirty="0">
              <a:latin typeface="Lucida Bright"/>
              <a:cs typeface="Lucida Brigh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7496" y="1282425"/>
            <a:ext cx="7691662" cy="3490101"/>
            <a:chOff x="257496" y="1282425"/>
            <a:chExt cx="7691662" cy="3490101"/>
          </a:xfrm>
        </p:grpSpPr>
        <p:grpSp>
          <p:nvGrpSpPr>
            <p:cNvPr id="14" name="Group 13"/>
            <p:cNvGrpSpPr/>
            <p:nvPr/>
          </p:nvGrpSpPr>
          <p:grpSpPr>
            <a:xfrm>
              <a:off x="257496" y="1282425"/>
              <a:ext cx="7691662" cy="3490101"/>
              <a:chOff x="257496" y="1282425"/>
              <a:chExt cx="7691662" cy="3490101"/>
            </a:xfrm>
          </p:grpSpPr>
          <p:pic>
            <p:nvPicPr>
              <p:cNvPr id="4" name="Picture 3" descr="sourcefilter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7" t="2653" r="950" b="1397"/>
              <a:stretch/>
            </p:blipFill>
            <p:spPr>
              <a:xfrm>
                <a:off x="257496" y="1282425"/>
                <a:ext cx="7691662" cy="3194104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5283497" y="3079992"/>
                <a:ext cx="1932683" cy="1692534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360583" y="3992396"/>
              <a:ext cx="176202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Calibri (Body)"/>
                  <a:cs typeface="Calibri (Body)"/>
                </a:rPr>
                <a:t>Vibration motor</a:t>
              </a:r>
            </a:p>
            <a:p>
              <a:pPr algn="ctr"/>
              <a:r>
                <a:rPr lang="en-US">
                  <a:latin typeface="Calibri (Body)"/>
                  <a:cs typeface="Calibri (Body)"/>
                </a:rPr>
                <a:t>response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-80208" y="5200316"/>
            <a:ext cx="9331158" cy="584776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Lucida Bright"/>
                <a:cs typeface="Lucida Bright"/>
              </a:rPr>
              <a:t>Goal: Can we undo the vibra-motor response</a:t>
            </a:r>
            <a:endParaRPr lang="en-US" sz="32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66121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251531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Lucida Bright"/>
                <a:cs typeface="Lucida Bright"/>
              </a:rPr>
              <a:t>3 Key Challenges …</a:t>
            </a:r>
            <a:endParaRPr lang="en-US" sz="44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2949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tor_blast_trim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34215" y="2202664"/>
            <a:ext cx="1695623" cy="2666790"/>
            <a:chOff x="6034215" y="2202664"/>
            <a:chExt cx="1695623" cy="2666790"/>
          </a:xfrm>
        </p:grpSpPr>
        <p:sp>
          <p:nvSpPr>
            <p:cNvPr id="4" name="Rounded Rectangle 3"/>
            <p:cNvSpPr/>
            <p:nvPr/>
          </p:nvSpPr>
          <p:spPr>
            <a:xfrm rot="19976449">
              <a:off x="6258086" y="2219908"/>
              <a:ext cx="1196617" cy="2649546"/>
            </a:xfrm>
            <a:custGeom>
              <a:avLst/>
              <a:gdLst>
                <a:gd name="connsiteX0" fmla="*/ 0 w 1325782"/>
                <a:gd name="connsiteY0" fmla="*/ 220968 h 2516210"/>
                <a:gd name="connsiteX1" fmla="*/ 220968 w 1325782"/>
                <a:gd name="connsiteY1" fmla="*/ 0 h 2516210"/>
                <a:gd name="connsiteX2" fmla="*/ 1104814 w 1325782"/>
                <a:gd name="connsiteY2" fmla="*/ 0 h 2516210"/>
                <a:gd name="connsiteX3" fmla="*/ 1325782 w 1325782"/>
                <a:gd name="connsiteY3" fmla="*/ 220968 h 2516210"/>
                <a:gd name="connsiteX4" fmla="*/ 1325782 w 1325782"/>
                <a:gd name="connsiteY4" fmla="*/ 2295242 h 2516210"/>
                <a:gd name="connsiteX5" fmla="*/ 1104814 w 1325782"/>
                <a:gd name="connsiteY5" fmla="*/ 2516210 h 2516210"/>
                <a:gd name="connsiteX6" fmla="*/ 220968 w 1325782"/>
                <a:gd name="connsiteY6" fmla="*/ 2516210 h 2516210"/>
                <a:gd name="connsiteX7" fmla="*/ 0 w 1325782"/>
                <a:gd name="connsiteY7" fmla="*/ 2295242 h 2516210"/>
                <a:gd name="connsiteX8" fmla="*/ 0 w 1325782"/>
                <a:gd name="connsiteY8" fmla="*/ 220968 h 2516210"/>
                <a:gd name="connsiteX0" fmla="*/ 0 w 1325782"/>
                <a:gd name="connsiteY0" fmla="*/ 220968 h 2516210"/>
                <a:gd name="connsiteX1" fmla="*/ 220968 w 1325782"/>
                <a:gd name="connsiteY1" fmla="*/ 0 h 2516210"/>
                <a:gd name="connsiteX2" fmla="*/ 1104814 w 1325782"/>
                <a:gd name="connsiteY2" fmla="*/ 0 h 2516210"/>
                <a:gd name="connsiteX3" fmla="*/ 1325782 w 1325782"/>
                <a:gd name="connsiteY3" fmla="*/ 220968 h 2516210"/>
                <a:gd name="connsiteX4" fmla="*/ 1325782 w 1325782"/>
                <a:gd name="connsiteY4" fmla="*/ 2295242 h 2516210"/>
                <a:gd name="connsiteX5" fmla="*/ 1104814 w 1325782"/>
                <a:gd name="connsiteY5" fmla="*/ 2516210 h 2516210"/>
                <a:gd name="connsiteX6" fmla="*/ 353930 w 1325782"/>
                <a:gd name="connsiteY6" fmla="*/ 2406831 h 2516210"/>
                <a:gd name="connsiteX7" fmla="*/ 0 w 1325782"/>
                <a:gd name="connsiteY7" fmla="*/ 2295242 h 2516210"/>
                <a:gd name="connsiteX8" fmla="*/ 0 w 1325782"/>
                <a:gd name="connsiteY8" fmla="*/ 220968 h 2516210"/>
                <a:gd name="connsiteX0" fmla="*/ 0 w 1325782"/>
                <a:gd name="connsiteY0" fmla="*/ 220968 h 2516210"/>
                <a:gd name="connsiteX1" fmla="*/ 220968 w 1325782"/>
                <a:gd name="connsiteY1" fmla="*/ 0 h 2516210"/>
                <a:gd name="connsiteX2" fmla="*/ 1104814 w 1325782"/>
                <a:gd name="connsiteY2" fmla="*/ 0 h 2516210"/>
                <a:gd name="connsiteX3" fmla="*/ 1325782 w 1325782"/>
                <a:gd name="connsiteY3" fmla="*/ 220968 h 2516210"/>
                <a:gd name="connsiteX4" fmla="*/ 1325782 w 1325782"/>
                <a:gd name="connsiteY4" fmla="*/ 2295242 h 2516210"/>
                <a:gd name="connsiteX5" fmla="*/ 1104814 w 1325782"/>
                <a:gd name="connsiteY5" fmla="*/ 2516210 h 2516210"/>
                <a:gd name="connsiteX6" fmla="*/ 353930 w 1325782"/>
                <a:gd name="connsiteY6" fmla="*/ 2406831 h 2516210"/>
                <a:gd name="connsiteX7" fmla="*/ 160934 w 1325782"/>
                <a:gd name="connsiteY7" fmla="*/ 2146191 h 2516210"/>
                <a:gd name="connsiteX8" fmla="*/ 0 w 1325782"/>
                <a:gd name="connsiteY8" fmla="*/ 220968 h 2516210"/>
                <a:gd name="connsiteX0" fmla="*/ 79211 w 1164848"/>
                <a:gd name="connsiteY0" fmla="*/ 143215 h 2516210"/>
                <a:gd name="connsiteX1" fmla="*/ 60034 w 1164848"/>
                <a:gd name="connsiteY1" fmla="*/ 0 h 2516210"/>
                <a:gd name="connsiteX2" fmla="*/ 943880 w 1164848"/>
                <a:gd name="connsiteY2" fmla="*/ 0 h 2516210"/>
                <a:gd name="connsiteX3" fmla="*/ 1164848 w 1164848"/>
                <a:gd name="connsiteY3" fmla="*/ 220968 h 2516210"/>
                <a:gd name="connsiteX4" fmla="*/ 1164848 w 1164848"/>
                <a:gd name="connsiteY4" fmla="*/ 2295242 h 2516210"/>
                <a:gd name="connsiteX5" fmla="*/ 943880 w 1164848"/>
                <a:gd name="connsiteY5" fmla="*/ 2516210 h 2516210"/>
                <a:gd name="connsiteX6" fmla="*/ 192996 w 1164848"/>
                <a:gd name="connsiteY6" fmla="*/ 2406831 h 2516210"/>
                <a:gd name="connsiteX7" fmla="*/ 0 w 1164848"/>
                <a:gd name="connsiteY7" fmla="*/ 2146191 h 2516210"/>
                <a:gd name="connsiteX8" fmla="*/ 79211 w 1164848"/>
                <a:gd name="connsiteY8" fmla="*/ 143215 h 2516210"/>
                <a:gd name="connsiteX0" fmla="*/ 79211 w 1164848"/>
                <a:gd name="connsiteY0" fmla="*/ 236451 h 2609446"/>
                <a:gd name="connsiteX1" fmla="*/ 284961 w 1164848"/>
                <a:gd name="connsiteY1" fmla="*/ 0 h 2609446"/>
                <a:gd name="connsiteX2" fmla="*/ 943880 w 1164848"/>
                <a:gd name="connsiteY2" fmla="*/ 93236 h 2609446"/>
                <a:gd name="connsiteX3" fmla="*/ 1164848 w 1164848"/>
                <a:gd name="connsiteY3" fmla="*/ 314204 h 2609446"/>
                <a:gd name="connsiteX4" fmla="*/ 1164848 w 1164848"/>
                <a:gd name="connsiteY4" fmla="*/ 2388478 h 2609446"/>
                <a:gd name="connsiteX5" fmla="*/ 943880 w 1164848"/>
                <a:gd name="connsiteY5" fmla="*/ 2609446 h 2609446"/>
                <a:gd name="connsiteX6" fmla="*/ 192996 w 1164848"/>
                <a:gd name="connsiteY6" fmla="*/ 2500067 h 2609446"/>
                <a:gd name="connsiteX7" fmla="*/ 0 w 1164848"/>
                <a:gd name="connsiteY7" fmla="*/ 2239427 h 2609446"/>
                <a:gd name="connsiteX8" fmla="*/ 79211 w 1164848"/>
                <a:gd name="connsiteY8" fmla="*/ 236451 h 2609446"/>
                <a:gd name="connsiteX0" fmla="*/ 79211 w 1164848"/>
                <a:gd name="connsiteY0" fmla="*/ 236451 h 2569908"/>
                <a:gd name="connsiteX1" fmla="*/ 284961 w 1164848"/>
                <a:gd name="connsiteY1" fmla="*/ 0 h 2569908"/>
                <a:gd name="connsiteX2" fmla="*/ 943880 w 1164848"/>
                <a:gd name="connsiteY2" fmla="*/ 93236 h 2569908"/>
                <a:gd name="connsiteX3" fmla="*/ 1164848 w 1164848"/>
                <a:gd name="connsiteY3" fmla="*/ 314204 h 2569908"/>
                <a:gd name="connsiteX4" fmla="*/ 1164848 w 1164848"/>
                <a:gd name="connsiteY4" fmla="*/ 2388478 h 2569908"/>
                <a:gd name="connsiteX5" fmla="*/ 987202 w 1164848"/>
                <a:gd name="connsiteY5" fmla="*/ 2569908 h 2569908"/>
                <a:gd name="connsiteX6" fmla="*/ 192996 w 1164848"/>
                <a:gd name="connsiteY6" fmla="*/ 2500067 h 2569908"/>
                <a:gd name="connsiteX7" fmla="*/ 0 w 1164848"/>
                <a:gd name="connsiteY7" fmla="*/ 2239427 h 2569908"/>
                <a:gd name="connsiteX8" fmla="*/ 79211 w 1164848"/>
                <a:gd name="connsiteY8" fmla="*/ 236451 h 2569908"/>
                <a:gd name="connsiteX0" fmla="*/ 79211 w 1164848"/>
                <a:gd name="connsiteY0" fmla="*/ 236451 h 2569908"/>
                <a:gd name="connsiteX1" fmla="*/ 284961 w 1164848"/>
                <a:gd name="connsiteY1" fmla="*/ 0 h 2569908"/>
                <a:gd name="connsiteX2" fmla="*/ 943880 w 1164848"/>
                <a:gd name="connsiteY2" fmla="*/ 93236 h 2569908"/>
                <a:gd name="connsiteX3" fmla="*/ 1164848 w 1164848"/>
                <a:gd name="connsiteY3" fmla="*/ 314204 h 2569908"/>
                <a:gd name="connsiteX4" fmla="*/ 1164848 w 1164848"/>
                <a:gd name="connsiteY4" fmla="*/ 2388478 h 2569908"/>
                <a:gd name="connsiteX5" fmla="*/ 987202 w 1164848"/>
                <a:gd name="connsiteY5" fmla="*/ 2569908 h 2569908"/>
                <a:gd name="connsiteX6" fmla="*/ 192996 w 1164848"/>
                <a:gd name="connsiteY6" fmla="*/ 2500067 h 2569908"/>
                <a:gd name="connsiteX7" fmla="*/ 0 w 1164848"/>
                <a:gd name="connsiteY7" fmla="*/ 2239427 h 2569908"/>
                <a:gd name="connsiteX8" fmla="*/ 79211 w 1164848"/>
                <a:gd name="connsiteY8" fmla="*/ 236451 h 256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4848" h="2569908">
                  <a:moveTo>
                    <a:pt x="79211" y="236451"/>
                  </a:moveTo>
                  <a:cubicBezTo>
                    <a:pt x="79211" y="114414"/>
                    <a:pt x="162924" y="0"/>
                    <a:pt x="284961" y="0"/>
                  </a:cubicBezTo>
                  <a:lnTo>
                    <a:pt x="943880" y="93236"/>
                  </a:lnTo>
                  <a:cubicBezTo>
                    <a:pt x="1065917" y="93236"/>
                    <a:pt x="1164848" y="192167"/>
                    <a:pt x="1164848" y="314204"/>
                  </a:cubicBezTo>
                  <a:lnTo>
                    <a:pt x="1164848" y="2388478"/>
                  </a:lnTo>
                  <a:cubicBezTo>
                    <a:pt x="1164848" y="2510515"/>
                    <a:pt x="1109239" y="2569908"/>
                    <a:pt x="987202" y="2569908"/>
                  </a:cubicBezTo>
                  <a:cubicBezTo>
                    <a:pt x="692587" y="2569908"/>
                    <a:pt x="499572" y="2537013"/>
                    <a:pt x="192996" y="2500067"/>
                  </a:cubicBezTo>
                  <a:cubicBezTo>
                    <a:pt x="70959" y="2500067"/>
                    <a:pt x="0" y="2361464"/>
                    <a:pt x="0" y="2239427"/>
                  </a:cubicBezTo>
                  <a:lnTo>
                    <a:pt x="79211" y="236451"/>
                  </a:lnTo>
                  <a:close/>
                </a:path>
              </a:pathLst>
            </a:custGeom>
            <a:noFill/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ounded Rectangle 3"/>
            <p:cNvSpPr/>
            <p:nvPr/>
          </p:nvSpPr>
          <p:spPr>
            <a:xfrm rot="19976449">
              <a:off x="6288396" y="2202664"/>
              <a:ext cx="1164848" cy="2569908"/>
            </a:xfrm>
            <a:custGeom>
              <a:avLst/>
              <a:gdLst>
                <a:gd name="connsiteX0" fmla="*/ 0 w 1325782"/>
                <a:gd name="connsiteY0" fmla="*/ 220968 h 2516210"/>
                <a:gd name="connsiteX1" fmla="*/ 220968 w 1325782"/>
                <a:gd name="connsiteY1" fmla="*/ 0 h 2516210"/>
                <a:gd name="connsiteX2" fmla="*/ 1104814 w 1325782"/>
                <a:gd name="connsiteY2" fmla="*/ 0 h 2516210"/>
                <a:gd name="connsiteX3" fmla="*/ 1325782 w 1325782"/>
                <a:gd name="connsiteY3" fmla="*/ 220968 h 2516210"/>
                <a:gd name="connsiteX4" fmla="*/ 1325782 w 1325782"/>
                <a:gd name="connsiteY4" fmla="*/ 2295242 h 2516210"/>
                <a:gd name="connsiteX5" fmla="*/ 1104814 w 1325782"/>
                <a:gd name="connsiteY5" fmla="*/ 2516210 h 2516210"/>
                <a:gd name="connsiteX6" fmla="*/ 220968 w 1325782"/>
                <a:gd name="connsiteY6" fmla="*/ 2516210 h 2516210"/>
                <a:gd name="connsiteX7" fmla="*/ 0 w 1325782"/>
                <a:gd name="connsiteY7" fmla="*/ 2295242 h 2516210"/>
                <a:gd name="connsiteX8" fmla="*/ 0 w 1325782"/>
                <a:gd name="connsiteY8" fmla="*/ 220968 h 2516210"/>
                <a:gd name="connsiteX0" fmla="*/ 0 w 1325782"/>
                <a:gd name="connsiteY0" fmla="*/ 220968 h 2516210"/>
                <a:gd name="connsiteX1" fmla="*/ 220968 w 1325782"/>
                <a:gd name="connsiteY1" fmla="*/ 0 h 2516210"/>
                <a:gd name="connsiteX2" fmla="*/ 1104814 w 1325782"/>
                <a:gd name="connsiteY2" fmla="*/ 0 h 2516210"/>
                <a:gd name="connsiteX3" fmla="*/ 1325782 w 1325782"/>
                <a:gd name="connsiteY3" fmla="*/ 220968 h 2516210"/>
                <a:gd name="connsiteX4" fmla="*/ 1325782 w 1325782"/>
                <a:gd name="connsiteY4" fmla="*/ 2295242 h 2516210"/>
                <a:gd name="connsiteX5" fmla="*/ 1104814 w 1325782"/>
                <a:gd name="connsiteY5" fmla="*/ 2516210 h 2516210"/>
                <a:gd name="connsiteX6" fmla="*/ 353930 w 1325782"/>
                <a:gd name="connsiteY6" fmla="*/ 2406831 h 2516210"/>
                <a:gd name="connsiteX7" fmla="*/ 0 w 1325782"/>
                <a:gd name="connsiteY7" fmla="*/ 2295242 h 2516210"/>
                <a:gd name="connsiteX8" fmla="*/ 0 w 1325782"/>
                <a:gd name="connsiteY8" fmla="*/ 220968 h 2516210"/>
                <a:gd name="connsiteX0" fmla="*/ 0 w 1325782"/>
                <a:gd name="connsiteY0" fmla="*/ 220968 h 2516210"/>
                <a:gd name="connsiteX1" fmla="*/ 220968 w 1325782"/>
                <a:gd name="connsiteY1" fmla="*/ 0 h 2516210"/>
                <a:gd name="connsiteX2" fmla="*/ 1104814 w 1325782"/>
                <a:gd name="connsiteY2" fmla="*/ 0 h 2516210"/>
                <a:gd name="connsiteX3" fmla="*/ 1325782 w 1325782"/>
                <a:gd name="connsiteY3" fmla="*/ 220968 h 2516210"/>
                <a:gd name="connsiteX4" fmla="*/ 1325782 w 1325782"/>
                <a:gd name="connsiteY4" fmla="*/ 2295242 h 2516210"/>
                <a:gd name="connsiteX5" fmla="*/ 1104814 w 1325782"/>
                <a:gd name="connsiteY5" fmla="*/ 2516210 h 2516210"/>
                <a:gd name="connsiteX6" fmla="*/ 353930 w 1325782"/>
                <a:gd name="connsiteY6" fmla="*/ 2406831 h 2516210"/>
                <a:gd name="connsiteX7" fmla="*/ 160934 w 1325782"/>
                <a:gd name="connsiteY7" fmla="*/ 2146191 h 2516210"/>
                <a:gd name="connsiteX8" fmla="*/ 0 w 1325782"/>
                <a:gd name="connsiteY8" fmla="*/ 220968 h 2516210"/>
                <a:gd name="connsiteX0" fmla="*/ 79211 w 1164848"/>
                <a:gd name="connsiteY0" fmla="*/ 143215 h 2516210"/>
                <a:gd name="connsiteX1" fmla="*/ 60034 w 1164848"/>
                <a:gd name="connsiteY1" fmla="*/ 0 h 2516210"/>
                <a:gd name="connsiteX2" fmla="*/ 943880 w 1164848"/>
                <a:gd name="connsiteY2" fmla="*/ 0 h 2516210"/>
                <a:gd name="connsiteX3" fmla="*/ 1164848 w 1164848"/>
                <a:gd name="connsiteY3" fmla="*/ 220968 h 2516210"/>
                <a:gd name="connsiteX4" fmla="*/ 1164848 w 1164848"/>
                <a:gd name="connsiteY4" fmla="*/ 2295242 h 2516210"/>
                <a:gd name="connsiteX5" fmla="*/ 943880 w 1164848"/>
                <a:gd name="connsiteY5" fmla="*/ 2516210 h 2516210"/>
                <a:gd name="connsiteX6" fmla="*/ 192996 w 1164848"/>
                <a:gd name="connsiteY6" fmla="*/ 2406831 h 2516210"/>
                <a:gd name="connsiteX7" fmla="*/ 0 w 1164848"/>
                <a:gd name="connsiteY7" fmla="*/ 2146191 h 2516210"/>
                <a:gd name="connsiteX8" fmla="*/ 79211 w 1164848"/>
                <a:gd name="connsiteY8" fmla="*/ 143215 h 2516210"/>
                <a:gd name="connsiteX0" fmla="*/ 79211 w 1164848"/>
                <a:gd name="connsiteY0" fmla="*/ 236451 h 2609446"/>
                <a:gd name="connsiteX1" fmla="*/ 284961 w 1164848"/>
                <a:gd name="connsiteY1" fmla="*/ 0 h 2609446"/>
                <a:gd name="connsiteX2" fmla="*/ 943880 w 1164848"/>
                <a:gd name="connsiteY2" fmla="*/ 93236 h 2609446"/>
                <a:gd name="connsiteX3" fmla="*/ 1164848 w 1164848"/>
                <a:gd name="connsiteY3" fmla="*/ 314204 h 2609446"/>
                <a:gd name="connsiteX4" fmla="*/ 1164848 w 1164848"/>
                <a:gd name="connsiteY4" fmla="*/ 2388478 h 2609446"/>
                <a:gd name="connsiteX5" fmla="*/ 943880 w 1164848"/>
                <a:gd name="connsiteY5" fmla="*/ 2609446 h 2609446"/>
                <a:gd name="connsiteX6" fmla="*/ 192996 w 1164848"/>
                <a:gd name="connsiteY6" fmla="*/ 2500067 h 2609446"/>
                <a:gd name="connsiteX7" fmla="*/ 0 w 1164848"/>
                <a:gd name="connsiteY7" fmla="*/ 2239427 h 2609446"/>
                <a:gd name="connsiteX8" fmla="*/ 79211 w 1164848"/>
                <a:gd name="connsiteY8" fmla="*/ 236451 h 2609446"/>
                <a:gd name="connsiteX0" fmla="*/ 79211 w 1164848"/>
                <a:gd name="connsiteY0" fmla="*/ 236451 h 2569908"/>
                <a:gd name="connsiteX1" fmla="*/ 284961 w 1164848"/>
                <a:gd name="connsiteY1" fmla="*/ 0 h 2569908"/>
                <a:gd name="connsiteX2" fmla="*/ 943880 w 1164848"/>
                <a:gd name="connsiteY2" fmla="*/ 93236 h 2569908"/>
                <a:gd name="connsiteX3" fmla="*/ 1164848 w 1164848"/>
                <a:gd name="connsiteY3" fmla="*/ 314204 h 2569908"/>
                <a:gd name="connsiteX4" fmla="*/ 1164848 w 1164848"/>
                <a:gd name="connsiteY4" fmla="*/ 2388478 h 2569908"/>
                <a:gd name="connsiteX5" fmla="*/ 987202 w 1164848"/>
                <a:gd name="connsiteY5" fmla="*/ 2569908 h 2569908"/>
                <a:gd name="connsiteX6" fmla="*/ 192996 w 1164848"/>
                <a:gd name="connsiteY6" fmla="*/ 2500067 h 2569908"/>
                <a:gd name="connsiteX7" fmla="*/ 0 w 1164848"/>
                <a:gd name="connsiteY7" fmla="*/ 2239427 h 2569908"/>
                <a:gd name="connsiteX8" fmla="*/ 79211 w 1164848"/>
                <a:gd name="connsiteY8" fmla="*/ 236451 h 2569908"/>
                <a:gd name="connsiteX0" fmla="*/ 79211 w 1164848"/>
                <a:gd name="connsiteY0" fmla="*/ 236451 h 2569908"/>
                <a:gd name="connsiteX1" fmla="*/ 284961 w 1164848"/>
                <a:gd name="connsiteY1" fmla="*/ 0 h 2569908"/>
                <a:gd name="connsiteX2" fmla="*/ 943880 w 1164848"/>
                <a:gd name="connsiteY2" fmla="*/ 93236 h 2569908"/>
                <a:gd name="connsiteX3" fmla="*/ 1164848 w 1164848"/>
                <a:gd name="connsiteY3" fmla="*/ 314204 h 2569908"/>
                <a:gd name="connsiteX4" fmla="*/ 1164848 w 1164848"/>
                <a:gd name="connsiteY4" fmla="*/ 2388478 h 2569908"/>
                <a:gd name="connsiteX5" fmla="*/ 987202 w 1164848"/>
                <a:gd name="connsiteY5" fmla="*/ 2569908 h 2569908"/>
                <a:gd name="connsiteX6" fmla="*/ 192996 w 1164848"/>
                <a:gd name="connsiteY6" fmla="*/ 2500067 h 2569908"/>
                <a:gd name="connsiteX7" fmla="*/ 0 w 1164848"/>
                <a:gd name="connsiteY7" fmla="*/ 2239427 h 2569908"/>
                <a:gd name="connsiteX8" fmla="*/ 79211 w 1164848"/>
                <a:gd name="connsiteY8" fmla="*/ 236451 h 256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4848" h="2569908">
                  <a:moveTo>
                    <a:pt x="79211" y="236451"/>
                  </a:moveTo>
                  <a:cubicBezTo>
                    <a:pt x="79211" y="114414"/>
                    <a:pt x="162924" y="0"/>
                    <a:pt x="284961" y="0"/>
                  </a:cubicBezTo>
                  <a:lnTo>
                    <a:pt x="943880" y="93236"/>
                  </a:lnTo>
                  <a:cubicBezTo>
                    <a:pt x="1065917" y="93236"/>
                    <a:pt x="1164848" y="192167"/>
                    <a:pt x="1164848" y="314204"/>
                  </a:cubicBezTo>
                  <a:lnTo>
                    <a:pt x="1164848" y="2388478"/>
                  </a:lnTo>
                  <a:cubicBezTo>
                    <a:pt x="1164848" y="2510515"/>
                    <a:pt x="1109239" y="2569908"/>
                    <a:pt x="987202" y="2569908"/>
                  </a:cubicBezTo>
                  <a:cubicBezTo>
                    <a:pt x="692587" y="2569908"/>
                    <a:pt x="499572" y="2537013"/>
                    <a:pt x="192996" y="2500067"/>
                  </a:cubicBezTo>
                  <a:cubicBezTo>
                    <a:pt x="70959" y="2500067"/>
                    <a:pt x="0" y="2361464"/>
                    <a:pt x="0" y="2239427"/>
                  </a:cubicBezTo>
                  <a:lnTo>
                    <a:pt x="79211" y="236451"/>
                  </a:lnTo>
                  <a:close/>
                </a:path>
              </a:pathLst>
            </a:custGeom>
            <a:solidFill>
              <a:srgbClr val="FFFFFF"/>
            </a:solidFill>
            <a:ln w="190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4"/>
            <p:cNvSpPr/>
            <p:nvPr/>
          </p:nvSpPr>
          <p:spPr>
            <a:xfrm>
              <a:off x="6034215" y="2491946"/>
              <a:ext cx="1695623" cy="1963351"/>
            </a:xfrm>
            <a:custGeom>
              <a:avLst/>
              <a:gdLst>
                <a:gd name="connsiteX0" fmla="*/ 0 w 1187622"/>
                <a:gd name="connsiteY0" fmla="*/ 0 h 1331784"/>
                <a:gd name="connsiteX1" fmla="*/ 1187622 w 1187622"/>
                <a:gd name="connsiteY1" fmla="*/ 0 h 1331784"/>
                <a:gd name="connsiteX2" fmla="*/ 1187622 w 1187622"/>
                <a:gd name="connsiteY2" fmla="*/ 1331784 h 1331784"/>
                <a:gd name="connsiteX3" fmla="*/ 0 w 1187622"/>
                <a:gd name="connsiteY3" fmla="*/ 1331784 h 1331784"/>
                <a:gd name="connsiteX4" fmla="*/ 0 w 1187622"/>
                <a:gd name="connsiteY4" fmla="*/ 0 h 1331784"/>
                <a:gd name="connsiteX0" fmla="*/ 0 w 1290595"/>
                <a:gd name="connsiteY0" fmla="*/ 308919 h 1331784"/>
                <a:gd name="connsiteX1" fmla="*/ 1290595 w 1290595"/>
                <a:gd name="connsiteY1" fmla="*/ 0 h 1331784"/>
                <a:gd name="connsiteX2" fmla="*/ 1290595 w 1290595"/>
                <a:gd name="connsiteY2" fmla="*/ 1331784 h 1331784"/>
                <a:gd name="connsiteX3" fmla="*/ 102973 w 1290595"/>
                <a:gd name="connsiteY3" fmla="*/ 1331784 h 1331784"/>
                <a:gd name="connsiteX4" fmla="*/ 0 w 1290595"/>
                <a:gd name="connsiteY4" fmla="*/ 308919 h 1331784"/>
                <a:gd name="connsiteX0" fmla="*/ 0 w 1290595"/>
                <a:gd name="connsiteY0" fmla="*/ 315784 h 1338649"/>
                <a:gd name="connsiteX1" fmla="*/ 919892 w 1290595"/>
                <a:gd name="connsiteY1" fmla="*/ 0 h 1338649"/>
                <a:gd name="connsiteX2" fmla="*/ 1290595 w 1290595"/>
                <a:gd name="connsiteY2" fmla="*/ 1338649 h 1338649"/>
                <a:gd name="connsiteX3" fmla="*/ 102973 w 1290595"/>
                <a:gd name="connsiteY3" fmla="*/ 1338649 h 1338649"/>
                <a:gd name="connsiteX4" fmla="*/ 0 w 1290595"/>
                <a:gd name="connsiteY4" fmla="*/ 315784 h 1338649"/>
                <a:gd name="connsiteX0" fmla="*/ 0 w 1723082"/>
                <a:gd name="connsiteY0" fmla="*/ 315784 h 1606379"/>
                <a:gd name="connsiteX1" fmla="*/ 919892 w 1723082"/>
                <a:gd name="connsiteY1" fmla="*/ 0 h 1606379"/>
                <a:gd name="connsiteX2" fmla="*/ 1723082 w 1723082"/>
                <a:gd name="connsiteY2" fmla="*/ 1606379 h 1606379"/>
                <a:gd name="connsiteX3" fmla="*/ 102973 w 1723082"/>
                <a:gd name="connsiteY3" fmla="*/ 1338649 h 1606379"/>
                <a:gd name="connsiteX4" fmla="*/ 0 w 1723082"/>
                <a:gd name="connsiteY4" fmla="*/ 315784 h 1606379"/>
                <a:gd name="connsiteX0" fmla="*/ 0 w 1723082"/>
                <a:gd name="connsiteY0" fmla="*/ 315784 h 1970216"/>
                <a:gd name="connsiteX1" fmla="*/ 919892 w 1723082"/>
                <a:gd name="connsiteY1" fmla="*/ 0 h 1970216"/>
                <a:gd name="connsiteX2" fmla="*/ 1723082 w 1723082"/>
                <a:gd name="connsiteY2" fmla="*/ 1606379 h 1970216"/>
                <a:gd name="connsiteX3" fmla="*/ 768865 w 1723082"/>
                <a:gd name="connsiteY3" fmla="*/ 1970216 h 1970216"/>
                <a:gd name="connsiteX4" fmla="*/ 0 w 1723082"/>
                <a:gd name="connsiteY4" fmla="*/ 315784 h 1970216"/>
                <a:gd name="connsiteX0" fmla="*/ 0 w 1723082"/>
                <a:gd name="connsiteY0" fmla="*/ 308919 h 1963351"/>
                <a:gd name="connsiteX1" fmla="*/ 899298 w 1723082"/>
                <a:gd name="connsiteY1" fmla="*/ 0 h 1963351"/>
                <a:gd name="connsiteX2" fmla="*/ 1723082 w 1723082"/>
                <a:gd name="connsiteY2" fmla="*/ 1599514 h 1963351"/>
                <a:gd name="connsiteX3" fmla="*/ 768865 w 1723082"/>
                <a:gd name="connsiteY3" fmla="*/ 1963351 h 1963351"/>
                <a:gd name="connsiteX4" fmla="*/ 0 w 1723082"/>
                <a:gd name="connsiteY4" fmla="*/ 308919 h 1963351"/>
                <a:gd name="connsiteX0" fmla="*/ 0 w 1695623"/>
                <a:gd name="connsiteY0" fmla="*/ 308919 h 1963351"/>
                <a:gd name="connsiteX1" fmla="*/ 899298 w 1695623"/>
                <a:gd name="connsiteY1" fmla="*/ 0 h 1963351"/>
                <a:gd name="connsiteX2" fmla="*/ 1695623 w 1695623"/>
                <a:gd name="connsiteY2" fmla="*/ 1572055 h 1963351"/>
                <a:gd name="connsiteX3" fmla="*/ 768865 w 1695623"/>
                <a:gd name="connsiteY3" fmla="*/ 1963351 h 1963351"/>
                <a:gd name="connsiteX4" fmla="*/ 0 w 1695623"/>
                <a:gd name="connsiteY4" fmla="*/ 308919 h 196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5623" h="1963351">
                  <a:moveTo>
                    <a:pt x="0" y="308919"/>
                  </a:moveTo>
                  <a:lnTo>
                    <a:pt x="899298" y="0"/>
                  </a:lnTo>
                  <a:lnTo>
                    <a:pt x="1695623" y="1572055"/>
                  </a:lnTo>
                  <a:lnTo>
                    <a:pt x="768865" y="1963351"/>
                  </a:lnTo>
                  <a:lnTo>
                    <a:pt x="0" y="308919"/>
                  </a:lnTo>
                  <a:close/>
                </a:path>
              </a:pathLst>
            </a:cu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20523468">
              <a:off x="7249297" y="4304270"/>
              <a:ext cx="199081" cy="219675"/>
            </a:xfrm>
            <a:prstGeom prst="ellipse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/>
          <p:cNvCxnSpPr/>
          <p:nvPr/>
        </p:nvCxnSpPr>
        <p:spPr>
          <a:xfrm flipV="1">
            <a:off x="6717971" y="1172539"/>
            <a:ext cx="0" cy="1611085"/>
          </a:xfrm>
          <a:prstGeom prst="line">
            <a:avLst/>
          </a:prstGeom>
          <a:ln w="19050">
            <a:solidFill>
              <a:srgbClr val="558ED5"/>
            </a:solidFill>
            <a:prstDash val="sysDash"/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12966" y="1172539"/>
            <a:ext cx="2205005" cy="0"/>
          </a:xfrm>
          <a:prstGeom prst="line">
            <a:avLst/>
          </a:prstGeom>
          <a:ln w="19050">
            <a:solidFill>
              <a:srgbClr val="558ED5"/>
            </a:solidFill>
            <a:prstDash val="sysDash"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44317" y="545841"/>
            <a:ext cx="2322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Lucida Bright"/>
                <a:cs typeface="Lucida Bright"/>
              </a:rPr>
              <a:t>Vibration motor</a:t>
            </a:r>
            <a:endParaRPr lang="en-US" sz="20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0664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3 Key Challenges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352" y="748437"/>
            <a:ext cx="84354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High Frequency </a:t>
            </a:r>
            <a:r>
              <a:rPr lang="en-US" sz="2400" dirty="0" smtClean="0">
                <a:solidFill>
                  <a:srgbClr val="000000"/>
                </a:solidFill>
                <a:latin typeface="Lucida Bright"/>
                <a:cs typeface="Lucida Bright"/>
              </a:rPr>
              <a:t>Deafness</a:t>
            </a:r>
          </a:p>
        </p:txBody>
      </p:sp>
      <p:pic>
        <p:nvPicPr>
          <p:cNvPr id="8" name="Picture 7" descr="vowel_a_71_m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r="8712"/>
          <a:stretch/>
        </p:blipFill>
        <p:spPr>
          <a:xfrm>
            <a:off x="234013" y="1990754"/>
            <a:ext cx="4146450" cy="3270792"/>
          </a:xfrm>
          <a:prstGeom prst="rect">
            <a:avLst/>
          </a:prstGeom>
        </p:spPr>
      </p:pic>
      <p:pic>
        <p:nvPicPr>
          <p:cNvPr id="9" name="Picture 8" descr="vowel_a_71_vi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" r="9008"/>
          <a:stretch/>
        </p:blipFill>
        <p:spPr>
          <a:xfrm>
            <a:off x="4762518" y="1963362"/>
            <a:ext cx="4132992" cy="3298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679" y="1690647"/>
            <a:ext cx="3262426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Seravek"/>
                <a:cs typeface="Seravek"/>
              </a:rPr>
              <a:t>Microphone (vowel ‘a’)</a:t>
            </a:r>
            <a:endParaRPr lang="en-US" sz="2200" dirty="0">
              <a:solidFill>
                <a:srgbClr val="FF0000"/>
              </a:solidFill>
              <a:latin typeface="Seravek"/>
              <a:cs typeface="Serave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5237" y="1690647"/>
            <a:ext cx="3310552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Seravek"/>
                <a:cs typeface="Seravek"/>
              </a:rPr>
              <a:t>Vibra-motor (vowel ‘a’)</a:t>
            </a:r>
            <a:endParaRPr lang="en-US" sz="2200" dirty="0">
              <a:solidFill>
                <a:srgbClr val="FF0000"/>
              </a:solidFill>
              <a:latin typeface="Seravek"/>
              <a:cs typeface="Seravek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23268" y="2228484"/>
            <a:ext cx="975889" cy="154142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4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3 Key Challenges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352" y="748437"/>
            <a:ext cx="8435474" cy="898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High Frequency </a:t>
            </a:r>
            <a:r>
              <a:rPr lang="en-US" sz="2400" dirty="0" smtClean="0">
                <a:solidFill>
                  <a:srgbClr val="000000"/>
                </a:solidFill>
                <a:latin typeface="Lucida Bright"/>
                <a:cs typeface="Lucida Bright"/>
              </a:rPr>
              <a:t>Deafness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Over-Sensitivity at Resonance Frequency </a:t>
            </a:r>
          </a:p>
        </p:txBody>
      </p:sp>
      <p:pic>
        <p:nvPicPr>
          <p:cNvPr id="4" name="Picture 3" descr="sweep_m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4" y="2447914"/>
            <a:ext cx="3714165" cy="3209480"/>
          </a:xfrm>
          <a:prstGeom prst="rect">
            <a:avLst/>
          </a:prstGeom>
        </p:spPr>
      </p:pic>
      <p:pic>
        <p:nvPicPr>
          <p:cNvPr id="5" name="Picture 4" descr="sweep_vi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04" y="2447914"/>
            <a:ext cx="3706279" cy="3193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9084" y="2110603"/>
            <a:ext cx="3462911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Seravek"/>
                <a:cs typeface="Seravek"/>
              </a:rPr>
              <a:t>Microphone (sine sweep)</a:t>
            </a:r>
            <a:endParaRPr lang="en-US" sz="2200" dirty="0">
              <a:solidFill>
                <a:srgbClr val="FF0000"/>
              </a:solidFill>
              <a:latin typeface="Seravek"/>
              <a:cs typeface="Serave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2955" y="2110603"/>
            <a:ext cx="3310552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Seravek"/>
                <a:cs typeface="Seravek"/>
              </a:rPr>
              <a:t>Vibra-motor (sine sweep)</a:t>
            </a:r>
            <a:endParaRPr lang="en-US" sz="2200" dirty="0">
              <a:solidFill>
                <a:srgbClr val="FF0000"/>
              </a:solidFill>
              <a:latin typeface="Seravek"/>
              <a:cs typeface="Seravek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1995" y="4692317"/>
            <a:ext cx="2774716" cy="1651457"/>
            <a:chOff x="4571995" y="4692317"/>
            <a:chExt cx="2774716" cy="1651457"/>
          </a:xfrm>
        </p:grpSpPr>
        <p:sp>
          <p:nvSpPr>
            <p:cNvPr id="12" name="TextBox 11"/>
            <p:cNvSpPr txBox="1"/>
            <p:nvPr/>
          </p:nvSpPr>
          <p:spPr>
            <a:xfrm>
              <a:off x="4571995" y="5882109"/>
              <a:ext cx="277471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Lucida Bright"/>
                  <a:cs typeface="Lucida Bright"/>
                </a:rPr>
                <a:t>Resonance freq.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5193630" y="4953003"/>
              <a:ext cx="1189793" cy="66842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824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3 Key Challenges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352" y="748437"/>
            <a:ext cx="8435474" cy="130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High Frequency </a:t>
            </a:r>
            <a:r>
              <a:rPr lang="en-US" sz="2400" dirty="0" smtClean="0">
                <a:solidFill>
                  <a:srgbClr val="000000"/>
                </a:solidFill>
                <a:latin typeface="Lucida Bright"/>
                <a:cs typeface="Lucida Bright"/>
              </a:rPr>
              <a:t>Deafness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Over-Sensitivity at Resonance Frequency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Higher Energy Threshold </a:t>
            </a: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  <a:sym typeface="Wingdings"/>
              </a:rPr>
              <a:t> </a:t>
            </a: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Low SNR</a:t>
            </a:r>
          </a:p>
        </p:txBody>
      </p:sp>
      <p:pic>
        <p:nvPicPr>
          <p:cNvPr id="4" name="Picture 3" descr="mic_snr_splVaria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16517" y="2735218"/>
            <a:ext cx="3934661" cy="3031257"/>
          </a:xfrm>
          <a:prstGeom prst="rect">
            <a:avLst/>
          </a:prstGeom>
        </p:spPr>
      </p:pic>
      <p:pic>
        <p:nvPicPr>
          <p:cNvPr id="5" name="Picture 4" descr="vib_snr_splVariatio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78955" y="2684987"/>
            <a:ext cx="4130832" cy="31884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831" y="2452934"/>
            <a:ext cx="3262426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Seravek"/>
                <a:cs typeface="Seravek"/>
              </a:rPr>
              <a:t>Microphone SNR</a:t>
            </a:r>
            <a:endParaRPr lang="en-US" sz="2200" dirty="0">
              <a:solidFill>
                <a:srgbClr val="FF0000"/>
              </a:solidFill>
              <a:latin typeface="Seravek"/>
              <a:cs typeface="Serave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2389" y="2452934"/>
            <a:ext cx="3310552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Seravek"/>
                <a:cs typeface="Seravek"/>
              </a:rPr>
              <a:t>Vibra-motor SNR</a:t>
            </a:r>
            <a:endParaRPr lang="en-US" sz="2200" dirty="0">
              <a:solidFill>
                <a:srgbClr val="FF0000"/>
              </a:solidFill>
              <a:latin typeface="Seravek"/>
              <a:cs typeface="Seravek"/>
            </a:endParaRPr>
          </a:p>
        </p:txBody>
      </p:sp>
    </p:spTree>
    <p:extLst>
      <p:ext uri="{BB962C8B-B14F-4D97-AF65-F5344CB8AC3E}">
        <p14:creationId xmlns:p14="http://schemas.microsoft.com/office/powerpoint/2010/main" val="22382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251531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Lucida Bright"/>
                <a:cs typeface="Lucida Bright"/>
              </a:rPr>
              <a:t>VibraPhone: System Overview</a:t>
            </a:r>
            <a:endParaRPr lang="en-US" sz="36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03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88241" y="294489"/>
            <a:ext cx="4196679" cy="707886"/>
            <a:chOff x="2498681" y="45981"/>
            <a:chExt cx="4196679" cy="707886"/>
          </a:xfrm>
        </p:grpSpPr>
        <p:sp>
          <p:nvSpPr>
            <p:cNvPr id="6" name="TextBox 5"/>
            <p:cNvSpPr txBox="1"/>
            <p:nvPr/>
          </p:nvSpPr>
          <p:spPr>
            <a:xfrm>
              <a:off x="2498681" y="45981"/>
              <a:ext cx="4196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Speech recovery</a:t>
              </a:r>
              <a:endPara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2498681" y="45981"/>
              <a:ext cx="4196679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9308" y="1730823"/>
            <a:ext cx="3468330" cy="707886"/>
            <a:chOff x="2498681" y="45981"/>
            <a:chExt cx="4196679" cy="707886"/>
          </a:xfrm>
        </p:grpSpPr>
        <p:sp>
          <p:nvSpPr>
            <p:cNvPr id="9" name="TextBox 8"/>
            <p:cNvSpPr txBox="1"/>
            <p:nvPr/>
          </p:nvSpPr>
          <p:spPr>
            <a:xfrm>
              <a:off x="2498681" y="45981"/>
              <a:ext cx="41966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Pre</a:t>
              </a:r>
              <a:r>
                <a:rPr lang="en-US" sz="3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-processing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498681" y="45981"/>
              <a:ext cx="4196679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86179" y="1730823"/>
            <a:ext cx="3468330" cy="707886"/>
            <a:chOff x="2498681" y="45981"/>
            <a:chExt cx="4196679" cy="707886"/>
          </a:xfrm>
        </p:grpSpPr>
        <p:sp>
          <p:nvSpPr>
            <p:cNvPr id="12" name="TextBox 11"/>
            <p:cNvSpPr txBox="1"/>
            <p:nvPr/>
          </p:nvSpPr>
          <p:spPr>
            <a:xfrm>
              <a:off x="2498681" y="45981"/>
              <a:ext cx="41966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Speech synthesis</a:t>
              </a:r>
              <a:endPara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498681" y="45981"/>
              <a:ext cx="4196679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cxnSp>
        <p:nvCxnSpPr>
          <p:cNvPr id="40" name="Elbow Connector 39"/>
          <p:cNvCxnSpPr/>
          <p:nvPr/>
        </p:nvCxnSpPr>
        <p:spPr>
          <a:xfrm rot="5400000">
            <a:off x="3107973" y="379825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16200000" flipH="1">
            <a:off x="5179268" y="380359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50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88241" y="294489"/>
            <a:ext cx="4196679" cy="707886"/>
            <a:chOff x="2498681" y="45981"/>
            <a:chExt cx="4196679" cy="707886"/>
          </a:xfrm>
        </p:grpSpPr>
        <p:sp>
          <p:nvSpPr>
            <p:cNvPr id="6" name="TextBox 5"/>
            <p:cNvSpPr txBox="1"/>
            <p:nvPr/>
          </p:nvSpPr>
          <p:spPr>
            <a:xfrm>
              <a:off x="2498681" y="45981"/>
              <a:ext cx="4196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Speech recovery</a:t>
              </a:r>
              <a:endPara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2498681" y="45981"/>
              <a:ext cx="4196679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9308" y="1730823"/>
            <a:ext cx="3468330" cy="707886"/>
            <a:chOff x="2498681" y="45981"/>
            <a:chExt cx="4196679" cy="707886"/>
          </a:xfrm>
        </p:grpSpPr>
        <p:sp>
          <p:nvSpPr>
            <p:cNvPr id="9" name="TextBox 8"/>
            <p:cNvSpPr txBox="1"/>
            <p:nvPr/>
          </p:nvSpPr>
          <p:spPr>
            <a:xfrm>
              <a:off x="2498681" y="45981"/>
              <a:ext cx="41966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Pre</a:t>
              </a:r>
              <a:r>
                <a:rPr lang="en-US" sz="3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-processing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498681" y="45981"/>
              <a:ext cx="4196679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86179" y="1730823"/>
            <a:ext cx="3468330" cy="707886"/>
            <a:chOff x="2498681" y="45981"/>
            <a:chExt cx="4196679" cy="707886"/>
          </a:xfrm>
        </p:grpSpPr>
        <p:sp>
          <p:nvSpPr>
            <p:cNvPr id="12" name="TextBox 11"/>
            <p:cNvSpPr txBox="1"/>
            <p:nvPr/>
          </p:nvSpPr>
          <p:spPr>
            <a:xfrm>
              <a:off x="2498681" y="45981"/>
              <a:ext cx="41966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Speech synthesis</a:t>
              </a:r>
              <a:endPara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498681" y="45981"/>
              <a:ext cx="4196679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610" y="3104048"/>
            <a:ext cx="3658294" cy="595085"/>
            <a:chOff x="2473796" y="29558"/>
            <a:chExt cx="4432486" cy="707886"/>
          </a:xfrm>
        </p:grpSpPr>
        <p:sp>
          <p:nvSpPr>
            <p:cNvPr id="15" name="TextBox 14"/>
            <p:cNvSpPr txBox="1"/>
            <p:nvPr/>
          </p:nvSpPr>
          <p:spPr>
            <a:xfrm>
              <a:off x="2473796" y="93065"/>
              <a:ext cx="4432486" cy="549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Frequency equalization 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586219" y="29558"/>
              <a:ext cx="4231141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3617" y="3899263"/>
            <a:ext cx="3452833" cy="849767"/>
            <a:chOff x="2565797" y="147234"/>
            <a:chExt cx="4196679" cy="918950"/>
          </a:xfrm>
        </p:grpSpPr>
        <p:sp>
          <p:nvSpPr>
            <p:cNvPr id="18" name="TextBox 17"/>
            <p:cNvSpPr txBox="1"/>
            <p:nvPr/>
          </p:nvSpPr>
          <p:spPr>
            <a:xfrm>
              <a:off x="2579243" y="147234"/>
              <a:ext cx="4025119" cy="898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Background noise removal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565797" y="174793"/>
              <a:ext cx="4196679" cy="891391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4680" y="4967073"/>
            <a:ext cx="3560171" cy="886875"/>
            <a:chOff x="2440342" y="93066"/>
            <a:chExt cx="4432486" cy="1054985"/>
          </a:xfrm>
        </p:grpSpPr>
        <p:sp>
          <p:nvSpPr>
            <p:cNvPr id="21" name="TextBox 20"/>
            <p:cNvSpPr txBox="1"/>
            <p:nvPr/>
          </p:nvSpPr>
          <p:spPr>
            <a:xfrm>
              <a:off x="2440342" y="93066"/>
              <a:ext cx="4432486" cy="988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Speech energy 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l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ocalization 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474804" y="111635"/>
              <a:ext cx="4196679" cy="103641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cxnSp>
        <p:nvCxnSpPr>
          <p:cNvPr id="34" name="Elbow Connector 33"/>
          <p:cNvCxnSpPr/>
          <p:nvPr/>
        </p:nvCxnSpPr>
        <p:spPr>
          <a:xfrm rot="5400000">
            <a:off x="3320216" y="2751368"/>
            <a:ext cx="970442" cy="345125"/>
          </a:xfrm>
          <a:prstGeom prst="bentConnector2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5400000">
            <a:off x="2922999" y="3219691"/>
            <a:ext cx="1913991" cy="379639"/>
          </a:xfrm>
          <a:prstGeom prst="bentConnector3">
            <a:avLst>
              <a:gd name="adj1" fmla="val 100491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22" idx="3"/>
          </p:cNvCxnSpPr>
          <p:nvPr/>
        </p:nvCxnSpPr>
        <p:spPr>
          <a:xfrm rot="5400000">
            <a:off x="2420699" y="3664950"/>
            <a:ext cx="2965799" cy="540933"/>
          </a:xfrm>
          <a:prstGeom prst="bentConnector2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>
            <a:off x="3107973" y="379825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16200000" flipH="1">
            <a:off x="5179268" y="380359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08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88241" y="294489"/>
            <a:ext cx="4196679" cy="707886"/>
            <a:chOff x="2498681" y="45981"/>
            <a:chExt cx="4196679" cy="707886"/>
          </a:xfrm>
        </p:grpSpPr>
        <p:sp>
          <p:nvSpPr>
            <p:cNvPr id="6" name="TextBox 5"/>
            <p:cNvSpPr txBox="1"/>
            <p:nvPr/>
          </p:nvSpPr>
          <p:spPr>
            <a:xfrm>
              <a:off x="2498681" y="45981"/>
              <a:ext cx="4196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Speech recovery</a:t>
              </a:r>
              <a:endPara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2498681" y="45981"/>
              <a:ext cx="4196679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9308" y="1730823"/>
            <a:ext cx="3468330" cy="707886"/>
            <a:chOff x="2498681" y="45981"/>
            <a:chExt cx="4196679" cy="707886"/>
          </a:xfrm>
        </p:grpSpPr>
        <p:sp>
          <p:nvSpPr>
            <p:cNvPr id="9" name="TextBox 8"/>
            <p:cNvSpPr txBox="1"/>
            <p:nvPr/>
          </p:nvSpPr>
          <p:spPr>
            <a:xfrm>
              <a:off x="2498681" y="45981"/>
              <a:ext cx="41966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Pre</a:t>
              </a:r>
              <a:r>
                <a:rPr lang="en-US" sz="3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-processing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498681" y="45981"/>
              <a:ext cx="4196679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86179" y="1730823"/>
            <a:ext cx="3468330" cy="707886"/>
            <a:chOff x="2498681" y="45981"/>
            <a:chExt cx="4196679" cy="707886"/>
          </a:xfrm>
        </p:grpSpPr>
        <p:sp>
          <p:nvSpPr>
            <p:cNvPr id="12" name="TextBox 11"/>
            <p:cNvSpPr txBox="1"/>
            <p:nvPr/>
          </p:nvSpPr>
          <p:spPr>
            <a:xfrm>
              <a:off x="2498681" y="45981"/>
              <a:ext cx="41966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Speech synthesis</a:t>
              </a:r>
              <a:endPara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498681" y="45981"/>
              <a:ext cx="4196679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610" y="3104048"/>
            <a:ext cx="3658294" cy="595085"/>
            <a:chOff x="2473796" y="29558"/>
            <a:chExt cx="4432486" cy="707886"/>
          </a:xfrm>
        </p:grpSpPr>
        <p:sp>
          <p:nvSpPr>
            <p:cNvPr id="15" name="TextBox 14"/>
            <p:cNvSpPr txBox="1"/>
            <p:nvPr/>
          </p:nvSpPr>
          <p:spPr>
            <a:xfrm>
              <a:off x="2473796" y="93065"/>
              <a:ext cx="4432486" cy="549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Frequency equalization 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586219" y="29558"/>
              <a:ext cx="4231141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3617" y="3899263"/>
            <a:ext cx="3452833" cy="849767"/>
            <a:chOff x="2565797" y="147234"/>
            <a:chExt cx="4196679" cy="918950"/>
          </a:xfrm>
        </p:grpSpPr>
        <p:sp>
          <p:nvSpPr>
            <p:cNvPr id="18" name="TextBox 17"/>
            <p:cNvSpPr txBox="1"/>
            <p:nvPr/>
          </p:nvSpPr>
          <p:spPr>
            <a:xfrm>
              <a:off x="2579243" y="147234"/>
              <a:ext cx="4025119" cy="898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Background noise removal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565797" y="174793"/>
              <a:ext cx="4196679" cy="891391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4680" y="4967073"/>
            <a:ext cx="3560171" cy="886875"/>
            <a:chOff x="2440342" y="93066"/>
            <a:chExt cx="4432486" cy="1054985"/>
          </a:xfrm>
        </p:grpSpPr>
        <p:sp>
          <p:nvSpPr>
            <p:cNvPr id="21" name="TextBox 20"/>
            <p:cNvSpPr txBox="1"/>
            <p:nvPr/>
          </p:nvSpPr>
          <p:spPr>
            <a:xfrm>
              <a:off x="2440342" y="93066"/>
              <a:ext cx="4432486" cy="988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Speech energy 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l</a:t>
              </a:r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ocalization 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474804" y="111635"/>
              <a:ext cx="4196679" cy="103641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59658" y="3145466"/>
            <a:ext cx="3893525" cy="595085"/>
            <a:chOff x="2481000" y="29558"/>
            <a:chExt cx="4432486" cy="707886"/>
          </a:xfrm>
        </p:grpSpPr>
        <p:sp>
          <p:nvSpPr>
            <p:cNvPr id="24" name="TextBox 23"/>
            <p:cNvSpPr txBox="1"/>
            <p:nvPr/>
          </p:nvSpPr>
          <p:spPr>
            <a:xfrm>
              <a:off x="2481000" y="93065"/>
              <a:ext cx="4432486" cy="549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Voice source expansion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586219" y="29558"/>
              <a:ext cx="4231141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59658" y="4097837"/>
            <a:ext cx="3893525" cy="595085"/>
            <a:chOff x="2481000" y="29558"/>
            <a:chExt cx="4432486" cy="707886"/>
          </a:xfrm>
        </p:grpSpPr>
        <p:sp>
          <p:nvSpPr>
            <p:cNvPr id="27" name="TextBox 26"/>
            <p:cNvSpPr txBox="1"/>
            <p:nvPr/>
          </p:nvSpPr>
          <p:spPr>
            <a:xfrm>
              <a:off x="2481000" y="93065"/>
              <a:ext cx="4432486" cy="549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eravek Light"/>
                  <a:cs typeface="Seravek Light"/>
                </a:rPr>
                <a:t>Speech reconstruction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ravek Light"/>
                <a:cs typeface="Seravek Light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586219" y="29558"/>
              <a:ext cx="4231141" cy="707886"/>
            </a:xfrm>
            <a:prstGeom prst="round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cxnSp>
        <p:nvCxnSpPr>
          <p:cNvPr id="30" name="Elbow Connector 29"/>
          <p:cNvCxnSpPr/>
          <p:nvPr/>
        </p:nvCxnSpPr>
        <p:spPr>
          <a:xfrm rot="16200000" flipH="1">
            <a:off x="4657094" y="2765173"/>
            <a:ext cx="970442" cy="345125"/>
          </a:xfrm>
          <a:prstGeom prst="bentConnector2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rot="16200000" flipH="1">
            <a:off x="4172062" y="3179828"/>
            <a:ext cx="1913991" cy="459363"/>
          </a:xfrm>
          <a:prstGeom prst="bentConnector3">
            <a:avLst>
              <a:gd name="adj1" fmla="val 100491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5400000">
            <a:off x="3320216" y="2751368"/>
            <a:ext cx="970442" cy="345125"/>
          </a:xfrm>
          <a:prstGeom prst="bentConnector2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5400000">
            <a:off x="2922999" y="3219691"/>
            <a:ext cx="1913991" cy="379639"/>
          </a:xfrm>
          <a:prstGeom prst="bentConnector3">
            <a:avLst>
              <a:gd name="adj1" fmla="val 100491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22" idx="3"/>
          </p:cNvCxnSpPr>
          <p:nvPr/>
        </p:nvCxnSpPr>
        <p:spPr>
          <a:xfrm rot="5400000">
            <a:off x="2420699" y="3664950"/>
            <a:ext cx="2965799" cy="540933"/>
          </a:xfrm>
          <a:prstGeom prst="bentConnector2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>
            <a:off x="3107973" y="379825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16200000" flipH="1">
            <a:off x="5179268" y="380359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92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8241" y="294489"/>
            <a:ext cx="419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Seravek Light"/>
                <a:cs typeface="Seravek Light"/>
              </a:rPr>
              <a:t>Speech recovery</a:t>
            </a:r>
            <a:endParaRPr lang="en-US" sz="3600" dirty="0">
              <a:solidFill>
                <a:schemeClr val="bg1">
                  <a:lumMod val="85000"/>
                </a:schemeClr>
              </a:solidFill>
              <a:latin typeface="Seravek Light"/>
              <a:cs typeface="Seravek Ligh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88241" y="294489"/>
            <a:ext cx="4196679" cy="707886"/>
          </a:xfrm>
          <a:prstGeom prst="roundRect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889308" y="1730823"/>
            <a:ext cx="34683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9D9D9"/>
                </a:solidFill>
                <a:latin typeface="Seravek Light"/>
                <a:cs typeface="Seravek Light"/>
              </a:rPr>
              <a:t>Pre</a:t>
            </a:r>
            <a:r>
              <a:rPr lang="en-US" sz="3200" dirty="0">
                <a:solidFill>
                  <a:srgbClr val="D9D9D9"/>
                </a:solidFill>
                <a:latin typeface="Seravek Light"/>
                <a:cs typeface="Seravek Light"/>
              </a:rPr>
              <a:t>-processing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9308" y="1730823"/>
            <a:ext cx="3468330" cy="707886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TextBox 11"/>
          <p:cNvSpPr txBox="1"/>
          <p:nvPr/>
        </p:nvSpPr>
        <p:spPr>
          <a:xfrm>
            <a:off x="4686179" y="1730823"/>
            <a:ext cx="34683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9D9D9"/>
                </a:solidFill>
                <a:latin typeface="Seravek Light"/>
                <a:cs typeface="Seravek Light"/>
              </a:rPr>
              <a:t>Speech synthesis</a:t>
            </a:r>
            <a:endParaRPr lang="en-US" sz="32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86179" y="1730823"/>
            <a:ext cx="3468330" cy="707886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Box 14"/>
          <p:cNvSpPr txBox="1"/>
          <p:nvPr/>
        </p:nvSpPr>
        <p:spPr>
          <a:xfrm>
            <a:off x="27610" y="3157435"/>
            <a:ext cx="365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Frequency equalization </a:t>
            </a:r>
            <a:endParaRPr lang="en-US" sz="24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0397" y="3104048"/>
            <a:ext cx="3492117" cy="595085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TextBox 17"/>
          <p:cNvSpPr txBox="1"/>
          <p:nvPr/>
        </p:nvSpPr>
        <p:spPr>
          <a:xfrm>
            <a:off x="234680" y="3899263"/>
            <a:ext cx="3311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Background noise removal</a:t>
            </a:r>
            <a:endParaRPr lang="en-US" sz="24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3617" y="3924746"/>
            <a:ext cx="3452833" cy="824284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TextBox 20"/>
          <p:cNvSpPr txBox="1"/>
          <p:nvPr/>
        </p:nvSpPr>
        <p:spPr>
          <a:xfrm>
            <a:off x="234680" y="4967073"/>
            <a:ext cx="3560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53735"/>
                </a:solidFill>
                <a:latin typeface="Seravek Light"/>
                <a:cs typeface="Seravek Light"/>
              </a:rPr>
              <a:t>Speech energy </a:t>
            </a:r>
            <a:r>
              <a:rPr lang="en-US" sz="2400" dirty="0">
                <a:solidFill>
                  <a:srgbClr val="953735"/>
                </a:solidFill>
                <a:latin typeface="Seravek Light"/>
                <a:cs typeface="Seravek Light"/>
              </a:rPr>
              <a:t>l</a:t>
            </a:r>
            <a:r>
              <a:rPr lang="en-US" sz="2400" dirty="0" smtClean="0">
                <a:solidFill>
                  <a:srgbClr val="953735"/>
                </a:solidFill>
                <a:latin typeface="Seravek Light"/>
                <a:cs typeface="Seravek Light"/>
              </a:rPr>
              <a:t>ocalization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62360" y="4982684"/>
            <a:ext cx="3370771" cy="871263"/>
          </a:xfrm>
          <a:prstGeom prst="roundRect">
            <a:avLst/>
          </a:prstGeom>
          <a:noFill/>
          <a:ln w="28575" cmpd="sng"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TextBox 23"/>
          <p:cNvSpPr txBox="1"/>
          <p:nvPr/>
        </p:nvSpPr>
        <p:spPr>
          <a:xfrm>
            <a:off x="5259658" y="3198853"/>
            <a:ext cx="389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Seravek Light"/>
                <a:cs typeface="Seravek Light"/>
              </a:rPr>
              <a:t>Voice source expansion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Seravek Light"/>
              <a:cs typeface="Seravek Ligh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52083" y="3145466"/>
            <a:ext cx="3716662" cy="595085"/>
          </a:xfrm>
          <a:prstGeom prst="roundRect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9658" y="4151224"/>
            <a:ext cx="389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53735"/>
                </a:solidFill>
                <a:latin typeface="Seravek Light"/>
                <a:cs typeface="Seravek Light"/>
              </a:rPr>
              <a:t>Speech reconstruction</a:t>
            </a:r>
            <a:endParaRPr lang="en-US" sz="2400" dirty="0">
              <a:solidFill>
                <a:srgbClr val="953735"/>
              </a:solidFill>
              <a:latin typeface="Seravek Light"/>
              <a:cs typeface="Seravek Ligh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52083" y="4097837"/>
            <a:ext cx="3716662" cy="595085"/>
          </a:xfrm>
          <a:prstGeom prst="roundRect">
            <a:avLst/>
          </a:prstGeom>
          <a:noFill/>
          <a:ln w="28575" cmpd="sng"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4657094" y="2765173"/>
            <a:ext cx="970442" cy="345125"/>
          </a:xfrm>
          <a:prstGeom prst="bentConnector2">
            <a:avLst/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rot="16200000" flipH="1">
            <a:off x="4172062" y="3179828"/>
            <a:ext cx="1913991" cy="459363"/>
          </a:xfrm>
          <a:prstGeom prst="bentConnector3">
            <a:avLst>
              <a:gd name="adj1" fmla="val 100491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5400000">
            <a:off x="3320216" y="2751368"/>
            <a:ext cx="970442" cy="345125"/>
          </a:xfrm>
          <a:prstGeom prst="bentConnector2">
            <a:avLst/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5400000">
            <a:off x="2922999" y="3219691"/>
            <a:ext cx="1913991" cy="379639"/>
          </a:xfrm>
          <a:prstGeom prst="bentConnector3">
            <a:avLst>
              <a:gd name="adj1" fmla="val 100491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22" idx="3"/>
          </p:cNvCxnSpPr>
          <p:nvPr/>
        </p:nvCxnSpPr>
        <p:spPr>
          <a:xfrm rot="5400000">
            <a:off x="2420699" y="3664950"/>
            <a:ext cx="2965799" cy="540933"/>
          </a:xfrm>
          <a:prstGeom prst="bentConnector2">
            <a:avLst/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>
            <a:off x="3107973" y="379825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16200000" flipH="1">
            <a:off x="5179268" y="380359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0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62360" y="4982684"/>
            <a:ext cx="3370771" cy="871263"/>
          </a:xfrm>
          <a:prstGeom prst="roundRect">
            <a:avLst/>
          </a:prstGeom>
          <a:solidFill>
            <a:srgbClr val="800000"/>
          </a:solidFill>
          <a:ln w="28575" cmpd="sng"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2388241" y="294489"/>
            <a:ext cx="419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Seravek Light"/>
                <a:cs typeface="Seravek Light"/>
              </a:rPr>
              <a:t>Speech recovery</a:t>
            </a:r>
            <a:endParaRPr lang="en-US" sz="3600" dirty="0">
              <a:solidFill>
                <a:schemeClr val="bg1">
                  <a:lumMod val="85000"/>
                </a:schemeClr>
              </a:solidFill>
              <a:latin typeface="Seravek Light"/>
              <a:cs typeface="Seravek Ligh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88241" y="294489"/>
            <a:ext cx="4196679" cy="707886"/>
          </a:xfrm>
          <a:prstGeom prst="roundRect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889308" y="1730823"/>
            <a:ext cx="34683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9D9D9"/>
                </a:solidFill>
                <a:latin typeface="Seravek Light"/>
                <a:cs typeface="Seravek Light"/>
              </a:rPr>
              <a:t>Pre</a:t>
            </a:r>
            <a:r>
              <a:rPr lang="en-US" sz="3200" dirty="0">
                <a:solidFill>
                  <a:srgbClr val="D9D9D9"/>
                </a:solidFill>
                <a:latin typeface="Seravek Light"/>
                <a:cs typeface="Seravek Light"/>
              </a:rPr>
              <a:t>-processing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9308" y="1730823"/>
            <a:ext cx="3468330" cy="707886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TextBox 11"/>
          <p:cNvSpPr txBox="1"/>
          <p:nvPr/>
        </p:nvSpPr>
        <p:spPr>
          <a:xfrm>
            <a:off x="4686179" y="1730823"/>
            <a:ext cx="34683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9D9D9"/>
                </a:solidFill>
                <a:latin typeface="Seravek Light"/>
                <a:cs typeface="Seravek Light"/>
              </a:rPr>
              <a:t>Speech synthesis</a:t>
            </a:r>
            <a:endParaRPr lang="en-US" sz="32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86179" y="1730823"/>
            <a:ext cx="3468330" cy="707886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Box 14"/>
          <p:cNvSpPr txBox="1"/>
          <p:nvPr/>
        </p:nvSpPr>
        <p:spPr>
          <a:xfrm>
            <a:off x="27610" y="3157435"/>
            <a:ext cx="365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Frequency equalization </a:t>
            </a:r>
            <a:endParaRPr lang="en-US" sz="24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0397" y="3104048"/>
            <a:ext cx="3492117" cy="595085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TextBox 17"/>
          <p:cNvSpPr txBox="1"/>
          <p:nvPr/>
        </p:nvSpPr>
        <p:spPr>
          <a:xfrm>
            <a:off x="234680" y="3899263"/>
            <a:ext cx="3311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Background noise removal</a:t>
            </a:r>
            <a:endParaRPr lang="en-US" sz="24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3617" y="3924746"/>
            <a:ext cx="3452833" cy="824284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TextBox 20"/>
          <p:cNvSpPr txBox="1"/>
          <p:nvPr/>
        </p:nvSpPr>
        <p:spPr>
          <a:xfrm>
            <a:off x="234680" y="4967073"/>
            <a:ext cx="3560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Seravek Light"/>
                <a:cs typeface="Seravek Light"/>
              </a:rPr>
              <a:t>Speech energy </a:t>
            </a:r>
            <a:r>
              <a:rPr lang="en-US" sz="2400" dirty="0">
                <a:solidFill>
                  <a:schemeClr val="bg1"/>
                </a:solidFill>
                <a:latin typeface="Seravek Light"/>
                <a:cs typeface="Seravek Light"/>
              </a:rPr>
              <a:t>l</a:t>
            </a:r>
            <a:r>
              <a:rPr lang="en-US" sz="2400" dirty="0" smtClean="0">
                <a:solidFill>
                  <a:schemeClr val="bg1"/>
                </a:solidFill>
                <a:latin typeface="Seravek Light"/>
                <a:cs typeface="Seravek Light"/>
              </a:rPr>
              <a:t>ocalization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59658" y="3198853"/>
            <a:ext cx="389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Voice source expansion</a:t>
            </a:r>
            <a:endParaRPr lang="en-US" sz="24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52083" y="3145466"/>
            <a:ext cx="3716662" cy="595085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953735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9658" y="4151224"/>
            <a:ext cx="389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Speech reconstruction</a:t>
            </a:r>
            <a:endParaRPr lang="en-US" sz="24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52083" y="4097837"/>
            <a:ext cx="3716662" cy="595085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4657094" y="2765173"/>
            <a:ext cx="970442" cy="345125"/>
          </a:xfrm>
          <a:prstGeom prst="bentConnector2">
            <a:avLst/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rot="16200000" flipH="1">
            <a:off x="4172062" y="3179828"/>
            <a:ext cx="1913991" cy="459363"/>
          </a:xfrm>
          <a:prstGeom prst="bentConnector3">
            <a:avLst>
              <a:gd name="adj1" fmla="val 100491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5400000">
            <a:off x="3320216" y="2751368"/>
            <a:ext cx="970442" cy="345125"/>
          </a:xfrm>
          <a:prstGeom prst="bentConnector2">
            <a:avLst/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5400000">
            <a:off x="2922999" y="3219691"/>
            <a:ext cx="1913991" cy="379639"/>
          </a:xfrm>
          <a:prstGeom prst="bentConnector3">
            <a:avLst>
              <a:gd name="adj1" fmla="val 100491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22" idx="3"/>
          </p:cNvCxnSpPr>
          <p:nvPr/>
        </p:nvCxnSpPr>
        <p:spPr>
          <a:xfrm rot="5400000">
            <a:off x="2420699" y="3664950"/>
            <a:ext cx="2965799" cy="540933"/>
          </a:xfrm>
          <a:prstGeom prst="bentConnector2">
            <a:avLst/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>
            <a:off x="3107973" y="379825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16200000" flipH="1">
            <a:off x="5179268" y="380359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4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nergyLocalization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76" y="1770220"/>
            <a:ext cx="5920484" cy="4745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Identifying Hidden Energy in Speech</a:t>
            </a:r>
            <a:endParaRPr lang="en-US" sz="2800" dirty="0">
              <a:latin typeface="Lucida Bright"/>
              <a:cs typeface="Lucida Brigh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09537" y="953007"/>
            <a:ext cx="6120234" cy="3029164"/>
            <a:chOff x="2709537" y="953007"/>
            <a:chExt cx="6120234" cy="3029164"/>
          </a:xfrm>
        </p:grpSpPr>
        <p:sp>
          <p:nvSpPr>
            <p:cNvPr id="7" name="Oval 6"/>
            <p:cNvSpPr/>
            <p:nvPr/>
          </p:nvSpPr>
          <p:spPr>
            <a:xfrm>
              <a:off x="2709537" y="2221422"/>
              <a:ext cx="2912231" cy="1760749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4365" y="953007"/>
              <a:ext cx="3115406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Lucida Bright"/>
                  <a:cs typeface="Lucida Bright"/>
                </a:rPr>
                <a:t>Signals present in </a:t>
              </a:r>
            </a:p>
            <a:p>
              <a:r>
                <a:rPr lang="en-US" sz="2000">
                  <a:latin typeface="Lucida Bright"/>
                  <a:cs typeface="Lucida Bright"/>
                </a:rPr>
                <a:t>the higher frequencies, </a:t>
              </a:r>
            </a:p>
            <a:p>
              <a:r>
                <a:rPr lang="en-US" sz="2000">
                  <a:latin typeface="Lucida Bright"/>
                  <a:cs typeface="Lucida Bright"/>
                </a:rPr>
                <a:t>but buried under noise.</a:t>
              </a:r>
            </a:p>
          </p:txBody>
        </p:sp>
        <p:cxnSp>
          <p:nvCxnSpPr>
            <p:cNvPr id="9" name="Straight Arrow Connector 8"/>
            <p:cNvCxnSpPr>
              <a:stCxn id="8" idx="1"/>
              <a:endCxn id="7" idx="7"/>
            </p:cNvCxnSpPr>
            <p:nvPr/>
          </p:nvCxnSpPr>
          <p:spPr>
            <a:xfrm rot="10800000" flipV="1">
              <a:off x="5195283" y="1460838"/>
              <a:ext cx="519083" cy="101843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349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st_lastFra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69662" y="2100690"/>
            <a:ext cx="1707874" cy="1338032"/>
            <a:chOff x="2869662" y="2100690"/>
            <a:chExt cx="1707874" cy="1338032"/>
          </a:xfrm>
        </p:grpSpPr>
        <p:pic>
          <p:nvPicPr>
            <p:cNvPr id="4" name="Picture 3" descr="4_coi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436" y="2166723"/>
              <a:ext cx="1249100" cy="12719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869662" y="2100690"/>
              <a:ext cx="806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rgbClr val="000000"/>
                  </a:solidFill>
                  <a:latin typeface="Lucida Bright"/>
                  <a:cs typeface="Lucida Bright"/>
                </a:rPr>
                <a:t>Coil</a:t>
              </a:r>
              <a:endParaRPr lang="en-US" sz="2000" dirty="0">
                <a:solidFill>
                  <a:srgbClr val="000000"/>
                </a:solidFill>
                <a:latin typeface="Lucida Bright"/>
                <a:cs typeface="Lucida Brigh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3017" y="2283115"/>
            <a:ext cx="2417915" cy="1575279"/>
            <a:chOff x="933017" y="2283115"/>
            <a:chExt cx="2417915" cy="1575279"/>
          </a:xfrm>
        </p:grpSpPr>
        <p:pic>
          <p:nvPicPr>
            <p:cNvPr id="7" name="Picture 6" descr="3_mas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942" y="2624234"/>
              <a:ext cx="1012990" cy="12341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33017" y="2283115"/>
              <a:ext cx="1994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Lucida Bright"/>
                  <a:cs typeface="Lucida Bright"/>
                </a:rPr>
                <a:t>Magnetic mass</a:t>
              </a:r>
              <a:endParaRPr lang="en-US" sz="2000" dirty="0">
                <a:solidFill>
                  <a:srgbClr val="000000"/>
                </a:solidFill>
                <a:latin typeface="Lucida Bright"/>
                <a:cs typeface="Lucida Brigh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97529" y="758485"/>
            <a:ext cx="3182366" cy="1897538"/>
            <a:chOff x="4397529" y="758485"/>
            <a:chExt cx="3182366" cy="1897538"/>
          </a:xfrm>
        </p:grpSpPr>
        <p:sp>
          <p:nvSpPr>
            <p:cNvPr id="10" name="TextBox 9"/>
            <p:cNvSpPr txBox="1"/>
            <p:nvPr/>
          </p:nvSpPr>
          <p:spPr>
            <a:xfrm>
              <a:off x="5490141" y="758485"/>
              <a:ext cx="2089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rgbClr val="000000"/>
                  </a:solidFill>
                  <a:latin typeface="Lucida Bright"/>
                  <a:cs typeface="Lucida Bright"/>
                </a:rPr>
                <a:t>Driving voltage</a:t>
              </a:r>
              <a:endParaRPr lang="en-US" sz="2000" dirty="0">
                <a:solidFill>
                  <a:srgbClr val="000000"/>
                </a:solidFill>
                <a:latin typeface="Lucida Bright"/>
                <a:cs typeface="Lucida Bright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397529" y="966105"/>
              <a:ext cx="1150024" cy="1689918"/>
            </a:xfrm>
            <a:custGeom>
              <a:avLst/>
              <a:gdLst>
                <a:gd name="connsiteX0" fmla="*/ 980027 w 980027"/>
                <a:gd name="connsiteY0" fmla="*/ 0 h 1689918"/>
                <a:gd name="connsiteX1" fmla="*/ 500014 w 980027"/>
                <a:gd name="connsiteY1" fmla="*/ 329984 h 1689918"/>
                <a:gd name="connsiteX2" fmla="*/ 280008 w 980027"/>
                <a:gd name="connsiteY2" fmla="*/ 1419931 h 1689918"/>
                <a:gd name="connsiteX3" fmla="*/ 0 w 980027"/>
                <a:gd name="connsiteY3" fmla="*/ 1689918 h 168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027" h="1689918">
                  <a:moveTo>
                    <a:pt x="980027" y="0"/>
                  </a:moveTo>
                  <a:cubicBezTo>
                    <a:pt x="798355" y="46664"/>
                    <a:pt x="616684" y="93329"/>
                    <a:pt x="500014" y="329984"/>
                  </a:cubicBezTo>
                  <a:cubicBezTo>
                    <a:pt x="383344" y="566639"/>
                    <a:pt x="363344" y="1193276"/>
                    <a:pt x="280008" y="1419931"/>
                  </a:cubicBezTo>
                  <a:cubicBezTo>
                    <a:pt x="196672" y="1646586"/>
                    <a:pt x="0" y="1689918"/>
                    <a:pt x="0" y="1689918"/>
                  </a:cubicBezTo>
                </a:path>
              </a:pathLst>
            </a:custGeom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824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nergyLocalization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76" y="1770220"/>
            <a:ext cx="5920484" cy="4745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Identifying Hidden Energy in Speech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1008" y="953007"/>
            <a:ext cx="3801041" cy="1015663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Run cross-correlation to</a:t>
            </a:r>
          </a:p>
          <a:p>
            <a:r>
              <a:rPr lang="en-US" sz="2000">
                <a:latin typeface="Lucida Bright"/>
                <a:cs typeface="Lucida Bright"/>
              </a:rPr>
              <a:t>identify spikes, an indication</a:t>
            </a:r>
          </a:p>
          <a:p>
            <a:r>
              <a:rPr lang="en-US" sz="2000">
                <a:latin typeface="Lucida Bright"/>
                <a:cs typeface="Lucida Bright"/>
              </a:rPr>
              <a:t>of presence of speech signal</a:t>
            </a: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rot="10800000" flipV="1">
            <a:off x="4772000" y="1460838"/>
            <a:ext cx="519009" cy="1018437"/>
          </a:xfrm>
          <a:prstGeom prst="straightConnector1">
            <a:avLst/>
          </a:prstGeom>
          <a:ln>
            <a:solidFill>
              <a:srgbClr val="0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19787" y="2350998"/>
            <a:ext cx="1924377" cy="256554"/>
          </a:xfrm>
          <a:prstGeom prst="rect">
            <a:avLst/>
          </a:prstGeom>
          <a:noFill/>
          <a:ln w="5715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19787" y="5451764"/>
            <a:ext cx="1924377" cy="20524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9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208E-6 -3.15522E-6 L 0.00295 0.422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nergyLocalization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76" y="1770220"/>
            <a:ext cx="5920484" cy="4745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Identifying Hidden Energy in Speech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1008" y="953007"/>
            <a:ext cx="3801041" cy="1015663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Run cross-correlation to</a:t>
            </a:r>
          </a:p>
          <a:p>
            <a:r>
              <a:rPr lang="en-US" sz="2000">
                <a:latin typeface="Lucida Bright"/>
                <a:cs typeface="Lucida Bright"/>
              </a:rPr>
              <a:t>identify spikes, an indication</a:t>
            </a:r>
          </a:p>
          <a:p>
            <a:r>
              <a:rPr lang="en-US" sz="2000">
                <a:latin typeface="Lucida Bright"/>
                <a:cs typeface="Lucida Bright"/>
              </a:rPr>
              <a:t>of presence of speech signal</a:t>
            </a: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rot="10800000" flipV="1">
            <a:off x="4772000" y="1460838"/>
            <a:ext cx="519009" cy="1018437"/>
          </a:xfrm>
          <a:prstGeom prst="straightConnector1">
            <a:avLst/>
          </a:prstGeom>
          <a:ln>
            <a:solidFill>
              <a:srgbClr val="0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19787" y="2350998"/>
            <a:ext cx="1924377" cy="256554"/>
          </a:xfrm>
          <a:prstGeom prst="rect">
            <a:avLst/>
          </a:prstGeom>
          <a:solidFill>
            <a:srgbClr val="66FFCC"/>
          </a:solidFill>
          <a:ln w="5715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19787" y="5451764"/>
            <a:ext cx="1924377" cy="20524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19787" y="3040161"/>
            <a:ext cx="1924377" cy="256554"/>
          </a:xfrm>
          <a:prstGeom prst="rect">
            <a:avLst/>
          </a:prstGeom>
          <a:solidFill>
            <a:srgbClr val="66FFCC"/>
          </a:solidFill>
          <a:ln w="5715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19787" y="3745683"/>
            <a:ext cx="1924377" cy="256554"/>
          </a:xfrm>
          <a:prstGeom prst="rect">
            <a:avLst/>
          </a:prstGeom>
          <a:solidFill>
            <a:srgbClr val="66FFCC"/>
          </a:solidFill>
          <a:ln w="5715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nergyLocalization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76" y="1770220"/>
            <a:ext cx="5920484" cy="4745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Identifying Hidden Energy in Speech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7060" y="953007"/>
            <a:ext cx="3929281" cy="1015663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Subtract noise signals copied </a:t>
            </a:r>
          </a:p>
          <a:p>
            <a:r>
              <a:rPr lang="en-US" sz="2000">
                <a:latin typeface="Lucida Bright"/>
                <a:cs typeface="Lucida Bright"/>
              </a:rPr>
              <a:t>from around the speech </a:t>
            </a:r>
          </a:p>
          <a:p>
            <a:r>
              <a:rPr lang="en-US" sz="2000">
                <a:latin typeface="Lucida Bright"/>
                <a:cs typeface="Lucida Bright"/>
              </a:rPr>
              <a:t>windows: spectral subtraction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19788" y="2350998"/>
            <a:ext cx="1193114" cy="25655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19787" y="5451764"/>
            <a:ext cx="1924377" cy="20524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19787" y="3040161"/>
            <a:ext cx="1924377" cy="25655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19788" y="3745683"/>
            <a:ext cx="936529" cy="25655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12901" y="3731319"/>
            <a:ext cx="742542" cy="270918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nergyLocalization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76" y="1770220"/>
            <a:ext cx="5920484" cy="4745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Identifying Hidden Energy in Speech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9788" y="2350998"/>
            <a:ext cx="1193114" cy="25655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19787" y="5451764"/>
            <a:ext cx="1924377" cy="20524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19787" y="3040161"/>
            <a:ext cx="1924377" cy="25655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19788" y="3745683"/>
            <a:ext cx="936529" cy="25655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12901" y="3731319"/>
            <a:ext cx="742542" cy="270918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19787" y="2338169"/>
            <a:ext cx="410534" cy="166406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1119" y="953007"/>
            <a:ext cx="4262705" cy="1015663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Further average over frequency</a:t>
            </a:r>
          </a:p>
          <a:p>
            <a:r>
              <a:rPr lang="en-US" sz="2000">
                <a:latin typeface="Lucida Bright"/>
                <a:cs typeface="Lucida Bright"/>
              </a:rPr>
              <a:t>windows to improve SNR (zero </a:t>
            </a:r>
          </a:p>
          <a:p>
            <a:r>
              <a:rPr lang="en-US" sz="2000">
                <a:latin typeface="Lucida Bright"/>
                <a:cs typeface="Lucida Bright"/>
              </a:rPr>
              <a:t>Mean Gaussian noise is reduced) </a:t>
            </a:r>
          </a:p>
        </p:txBody>
      </p:sp>
      <p:pic>
        <p:nvPicPr>
          <p:cNvPr id="18" name="Picture 17" descr="filterEqu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21" y="1004318"/>
            <a:ext cx="4688064" cy="97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9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nergyLocalization_fi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76" y="1770220"/>
            <a:ext cx="5920484" cy="4775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Identifying Hidden Energy in Speech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0434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nergyLocalization_fi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76" y="1770220"/>
            <a:ext cx="5920484" cy="4775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Identifying Hidden Energy in Speech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4" name="Oval 3"/>
          <p:cNvSpPr/>
          <p:nvPr/>
        </p:nvSpPr>
        <p:spPr>
          <a:xfrm>
            <a:off x="2514521" y="2462914"/>
            <a:ext cx="692775" cy="551591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7544" y="3705668"/>
            <a:ext cx="899592" cy="822505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57127" y="3014506"/>
            <a:ext cx="885212" cy="897938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07296" y="4271618"/>
            <a:ext cx="885212" cy="897938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49565" y="2187118"/>
            <a:ext cx="519582" cy="551591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3500" y="670791"/>
            <a:ext cx="7173759" cy="707886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Lucida Bright"/>
                <a:cs typeface="Lucida Bright"/>
              </a:rPr>
              <a:t>Now, pick areas of dominant signals (via clustering) and </a:t>
            </a:r>
          </a:p>
          <a:p>
            <a:pPr algn="ctr"/>
            <a:r>
              <a:rPr lang="en-US" sz="2000">
                <a:latin typeface="Lucida Bright"/>
                <a:cs typeface="Lucida Bright"/>
              </a:rPr>
              <a:t>zero force the remaining signals </a:t>
            </a:r>
            <a:r>
              <a:rPr lang="en-US" sz="2000">
                <a:latin typeface="Lucida Bright"/>
                <a:cs typeface="Lucida Bright"/>
                <a:sym typeface="Wingdings"/>
              </a:rPr>
              <a:t> a mask</a:t>
            </a:r>
            <a:endParaRPr lang="en-US" sz="200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0434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nergyLocalization_fi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76" y="1770220"/>
            <a:ext cx="5920484" cy="4775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Identifying Hidden Energy in Speech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4" name="Oval 3"/>
          <p:cNvSpPr/>
          <p:nvPr/>
        </p:nvSpPr>
        <p:spPr>
          <a:xfrm>
            <a:off x="2514521" y="2462914"/>
            <a:ext cx="692775" cy="551591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7544" y="3705668"/>
            <a:ext cx="899592" cy="822505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57127" y="3014506"/>
            <a:ext cx="885212" cy="897938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07296" y="4271618"/>
            <a:ext cx="885212" cy="897938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49565" y="2187118"/>
            <a:ext cx="519582" cy="551591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3500" y="670791"/>
            <a:ext cx="7173759" cy="707886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Lucida Bright"/>
                <a:cs typeface="Lucida Bright"/>
              </a:rPr>
              <a:t>Now, pick areas of dominant signals (via clustering) and </a:t>
            </a:r>
          </a:p>
          <a:p>
            <a:pPr algn="ctr"/>
            <a:r>
              <a:rPr lang="en-US" sz="2000">
                <a:latin typeface="Lucida Bright"/>
                <a:cs typeface="Lucida Bright"/>
              </a:rPr>
              <a:t>zero force the remaining signals </a:t>
            </a:r>
            <a:r>
              <a:rPr lang="en-US" sz="2000">
                <a:latin typeface="Lucida Bright"/>
                <a:cs typeface="Lucida Bright"/>
                <a:sym typeface="Wingdings"/>
              </a:rPr>
              <a:t> a mask</a:t>
            </a:r>
            <a:endParaRPr lang="en-US" sz="2000">
              <a:latin typeface="Lucida Bright"/>
              <a:cs typeface="Lucida Br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51316" y="1570165"/>
            <a:ext cx="9313987" cy="40011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Lucida Bright"/>
                <a:cs typeface="Lucida Bright"/>
              </a:rPr>
              <a:t>Of course, harmonic structure lost, but we know where signal is strong</a:t>
            </a:r>
          </a:p>
        </p:txBody>
      </p:sp>
    </p:spTree>
    <p:extLst>
      <p:ext uri="{BB962C8B-B14F-4D97-AF65-F5344CB8AC3E}">
        <p14:creationId xmlns:p14="http://schemas.microsoft.com/office/powerpoint/2010/main" val="20434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5352083" y="4097837"/>
            <a:ext cx="3716662" cy="595085"/>
          </a:xfrm>
          <a:prstGeom prst="roundRect">
            <a:avLst/>
          </a:prstGeom>
          <a:solidFill>
            <a:srgbClr val="800000"/>
          </a:solidFill>
          <a:ln w="28575" cmpd="sng">
            <a:solidFill>
              <a:srgbClr val="9537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2388241" y="294489"/>
            <a:ext cx="419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Seravek Light"/>
                <a:cs typeface="Seravek Light"/>
              </a:rPr>
              <a:t>Speech recovery</a:t>
            </a:r>
            <a:endParaRPr lang="en-US" sz="3600" dirty="0">
              <a:solidFill>
                <a:schemeClr val="bg1">
                  <a:lumMod val="85000"/>
                </a:schemeClr>
              </a:solidFill>
              <a:latin typeface="Seravek Light"/>
              <a:cs typeface="Seravek Ligh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88241" y="294489"/>
            <a:ext cx="4196679" cy="707886"/>
          </a:xfrm>
          <a:prstGeom prst="roundRect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889308" y="1730823"/>
            <a:ext cx="34683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9D9D9"/>
                </a:solidFill>
                <a:latin typeface="Seravek Light"/>
                <a:cs typeface="Seravek Light"/>
              </a:rPr>
              <a:t>Pre</a:t>
            </a:r>
            <a:r>
              <a:rPr lang="en-US" sz="3200" dirty="0">
                <a:solidFill>
                  <a:srgbClr val="D9D9D9"/>
                </a:solidFill>
                <a:latin typeface="Seravek Light"/>
                <a:cs typeface="Seravek Light"/>
              </a:rPr>
              <a:t>-processing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9308" y="1730823"/>
            <a:ext cx="3468330" cy="707886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TextBox 11"/>
          <p:cNvSpPr txBox="1"/>
          <p:nvPr/>
        </p:nvSpPr>
        <p:spPr>
          <a:xfrm>
            <a:off x="4686179" y="1730823"/>
            <a:ext cx="34683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9D9D9"/>
                </a:solidFill>
                <a:latin typeface="Seravek Light"/>
                <a:cs typeface="Seravek Light"/>
              </a:rPr>
              <a:t>Speech synthesis</a:t>
            </a:r>
            <a:endParaRPr lang="en-US" sz="32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86179" y="1730823"/>
            <a:ext cx="3468330" cy="707886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Box 14"/>
          <p:cNvSpPr txBox="1"/>
          <p:nvPr/>
        </p:nvSpPr>
        <p:spPr>
          <a:xfrm>
            <a:off x="27610" y="3106123"/>
            <a:ext cx="365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Frequency equalization </a:t>
            </a:r>
            <a:endParaRPr lang="en-US" sz="24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0397" y="3104048"/>
            <a:ext cx="3492117" cy="595085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TextBox 17"/>
          <p:cNvSpPr txBox="1"/>
          <p:nvPr/>
        </p:nvSpPr>
        <p:spPr>
          <a:xfrm>
            <a:off x="234680" y="3847951"/>
            <a:ext cx="3311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Background noise removal</a:t>
            </a:r>
            <a:endParaRPr lang="en-US" sz="24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3617" y="3924746"/>
            <a:ext cx="3452833" cy="824284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TextBox 20"/>
          <p:cNvSpPr txBox="1"/>
          <p:nvPr/>
        </p:nvSpPr>
        <p:spPr>
          <a:xfrm>
            <a:off x="234680" y="4915761"/>
            <a:ext cx="3560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Speech energy </a:t>
            </a:r>
            <a:r>
              <a:rPr lang="en-US" sz="2400" dirty="0">
                <a:solidFill>
                  <a:srgbClr val="D9D9D9"/>
                </a:solidFill>
                <a:latin typeface="Seravek Light"/>
                <a:cs typeface="Seravek Light"/>
              </a:rPr>
              <a:t>l</a:t>
            </a:r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ocalization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62360" y="4982684"/>
            <a:ext cx="3370771" cy="871263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TextBox 23"/>
          <p:cNvSpPr txBox="1"/>
          <p:nvPr/>
        </p:nvSpPr>
        <p:spPr>
          <a:xfrm>
            <a:off x="5259658" y="3198853"/>
            <a:ext cx="389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  <a:latin typeface="Seravek Light"/>
                <a:cs typeface="Seravek Light"/>
              </a:rPr>
              <a:t>Voice source expansion</a:t>
            </a:r>
            <a:endParaRPr lang="en-US" sz="2400" dirty="0">
              <a:solidFill>
                <a:srgbClr val="D9D9D9"/>
              </a:solidFill>
              <a:latin typeface="Seravek Light"/>
              <a:cs typeface="Seravek Ligh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52083" y="3145466"/>
            <a:ext cx="3716662" cy="595085"/>
          </a:xfrm>
          <a:prstGeom prst="roundRect">
            <a:avLst/>
          </a:prstGeom>
          <a:noFill/>
          <a:ln w="28575" cmpd="sng"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953735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9658" y="4151224"/>
            <a:ext cx="389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Seravek Light"/>
                <a:cs typeface="Seravek Light"/>
              </a:rPr>
              <a:t>Speech reconstruction</a:t>
            </a:r>
            <a:endParaRPr lang="en-US" sz="2400" dirty="0">
              <a:solidFill>
                <a:srgbClr val="FFFFFF"/>
              </a:solidFill>
              <a:latin typeface="Seravek Light"/>
              <a:cs typeface="Seravek Light"/>
            </a:endParaRPr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4657094" y="2765173"/>
            <a:ext cx="970442" cy="345125"/>
          </a:xfrm>
          <a:prstGeom prst="bentConnector2">
            <a:avLst/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rot="16200000" flipH="1">
            <a:off x="4172062" y="3179828"/>
            <a:ext cx="1913991" cy="459363"/>
          </a:xfrm>
          <a:prstGeom prst="bentConnector3">
            <a:avLst>
              <a:gd name="adj1" fmla="val 100491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5400000">
            <a:off x="3320216" y="2751368"/>
            <a:ext cx="970442" cy="345125"/>
          </a:xfrm>
          <a:prstGeom prst="bentConnector2">
            <a:avLst/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5400000">
            <a:off x="2922999" y="3219691"/>
            <a:ext cx="1913991" cy="379639"/>
          </a:xfrm>
          <a:prstGeom prst="bentConnector3">
            <a:avLst>
              <a:gd name="adj1" fmla="val 100491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22" idx="3"/>
          </p:cNvCxnSpPr>
          <p:nvPr/>
        </p:nvCxnSpPr>
        <p:spPr>
          <a:xfrm rot="5400000">
            <a:off x="2420699" y="3664950"/>
            <a:ext cx="2965799" cy="540933"/>
          </a:xfrm>
          <a:prstGeom prst="bentConnector2">
            <a:avLst/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>
            <a:off x="3107973" y="379825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16200000" flipH="1">
            <a:off x="5179268" y="380359"/>
            <a:ext cx="728448" cy="1973548"/>
          </a:xfrm>
          <a:prstGeom prst="bentConnector3">
            <a:avLst>
              <a:gd name="adj1" fmla="val 50000"/>
            </a:avLst>
          </a:prstGeom>
          <a:ln w="28575">
            <a:solidFill>
              <a:srgbClr val="D9D9D9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1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rcefilte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2653" r="950" b="1397"/>
          <a:stretch/>
        </p:blipFill>
        <p:spPr>
          <a:xfrm>
            <a:off x="605064" y="2084505"/>
            <a:ext cx="7691662" cy="3194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3214" y="5723553"/>
            <a:ext cx="6264587" cy="46166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ucida Bright"/>
                <a:cs typeface="Lucida Bright"/>
              </a:rPr>
              <a:t>Source-filter model of speech system</a:t>
            </a:r>
            <a:endParaRPr lang="en-US" sz="2400" dirty="0">
              <a:latin typeface="Lucida Bright"/>
              <a:cs typeface="Lucida Br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6101" y="986401"/>
            <a:ext cx="35202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Lucida Bright"/>
                <a:cs typeface="Lucida Bright"/>
              </a:rPr>
              <a:t>Foundation sounds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Lucida Bright"/>
              <a:cs typeface="Lucida Bright"/>
            </a:endParaRP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 flipH="1">
            <a:off x="2622932" y="1509621"/>
            <a:ext cx="2243290" cy="726916"/>
          </a:xfrm>
          <a:prstGeom prst="straightConnector1">
            <a:avLst/>
          </a:prstGeom>
          <a:ln w="38100" cmpd="sng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2305419" y="1509621"/>
            <a:ext cx="2560803" cy="2273156"/>
          </a:xfrm>
          <a:prstGeom prst="straightConnector1">
            <a:avLst/>
          </a:prstGeom>
          <a:ln w="38100" cmpd="sng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Human Speech Production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8686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wExpansion_befo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8027"/>
            <a:ext cx="4082960" cy="3461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Voice Source Expansion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2927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5216"/>
            <a:ext cx="9144000" cy="5143500"/>
            <a:chOff x="0" y="0"/>
            <a:chExt cx="9144000" cy="5143500"/>
          </a:xfrm>
        </p:grpSpPr>
        <p:pic>
          <p:nvPicPr>
            <p:cNvPr id="3" name="Picture 2" descr="blast_lastFram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0156678">
              <a:off x="2354116" y="2618156"/>
              <a:ext cx="989775" cy="1234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4_coi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36" y="2180091"/>
            <a:ext cx="1249100" cy="1271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3017" y="2288331"/>
            <a:ext cx="2061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Lucida Bright"/>
                <a:cs typeface="Lucida Bright"/>
              </a:rPr>
              <a:t>Magnetic mass</a:t>
            </a:r>
            <a:endParaRPr lang="en-US" sz="2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pic>
        <p:nvPicPr>
          <p:cNvPr id="8" name="Picture 7" descr="3_m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42" y="2624234"/>
            <a:ext cx="1012990" cy="1234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69662" y="2100690"/>
            <a:ext cx="806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  <a:latin typeface="Lucida Bright"/>
                <a:cs typeface="Lucida Bright"/>
              </a:rPr>
              <a:t>Coil</a:t>
            </a:r>
            <a:endParaRPr lang="en-US" sz="2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97529" y="758485"/>
            <a:ext cx="3182366" cy="1897538"/>
            <a:chOff x="4397529" y="758485"/>
            <a:chExt cx="3182366" cy="1897538"/>
          </a:xfrm>
        </p:grpSpPr>
        <p:sp>
          <p:nvSpPr>
            <p:cNvPr id="14" name="TextBox 13"/>
            <p:cNvSpPr txBox="1"/>
            <p:nvPr/>
          </p:nvSpPr>
          <p:spPr>
            <a:xfrm>
              <a:off x="5490141" y="758485"/>
              <a:ext cx="2089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rgbClr val="000000"/>
                  </a:solidFill>
                  <a:latin typeface="Lucida Bright"/>
                  <a:cs typeface="Lucida Bright"/>
                </a:rPr>
                <a:t>Driving voltage</a:t>
              </a:r>
              <a:endParaRPr lang="en-US" sz="2000" dirty="0">
                <a:solidFill>
                  <a:srgbClr val="000000"/>
                </a:solidFill>
                <a:latin typeface="Lucida Bright"/>
                <a:cs typeface="Lucida Bright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4397529" y="966105"/>
              <a:ext cx="1150024" cy="1689918"/>
            </a:xfrm>
            <a:custGeom>
              <a:avLst/>
              <a:gdLst>
                <a:gd name="connsiteX0" fmla="*/ 980027 w 980027"/>
                <a:gd name="connsiteY0" fmla="*/ 0 h 1689918"/>
                <a:gd name="connsiteX1" fmla="*/ 500014 w 980027"/>
                <a:gd name="connsiteY1" fmla="*/ 329984 h 1689918"/>
                <a:gd name="connsiteX2" fmla="*/ 280008 w 980027"/>
                <a:gd name="connsiteY2" fmla="*/ 1419931 h 1689918"/>
                <a:gd name="connsiteX3" fmla="*/ 0 w 980027"/>
                <a:gd name="connsiteY3" fmla="*/ 1689918 h 168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027" h="1689918">
                  <a:moveTo>
                    <a:pt x="980027" y="0"/>
                  </a:moveTo>
                  <a:cubicBezTo>
                    <a:pt x="798355" y="46664"/>
                    <a:pt x="616684" y="93329"/>
                    <a:pt x="500014" y="329984"/>
                  </a:cubicBezTo>
                  <a:cubicBezTo>
                    <a:pt x="383344" y="566639"/>
                    <a:pt x="363344" y="1193276"/>
                    <a:pt x="280008" y="1419931"/>
                  </a:cubicBezTo>
                  <a:cubicBezTo>
                    <a:pt x="196672" y="1646586"/>
                    <a:pt x="0" y="1689918"/>
                    <a:pt x="0" y="1689918"/>
                  </a:cubicBezTo>
                </a:path>
              </a:pathLst>
            </a:custGeom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06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1576E-7 -2.08835E-6 L 0.05535 -0.0361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9" y="-1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35 -0.03614 L 8.41576E-7 0.0003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6" y="1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1576E-7 0.00031 L 0.05553 -0.0358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" y="-1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35 -0.03614 L 8.41576E-7 0.00031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6" y="1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wExpansion_befo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8027"/>
            <a:ext cx="4082960" cy="3461789"/>
          </a:xfrm>
          <a:prstGeom prst="rect">
            <a:avLst/>
          </a:prstGeom>
        </p:spPr>
      </p:pic>
      <p:pic>
        <p:nvPicPr>
          <p:cNvPr id="3" name="Picture 2" descr="bwExpansion_aft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04" y="1988027"/>
            <a:ext cx="4082961" cy="346178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121448" y="3278652"/>
            <a:ext cx="717094" cy="377891"/>
          </a:xfrm>
          <a:prstGeom prst="rightArrow">
            <a:avLst/>
          </a:prstGeom>
          <a:solidFill>
            <a:schemeClr val="tx1"/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3388" y="1154425"/>
            <a:ext cx="7550851" cy="46166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eravek"/>
                <a:cs typeface="Seravek"/>
              </a:rPr>
              <a:t>Harmonics aware </a:t>
            </a:r>
            <a:r>
              <a:rPr lang="en-US" sz="2400" dirty="0" smtClean="0">
                <a:latin typeface="Lucida Bright"/>
                <a:cs typeface="Lucida Bright"/>
              </a:rPr>
              <a:t>replication</a:t>
            </a:r>
            <a:r>
              <a:rPr lang="en-US" sz="2400" dirty="0" smtClean="0">
                <a:latin typeface="Seravek"/>
                <a:cs typeface="Seravek"/>
              </a:rPr>
              <a:t> of lower frequencies</a:t>
            </a:r>
            <a:endParaRPr lang="en-US" sz="2400" dirty="0">
              <a:latin typeface="Seravek"/>
              <a:cs typeface="Serave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Voice Source Expansion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91194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wExpansion_aft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" y="815837"/>
            <a:ext cx="2843804" cy="2411155"/>
          </a:xfrm>
          <a:prstGeom prst="rect">
            <a:avLst/>
          </a:prstGeom>
        </p:spPr>
      </p:pic>
      <p:pic>
        <p:nvPicPr>
          <p:cNvPr id="6" name="Picture 5" descr="energyLocalization_fig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5" y="3870509"/>
            <a:ext cx="2843802" cy="25846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8331" y="2973022"/>
            <a:ext cx="2559345" cy="1015663"/>
          </a:xfrm>
          <a:prstGeom prst="rect">
            <a:avLst/>
          </a:prstGeom>
          <a:solidFill>
            <a:srgbClr val="CCFF66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ucida Bright"/>
                <a:cs typeface="Lucida Bright"/>
              </a:rPr>
              <a:t>Exponential Decay</a:t>
            </a:r>
          </a:p>
          <a:p>
            <a:pPr algn="ctr"/>
            <a:r>
              <a:rPr lang="en-US" sz="2000" dirty="0" smtClean="0">
                <a:latin typeface="Lucida Bright"/>
                <a:cs typeface="Lucida Bright"/>
              </a:rPr>
              <a:t>+</a:t>
            </a:r>
          </a:p>
          <a:p>
            <a:pPr algn="ctr"/>
            <a:r>
              <a:rPr lang="en-US" sz="2000" dirty="0">
                <a:latin typeface="Lucida Bright"/>
                <a:cs typeface="Lucida Bright"/>
              </a:rPr>
              <a:t>Weighted Sum</a:t>
            </a:r>
          </a:p>
        </p:txBody>
      </p:sp>
      <p:cxnSp>
        <p:nvCxnSpPr>
          <p:cNvPr id="5" name="Elbow Connector 4"/>
          <p:cNvCxnSpPr/>
          <p:nvPr/>
        </p:nvCxnSpPr>
        <p:spPr>
          <a:xfrm>
            <a:off x="2795964" y="1680390"/>
            <a:ext cx="1319086" cy="1274913"/>
          </a:xfrm>
          <a:prstGeom prst="bentConnector2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2745190" y="3988685"/>
            <a:ext cx="1319086" cy="1274913"/>
          </a:xfrm>
          <a:prstGeom prst="bentConnector2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Speech Reconstruction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1776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Speech Reconstruction</a:t>
            </a:r>
            <a:endParaRPr lang="en-US" sz="2800" dirty="0">
              <a:latin typeface="Lucida Bright"/>
              <a:cs typeface="Lucida Bright"/>
            </a:endParaRPr>
          </a:p>
        </p:txBody>
      </p:sp>
      <p:pic>
        <p:nvPicPr>
          <p:cNvPr id="8" name="Picture 7" descr="energyLocalization_fi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56" y="1986005"/>
            <a:ext cx="3011134" cy="2841159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5578504" y="3278652"/>
            <a:ext cx="717094" cy="377891"/>
          </a:xfrm>
          <a:prstGeom prst="rightArrow">
            <a:avLst/>
          </a:prstGeom>
          <a:solidFill>
            <a:schemeClr val="tx1"/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wExpansion_aft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" y="815837"/>
            <a:ext cx="2843804" cy="2411155"/>
          </a:xfrm>
          <a:prstGeom prst="rect">
            <a:avLst/>
          </a:prstGeom>
        </p:spPr>
      </p:pic>
      <p:pic>
        <p:nvPicPr>
          <p:cNvPr id="14" name="Picture 13" descr="energyLocalization_fig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5" y="3870509"/>
            <a:ext cx="2843802" cy="25846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98331" y="2973022"/>
            <a:ext cx="2559345" cy="1015663"/>
          </a:xfrm>
          <a:prstGeom prst="rect">
            <a:avLst/>
          </a:prstGeom>
          <a:solidFill>
            <a:srgbClr val="CCFF66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Lucida Bright"/>
                <a:cs typeface="Lucida Bright"/>
              </a:rPr>
              <a:t>Exponential Decay</a:t>
            </a:r>
          </a:p>
          <a:p>
            <a:pPr algn="ctr"/>
            <a:r>
              <a:rPr lang="en-US" sz="2000" dirty="0" smtClean="0">
                <a:latin typeface="Lucida Bright"/>
                <a:cs typeface="Lucida Bright"/>
              </a:rPr>
              <a:t>+</a:t>
            </a:r>
          </a:p>
          <a:p>
            <a:pPr algn="ctr"/>
            <a:r>
              <a:rPr lang="en-US" sz="2000" dirty="0">
                <a:latin typeface="Lucida Bright"/>
                <a:cs typeface="Lucida Bright"/>
              </a:rPr>
              <a:t>Weighted Sum</a:t>
            </a:r>
          </a:p>
        </p:txBody>
      </p:sp>
      <p:cxnSp>
        <p:nvCxnSpPr>
          <p:cNvPr id="16" name="Elbow Connector 4"/>
          <p:cNvCxnSpPr/>
          <p:nvPr/>
        </p:nvCxnSpPr>
        <p:spPr>
          <a:xfrm>
            <a:off x="2795964" y="1680390"/>
            <a:ext cx="1319086" cy="1274913"/>
          </a:xfrm>
          <a:prstGeom prst="bentConnector2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2"/>
          <p:cNvCxnSpPr/>
          <p:nvPr/>
        </p:nvCxnSpPr>
        <p:spPr>
          <a:xfrm flipV="1">
            <a:off x="2745190" y="3988685"/>
            <a:ext cx="1319086" cy="1274913"/>
          </a:xfrm>
          <a:prstGeom prst="bentConnector2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6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ProcessedWaveform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2208" y="920750"/>
            <a:ext cx="6845261" cy="5621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Time Domain Reconstruction for Word “often”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0811" y="1069493"/>
            <a:ext cx="1981911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Lucida Bright"/>
                <a:cs typeface="Lucida Bright"/>
              </a:rPr>
              <a:t>Raw vibration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0811" y="2678534"/>
            <a:ext cx="1981911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Lucida Bright"/>
                <a:cs typeface="Lucida Bright"/>
              </a:rPr>
              <a:t>VibraPhone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00811" y="4281994"/>
            <a:ext cx="1981911" cy="40011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Lucida Bright"/>
                <a:cs typeface="Lucida Bright"/>
              </a:rPr>
              <a:t>Microphone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_mic_maryHa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602" y="3022600"/>
            <a:ext cx="812800" cy="812800"/>
          </a:xfrm>
          <a:prstGeom prst="rect">
            <a:avLst/>
          </a:prstGeom>
        </p:spPr>
      </p:pic>
      <p:pic>
        <p:nvPicPr>
          <p:cNvPr id="3" name="2_rawVib_maryHad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93209" y="3022600"/>
            <a:ext cx="812800" cy="812800"/>
          </a:xfrm>
          <a:prstGeom prst="rect">
            <a:avLst/>
          </a:prstGeom>
        </p:spPr>
      </p:pic>
      <p:pic>
        <p:nvPicPr>
          <p:cNvPr id="5" name="3_procVib_maryHad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51157" y="30226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440" y="2443894"/>
            <a:ext cx="25400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Original song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7339" y="2443894"/>
            <a:ext cx="323033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Raw motor signal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0140" y="2443894"/>
            <a:ext cx="237443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VibraPhone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5656" y="2208921"/>
            <a:ext cx="2374438" cy="2084666"/>
          </a:xfrm>
          <a:prstGeom prst="rect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2897" y="2208921"/>
            <a:ext cx="2374438" cy="2084666"/>
          </a:xfrm>
          <a:prstGeom prst="rect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40138" y="2208921"/>
            <a:ext cx="2374438" cy="2084666"/>
          </a:xfrm>
          <a:prstGeom prst="rect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Audio Demo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34020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251531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Lucida Bright"/>
                <a:cs typeface="Lucida Bright"/>
              </a:rPr>
              <a:t>Evaluation</a:t>
            </a:r>
            <a:endParaRPr lang="en-US" sz="36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96342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Evaluation Platforms</a:t>
            </a:r>
            <a:endParaRPr lang="en-US" sz="2800" dirty="0">
              <a:latin typeface="Lucida Bright"/>
              <a:cs typeface="Lucida Br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89184" y="872280"/>
            <a:ext cx="4941974" cy="4874524"/>
            <a:chOff x="-189184" y="872280"/>
            <a:chExt cx="4941974" cy="4874524"/>
          </a:xfrm>
        </p:grpSpPr>
        <p:pic>
          <p:nvPicPr>
            <p:cNvPr id="5" name="Picture 4" descr="custom_mic_vib_setup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-189184" y="1320195"/>
              <a:ext cx="4941973" cy="44266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89802" y="872280"/>
              <a:ext cx="484259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Lucida Bright"/>
                  <a:cs typeface="Lucida Bright"/>
                </a:rPr>
                <a:t>Custom Hardware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10945" y="872280"/>
            <a:ext cx="4358714" cy="4887352"/>
            <a:chOff x="4810945" y="872280"/>
            <a:chExt cx="4358714" cy="4887352"/>
          </a:xfrm>
        </p:grpSpPr>
        <p:pic>
          <p:nvPicPr>
            <p:cNvPr id="3" name="Picture 2" descr="smartphoneSetup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6935" y="1333023"/>
              <a:ext cx="4352724" cy="44266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10945" y="872280"/>
              <a:ext cx="435871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Lucida Bright"/>
                  <a:cs typeface="Lucida Bright"/>
                </a:rPr>
                <a:t>Smartphone Set up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50" t="8896" r="11420" b="6377"/>
          <a:stretch/>
        </p:blipFill>
        <p:spPr>
          <a:xfrm>
            <a:off x="579056" y="3995397"/>
            <a:ext cx="1302435" cy="1203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2" y="1970029"/>
            <a:ext cx="1356818" cy="13568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45939" y="1972226"/>
            <a:ext cx="1997650" cy="3664201"/>
          </a:xfrm>
          <a:prstGeom prst="roundRect">
            <a:avLst/>
          </a:pr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7925" y="1569919"/>
            <a:ext cx="1207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Bright"/>
                <a:cs typeface="Lucida Bright"/>
              </a:rPr>
              <a:t>Sources</a:t>
            </a:r>
            <a:endParaRPr lang="en-US" sz="2000" b="1" dirty="0">
              <a:latin typeface="Lucida Bright"/>
              <a:cs typeface="Lucida Br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5944" y="3135315"/>
            <a:ext cx="202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Speaker</a:t>
            </a: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282" y="5125987"/>
            <a:ext cx="19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Human</a:t>
            </a: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Evaluation Method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8454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50" t="8896" r="11420" b="6377"/>
          <a:stretch/>
        </p:blipFill>
        <p:spPr>
          <a:xfrm>
            <a:off x="579056" y="3995397"/>
            <a:ext cx="1302435" cy="1203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2" y="1970029"/>
            <a:ext cx="1356818" cy="1356819"/>
          </a:xfrm>
          <a:prstGeom prst="rect">
            <a:avLst/>
          </a:prstGeom>
        </p:spPr>
      </p:pic>
      <p:pic>
        <p:nvPicPr>
          <p:cNvPr id="6" name="Picture 5" descr="smartphoneSetu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92" y="4011635"/>
            <a:ext cx="2160890" cy="217303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161539" y="1126913"/>
            <a:ext cx="2658870" cy="5477139"/>
          </a:xfrm>
          <a:prstGeom prst="roundRect">
            <a:avLst/>
          </a:pr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45939" y="1972226"/>
            <a:ext cx="1997650" cy="3664201"/>
          </a:xfrm>
          <a:prstGeom prst="roundRect">
            <a:avLst/>
          </a:pr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06522" y="638743"/>
            <a:ext cx="2916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Bright"/>
                <a:cs typeface="Lucida Bright"/>
              </a:rPr>
              <a:t>Recording platforms</a:t>
            </a:r>
            <a:endParaRPr lang="en-US" sz="2000" b="1" dirty="0">
              <a:latin typeface="Lucida Bright"/>
              <a:cs typeface="Lucida Brigh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135758" y="2732296"/>
            <a:ext cx="1025312" cy="789028"/>
          </a:xfrm>
          <a:prstGeom prst="straightConnector1">
            <a:avLst/>
          </a:prstGeom>
          <a:ln w="28575" cmpd="sng"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135754" y="3521322"/>
            <a:ext cx="1025316" cy="750296"/>
          </a:xfrm>
          <a:prstGeom prst="straightConnector1">
            <a:avLst/>
          </a:prstGeom>
          <a:ln w="28575" cmpd="sng"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88973" y="3406563"/>
            <a:ext cx="211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Custom setup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39509" y="6144923"/>
            <a:ext cx="211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Smartphone setup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925" y="1569919"/>
            <a:ext cx="1207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Bright"/>
                <a:cs typeface="Lucida Bright"/>
              </a:rPr>
              <a:t>Sources</a:t>
            </a:r>
            <a:endParaRPr lang="en-US" sz="2000" b="1" dirty="0">
              <a:latin typeface="Lucida Bright"/>
              <a:cs typeface="Lucida Br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5944" y="3135315"/>
            <a:ext cx="202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Speaker</a:t>
            </a: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282" y="5125987"/>
            <a:ext cx="19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Human</a:t>
            </a: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Evaluation Method</a:t>
            </a:r>
            <a:endParaRPr lang="en-US" sz="2800" dirty="0">
              <a:latin typeface="Lucida Bright"/>
              <a:cs typeface="Lucida Bright"/>
            </a:endParaRPr>
          </a:p>
        </p:txBody>
      </p:sp>
      <p:pic>
        <p:nvPicPr>
          <p:cNvPr id="30" name="Picture 29" descr="custom_mic_vib_setup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339134" y="1372562"/>
            <a:ext cx="2282063" cy="20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50" t="8896" r="11420" b="6377"/>
          <a:stretch/>
        </p:blipFill>
        <p:spPr>
          <a:xfrm>
            <a:off x="579056" y="3995397"/>
            <a:ext cx="1302435" cy="1203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2" y="1970029"/>
            <a:ext cx="1356818" cy="1356819"/>
          </a:xfrm>
          <a:prstGeom prst="rect">
            <a:avLst/>
          </a:prstGeom>
        </p:spPr>
      </p:pic>
      <p:pic>
        <p:nvPicPr>
          <p:cNvPr id="6" name="Picture 5" descr="smartphoneSetu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92" y="4011635"/>
            <a:ext cx="2160890" cy="2173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12274" y="4073686"/>
            <a:ext cx="1634636" cy="1634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313" y="1721764"/>
            <a:ext cx="1253478" cy="12534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161539" y="1126913"/>
            <a:ext cx="2658870" cy="5477139"/>
          </a:xfrm>
          <a:prstGeom prst="roundRect">
            <a:avLst/>
          </a:pr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845725" y="1569919"/>
            <a:ext cx="1997650" cy="4694645"/>
          </a:xfrm>
          <a:prstGeom prst="roundRect">
            <a:avLst/>
          </a:pr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45939" y="1972226"/>
            <a:ext cx="1997650" cy="3664201"/>
          </a:xfrm>
          <a:prstGeom prst="roundRect">
            <a:avLst/>
          </a:pr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06522" y="638743"/>
            <a:ext cx="2916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Bright"/>
                <a:cs typeface="Lucida Bright"/>
              </a:rPr>
              <a:t>Recording platforms</a:t>
            </a:r>
            <a:endParaRPr lang="en-US" sz="2000" b="1" dirty="0">
              <a:latin typeface="Lucida Bright"/>
              <a:cs typeface="Lucida Br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6701" y="1128649"/>
            <a:ext cx="2916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Bright"/>
                <a:cs typeface="Lucida Bright"/>
              </a:rPr>
              <a:t>Decoding methods</a:t>
            </a:r>
            <a:endParaRPr lang="en-US" sz="2000" b="1" dirty="0">
              <a:latin typeface="Lucida Bright"/>
              <a:cs typeface="Lucida Br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2498" y="2921915"/>
            <a:ext cx="2091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Automatic speech recognition</a:t>
            </a: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45729" y="5528731"/>
            <a:ext cx="209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Manual speech recognition</a:t>
            </a:r>
            <a:endParaRPr lang="en-US" dirty="0">
              <a:latin typeface="Lucida Bright"/>
              <a:cs typeface="Lucida Brigh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135758" y="2732296"/>
            <a:ext cx="1025312" cy="789028"/>
          </a:xfrm>
          <a:prstGeom prst="straightConnector1">
            <a:avLst/>
          </a:prstGeom>
          <a:ln w="28575" cmpd="sng"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135754" y="3521322"/>
            <a:ext cx="1025316" cy="750296"/>
          </a:xfrm>
          <a:prstGeom prst="straightConnector1">
            <a:avLst/>
          </a:prstGeom>
          <a:ln w="28575" cmpd="sng"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88973" y="3406563"/>
            <a:ext cx="211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Custom setup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39509" y="6144923"/>
            <a:ext cx="211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Lucida Bright"/>
                <a:cs typeface="Lucida Bright"/>
              </a:rPr>
              <a:t>Smartphone setup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925" y="1569919"/>
            <a:ext cx="1207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Bright"/>
                <a:cs typeface="Lucida Bright"/>
              </a:rPr>
              <a:t>Sources</a:t>
            </a:r>
            <a:endParaRPr lang="en-US" sz="2000" b="1" dirty="0">
              <a:latin typeface="Lucida Bright"/>
              <a:cs typeface="Lucida Br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5944" y="3135315"/>
            <a:ext cx="202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Speaker</a:t>
            </a: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282" y="5125987"/>
            <a:ext cx="199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Human</a:t>
            </a: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Evaluation Method</a:t>
            </a:r>
            <a:endParaRPr lang="en-US" sz="2800" dirty="0">
              <a:latin typeface="Lucida Bright"/>
              <a:cs typeface="Lucida Bright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820417" y="2779220"/>
            <a:ext cx="1025312" cy="789028"/>
          </a:xfrm>
          <a:prstGeom prst="straightConnector1">
            <a:avLst/>
          </a:prstGeom>
          <a:ln w="28575" cmpd="sng"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820413" y="3568246"/>
            <a:ext cx="1025316" cy="750296"/>
          </a:xfrm>
          <a:prstGeom prst="straightConnector1">
            <a:avLst/>
          </a:prstGeom>
          <a:ln w="28575" cmpd="sng"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ustom_mic_vib_setup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339134" y="1372562"/>
            <a:ext cx="2282063" cy="20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27 at 10.33.0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9050"/>
            <a:ext cx="9105900" cy="6819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144000" cy="1266753"/>
            <a:chOff x="0" y="0"/>
            <a:chExt cx="9144000" cy="1266753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126675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91638" y="56133"/>
              <a:ext cx="711417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>
                  <a:latin typeface="Lucida Bright"/>
                  <a:cs typeface="Lucida Bright"/>
                </a:rPr>
                <a:t>Project </a:t>
              </a:r>
              <a:r>
                <a:rPr lang="en-US" sz="2800">
                  <a:solidFill>
                    <a:srgbClr val="0000FF"/>
                  </a:solidFill>
                  <a:latin typeface="Lucida Bright"/>
                  <a:cs typeface="Lucida Bright"/>
                </a:rPr>
                <a:t>Ripple</a:t>
              </a:r>
              <a:r>
                <a:rPr lang="en-US" sz="2800">
                  <a:latin typeface="Lucida Bright"/>
                  <a:cs typeface="Lucida Bright"/>
                </a:rPr>
                <a:t>: Communicating through </a:t>
              </a:r>
            </a:p>
            <a:p>
              <a:pPr algn="ctr">
                <a:spcAft>
                  <a:spcPts val="1200"/>
                </a:spcAft>
              </a:pPr>
              <a:r>
                <a:rPr lang="en-US" sz="2800">
                  <a:latin typeface="Lucida Bright"/>
                  <a:cs typeface="Lucida Bright"/>
                </a:rPr>
                <a:t>Physical Vibrations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val_spl_vs_accuarc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74" y="1045153"/>
            <a:ext cx="7053679" cy="5437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Results: Automatic Speech Recognition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6786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al_human_vs_asr_sp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0" y="977096"/>
            <a:ext cx="7216827" cy="5566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Results: Manual Speech Recognition</a:t>
            </a:r>
            <a:endParaRPr lang="en-US" sz="28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492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85962" y="1576994"/>
            <a:ext cx="30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ucida Bright"/>
                <a:cs typeface="Lucida Bright"/>
              </a:rPr>
              <a:t>Top 10 </a:t>
            </a:r>
            <a:r>
              <a:rPr lang="en-US" sz="2400" dirty="0" smtClean="0">
                <a:solidFill>
                  <a:srgbClr val="FF0000"/>
                </a:solidFill>
                <a:latin typeface="Lucida Bright"/>
                <a:cs typeface="Lucida Bright"/>
              </a:rPr>
              <a:t>correctly </a:t>
            </a:r>
            <a:r>
              <a:rPr lang="en-US" sz="2400" dirty="0" smtClean="0">
                <a:latin typeface="Lucida Bright"/>
                <a:cs typeface="Lucida Bright"/>
              </a:rPr>
              <a:t>decoded word</a:t>
            </a:r>
            <a:endParaRPr lang="en-US" sz="2400" dirty="0">
              <a:latin typeface="Lucida Bright"/>
              <a:cs typeface="Lucida Br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5962" y="4931007"/>
            <a:ext cx="30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ucida Bright"/>
                <a:cs typeface="Lucida Bright"/>
              </a:rPr>
              <a:t>Top 10 </a:t>
            </a:r>
            <a:r>
              <a:rPr lang="en-US" sz="2400" dirty="0" smtClean="0">
                <a:solidFill>
                  <a:srgbClr val="FF0000"/>
                </a:solidFill>
                <a:latin typeface="Lucida Bright"/>
                <a:cs typeface="Lucida Bright"/>
              </a:rPr>
              <a:t>incorrectly </a:t>
            </a:r>
            <a:r>
              <a:rPr lang="en-US" sz="2400" dirty="0" smtClean="0">
                <a:latin typeface="Lucida Bright"/>
                <a:cs typeface="Lucida Bright"/>
              </a:rPr>
              <a:t>decoded word</a:t>
            </a:r>
            <a:endParaRPr lang="en-US" sz="2400" dirty="0">
              <a:latin typeface="Lucida Bright"/>
              <a:cs typeface="Lucida Br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Results: Automatic Speech Recognition</a:t>
            </a:r>
            <a:endParaRPr lang="en-US" sz="2800" dirty="0">
              <a:latin typeface="Lucida Bright"/>
              <a:cs typeface="Lucida Bright"/>
            </a:endParaRPr>
          </a:p>
        </p:txBody>
      </p:sp>
      <p:pic>
        <p:nvPicPr>
          <p:cNvPr id="11" name="Picture 10" descr="rightWordCloud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1650" y="1121758"/>
            <a:ext cx="4981724" cy="2572466"/>
          </a:xfrm>
          <a:prstGeom prst="rect">
            <a:avLst/>
          </a:prstGeom>
        </p:spPr>
      </p:pic>
      <p:pic>
        <p:nvPicPr>
          <p:cNvPr id="12" name="Picture 11" descr="wrongWordCloud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54730" y="4331036"/>
            <a:ext cx="3546022" cy="20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eb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69" y="1513635"/>
            <a:ext cx="6228685" cy="50028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02789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    More audio demos available here:</a:t>
            </a:r>
          </a:p>
          <a:p>
            <a:r>
              <a:rPr lang="en-US" sz="2800" dirty="0">
                <a:solidFill>
                  <a:srgbClr val="3366FF"/>
                </a:solidFill>
                <a:latin typeface="Lucida Bright"/>
                <a:cs typeface="Lucida Bright"/>
              </a:rPr>
              <a:t>        </a:t>
            </a:r>
            <a:r>
              <a:rPr lang="en-US" sz="2400" dirty="0">
                <a:solidFill>
                  <a:srgbClr val="3366FF"/>
                </a:solidFill>
                <a:latin typeface="Lucida Bright"/>
                <a:cs typeface="Lucida Bright"/>
              </a:rPr>
              <a:t>http://</a:t>
            </a:r>
            <a:r>
              <a:rPr lang="en-US" sz="2400" dirty="0" err="1">
                <a:solidFill>
                  <a:srgbClr val="3366FF"/>
                </a:solidFill>
                <a:latin typeface="Lucida Bright"/>
                <a:cs typeface="Lucida Bright"/>
              </a:rPr>
              <a:t>synrg.csl.illinois.edu</a:t>
            </a:r>
            <a:r>
              <a:rPr lang="en-US" sz="2400" dirty="0">
                <a:solidFill>
                  <a:srgbClr val="3366FF"/>
                </a:solidFill>
                <a:latin typeface="Lucida Bright"/>
                <a:cs typeface="Lucida Bright"/>
              </a:rPr>
              <a:t>/</a:t>
            </a:r>
            <a:r>
              <a:rPr lang="en-US" sz="2400" dirty="0" smtClean="0">
                <a:solidFill>
                  <a:srgbClr val="3366FF"/>
                </a:solidFill>
                <a:latin typeface="Lucida Bright"/>
                <a:cs typeface="Lucida Bright"/>
              </a:rPr>
              <a:t>vibraphone</a:t>
            </a:r>
            <a:endParaRPr lang="en-US" sz="2800" dirty="0">
              <a:solidFill>
                <a:srgbClr val="3366FF"/>
              </a:solidFill>
              <a:latin typeface="Lucida Bright"/>
              <a:cs typeface="Lucida Bright"/>
            </a:endParaRPr>
          </a:p>
          <a:p>
            <a:endParaRPr lang="en-US" sz="2800" dirty="0" smtClean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05562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Points of Discussion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404" y="748437"/>
            <a:ext cx="8613024" cy="333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VibraPhone cannot launch on your phone/watch now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endParaRPr lang="en-US" sz="2400" dirty="0">
              <a:solidFill>
                <a:srgbClr val="000000"/>
              </a:solidFill>
              <a:latin typeface="Lucida Bright"/>
              <a:cs typeface="Lucida Bright"/>
            </a:endParaRP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 We lack a notion of optimality here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endParaRPr lang="en-US" sz="2400" dirty="0">
              <a:solidFill>
                <a:srgbClr val="000000"/>
              </a:solidFill>
              <a:latin typeface="Lucida Bright"/>
              <a:cs typeface="Lucida Bright"/>
            </a:endParaRP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We have sidestepped the energy question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endParaRPr lang="en-US" sz="2400" dirty="0">
              <a:solidFill>
                <a:srgbClr val="000000"/>
              </a:solidFill>
              <a:latin typeface="Lucida Bright"/>
              <a:cs typeface="Lucida Bright"/>
            </a:endParaRP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 Applications?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endParaRPr lang="en-US" sz="24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Related Work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430" y="1180147"/>
            <a:ext cx="8613024" cy="428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Several closely related work on sensory side channels</a:t>
            </a:r>
          </a:p>
          <a:p>
            <a:pPr marL="514350" indent="-514350"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Lucida Bright"/>
              <a:cs typeface="Lucida Bright"/>
            </a:endParaRPr>
          </a:p>
          <a:p>
            <a:pPr marL="971550" lvl="1" indent="-5143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Gyrophone [Stanford]</a:t>
            </a:r>
          </a:p>
          <a:p>
            <a:pPr marL="971550" lvl="1" indent="-5143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AccelWord [UC Davis]</a:t>
            </a:r>
          </a:p>
          <a:p>
            <a:pPr marL="971550" lvl="1" indent="-5143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Motion Microscope [MIT]</a:t>
            </a:r>
          </a:p>
          <a:p>
            <a:pPr marL="971550" lvl="1" indent="-514350"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Lucida Bright"/>
              <a:cs typeface="Lucida Bright"/>
            </a:endParaRPr>
          </a:p>
          <a:p>
            <a:pPr marL="971550" lvl="1" indent="-514350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Lucida Bright"/>
                <a:cs typeface="Lucida Bright"/>
              </a:rPr>
              <a:t>The core difference: </a:t>
            </a:r>
          </a:p>
          <a:p>
            <a:pPr marL="971550" lvl="1" indent="-51435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Lucida Bright"/>
                <a:cs typeface="Lucida Bright"/>
              </a:rPr>
              <a:t>We are not a ML/classification based approach</a:t>
            </a:r>
          </a:p>
          <a:p>
            <a:pPr marL="971550" lvl="1" indent="-51435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Lucida Bright"/>
                <a:cs typeface="Lucida Bright"/>
              </a:rPr>
              <a:t>Attempting to decode speech (any spoken word)</a:t>
            </a:r>
          </a:p>
          <a:p>
            <a:pPr marL="971550" lvl="1" indent="-51435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Lucida Bright"/>
                <a:cs typeface="Lucida Bright"/>
              </a:rPr>
              <a:t>GyroPhone, AccelWord “train” on specific keywords</a:t>
            </a:r>
          </a:p>
          <a:p>
            <a:pPr marL="971550" lvl="1" indent="-51435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Lucida Bright"/>
                <a:cs typeface="Lucida Bright"/>
              </a:rPr>
              <a:t>Motion microscope does not train, but it’s a visual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13135" y="1890436"/>
            <a:ext cx="5091853" cy="2060971"/>
            <a:chOff x="1312796" y="1885397"/>
            <a:chExt cx="6587694" cy="2972009"/>
          </a:xfrm>
        </p:grpSpPr>
        <p:pic>
          <p:nvPicPr>
            <p:cNvPr id="2" name="Picture 1" descr="4_coi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506" y="3165735"/>
              <a:ext cx="1249100" cy="1271999"/>
            </a:xfrm>
            <a:prstGeom prst="rect">
              <a:avLst/>
            </a:prstGeom>
          </p:spPr>
        </p:pic>
        <p:pic>
          <p:nvPicPr>
            <p:cNvPr id="3" name="Picture 2" descr="3_mas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12" y="3623246"/>
              <a:ext cx="1012990" cy="123416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863515">
              <a:off x="1312796" y="1885397"/>
              <a:ext cx="1440636" cy="1440636"/>
            </a:xfrm>
            <a:prstGeom prst="rect">
              <a:avLst/>
            </a:prstGeom>
          </p:spPr>
        </p:pic>
        <p:pic>
          <p:nvPicPr>
            <p:cNvPr id="5" name="Picture 4" descr="animated-sound-waves11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4045">
              <a:off x="2226782" y="3087998"/>
              <a:ext cx="1761097" cy="583623"/>
            </a:xfrm>
            <a:prstGeom prst="rect">
              <a:avLst/>
            </a:prstGeom>
          </p:spPr>
        </p:pic>
        <p:pic>
          <p:nvPicPr>
            <p:cNvPr id="6" name="Picture 5" descr="animated-sound-waves11.gif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808" y="3550917"/>
              <a:ext cx="2040682" cy="24695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    Concluding Message</a:t>
            </a:r>
            <a:endParaRPr lang="en-US" sz="2800" dirty="0">
              <a:latin typeface="Lucida Bright"/>
              <a:cs typeface="Lucida Br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712" y="4272107"/>
            <a:ext cx="861302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Lucida Bright"/>
                <a:cs typeface="Lucida Bright"/>
              </a:rPr>
              <a:t>This is not fundamentally surprising … </a:t>
            </a:r>
          </a:p>
          <a:p>
            <a:pPr marL="514350" indent="-514350" algn="ctr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Lucida Bright"/>
                <a:cs typeface="Lucida Bright"/>
              </a:rPr>
              <a:t>But the ease of “decoding” signals was unexpected. </a:t>
            </a:r>
          </a:p>
          <a:p>
            <a:pPr marL="514350" indent="-514350" algn="ctr">
              <a:lnSpc>
                <a:spcPct val="110000"/>
              </a:lnSpc>
            </a:pPr>
            <a:endParaRPr lang="en-US" sz="2000" dirty="0">
              <a:solidFill>
                <a:srgbClr val="000000"/>
              </a:solidFill>
              <a:latin typeface="Lucida Bright"/>
              <a:cs typeface="Lucida Bright"/>
            </a:endParaRPr>
          </a:p>
          <a:p>
            <a:pPr marL="514350" indent="-514350" algn="ctr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Lucida Bright"/>
                <a:cs typeface="Lucida Bright"/>
              </a:rPr>
              <a:t>Importantly, the decoded sounds are not just patterns that </a:t>
            </a:r>
          </a:p>
          <a:p>
            <a:pPr marL="514350" indent="-514350" algn="ctr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Lucida Bright"/>
                <a:cs typeface="Lucida Bright"/>
              </a:rPr>
              <a:t>matches english “words” … rather, they contain actual human speech constructs … decodable by speech recognizers</a:t>
            </a:r>
          </a:p>
          <a:p>
            <a:pPr marL="514350" indent="-514350" algn="ctr"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370" y="857769"/>
            <a:ext cx="8613024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Lucida Bright"/>
                <a:cs typeface="Lucida Bright"/>
              </a:rPr>
              <a:t>Possible to decode speech by decoding the </a:t>
            </a:r>
          </a:p>
          <a:p>
            <a:pPr marL="514350" indent="-514350" algn="ctr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  <a:latin typeface="Lucida Bright"/>
                <a:cs typeface="Lucida Bright"/>
              </a:rPr>
              <a:t>response of the vibration motor.</a:t>
            </a:r>
          </a:p>
          <a:p>
            <a:pPr marL="514350" indent="-514350" algn="ctr">
              <a:lnSpc>
                <a:spcPct val="110000"/>
              </a:lnSpc>
            </a:pPr>
            <a:endParaRPr lang="en-US" sz="2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4882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ange1.png"/>
          <p:cNvPicPr>
            <a:picLocks noChangeAspect="1"/>
          </p:cNvPicPr>
          <p:nvPr/>
        </p:nvPicPr>
        <p:blipFill>
          <a:blip r:embed="rId3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93"/>
            <a:ext cx="9144000" cy="1058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369" y="3094911"/>
            <a:ext cx="481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Thank You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3451" y="4374240"/>
            <a:ext cx="620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elvetica Neue Light"/>
                <a:cs typeface="Helvetica Neue Light"/>
              </a:rPr>
              <a:t>Visit our website: </a:t>
            </a:r>
            <a:r>
              <a:rPr lang="en-US" sz="2400" b="1" dirty="0" err="1" smtClean="0">
                <a:solidFill>
                  <a:srgbClr val="3366FF"/>
                </a:solidFill>
                <a:latin typeface="Helvetica Neue Light"/>
                <a:cs typeface="Helvetica Neue Light"/>
              </a:rPr>
              <a:t>http://synrg.csl.illinois.edu/</a:t>
            </a:r>
            <a:endParaRPr lang="en-US" sz="2400" b="1" dirty="0">
              <a:solidFill>
                <a:srgbClr val="3366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54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27 at 10.33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25400"/>
            <a:ext cx="9093200" cy="6807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1266753"/>
            <a:chOff x="0" y="0"/>
            <a:chExt cx="9144000" cy="1266753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26675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91638" y="56133"/>
              <a:ext cx="711417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>
                  <a:latin typeface="Lucida Bright"/>
                  <a:cs typeface="Lucida Bright"/>
                </a:rPr>
                <a:t>Project </a:t>
              </a:r>
              <a:r>
                <a:rPr lang="en-US" sz="2800">
                  <a:solidFill>
                    <a:srgbClr val="0000FF"/>
                  </a:solidFill>
                  <a:latin typeface="Lucida Bright"/>
                  <a:cs typeface="Lucida Bright"/>
                </a:rPr>
                <a:t>Ripple</a:t>
              </a:r>
              <a:r>
                <a:rPr lang="en-US" sz="2800">
                  <a:latin typeface="Lucida Bright"/>
                  <a:cs typeface="Lucida Bright"/>
                </a:rPr>
                <a:t>: Communicating through </a:t>
              </a:r>
            </a:p>
            <a:p>
              <a:pPr algn="ctr">
                <a:spcAft>
                  <a:spcPts val="1200"/>
                </a:spcAft>
              </a:pPr>
              <a:r>
                <a:rPr lang="en-US" sz="2800">
                  <a:latin typeface="Lucida Bright"/>
                  <a:cs typeface="Lucida Bright"/>
                </a:rPr>
                <a:t>Physical Vibrations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57001" y="4284446"/>
            <a:ext cx="1864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Lucida Bright"/>
                <a:cs typeface="Lucida Bright"/>
              </a:rPr>
              <a:t>Accelerometer,</a:t>
            </a:r>
          </a:p>
          <a:p>
            <a:r>
              <a:rPr lang="en-US">
                <a:latin typeface="Lucida Bright"/>
                <a:cs typeface="Lucida Bright"/>
              </a:rPr>
              <a:t>Microphone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225" y="4284446"/>
            <a:ext cx="152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Lucida Bright"/>
                <a:cs typeface="Lucida Bright"/>
              </a:rPr>
              <a:t>Vibra Motor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54288" y="6388930"/>
            <a:ext cx="7875569" cy="443669"/>
            <a:chOff x="654288" y="6388930"/>
            <a:chExt cx="7875569" cy="443669"/>
          </a:xfrm>
        </p:grpSpPr>
        <p:sp>
          <p:nvSpPr>
            <p:cNvPr id="12" name="Rectangle 11"/>
            <p:cNvSpPr/>
            <p:nvPr/>
          </p:nvSpPr>
          <p:spPr>
            <a:xfrm>
              <a:off x="654288" y="6426668"/>
              <a:ext cx="2219449" cy="4059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10408" y="6388930"/>
              <a:ext cx="2219449" cy="4059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27 at 10.34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9" y="31878"/>
            <a:ext cx="9118600" cy="6819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1266753"/>
            <a:chOff x="0" y="0"/>
            <a:chExt cx="9144000" cy="1266753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26675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91638" y="56133"/>
              <a:ext cx="711417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>
                  <a:latin typeface="Lucida Bright"/>
                  <a:cs typeface="Lucida Bright"/>
                </a:rPr>
                <a:t>Project </a:t>
              </a:r>
              <a:r>
                <a:rPr lang="en-US" sz="2800">
                  <a:solidFill>
                    <a:srgbClr val="0000FF"/>
                  </a:solidFill>
                  <a:latin typeface="Lucida Bright"/>
                  <a:cs typeface="Lucida Bright"/>
                </a:rPr>
                <a:t>Ripple</a:t>
              </a:r>
              <a:r>
                <a:rPr lang="en-US" sz="2800">
                  <a:latin typeface="Lucida Bright"/>
                  <a:cs typeface="Lucida Bright"/>
                </a:rPr>
                <a:t>: Communicating through </a:t>
              </a:r>
            </a:p>
            <a:p>
              <a:pPr algn="ctr">
                <a:spcAft>
                  <a:spcPts val="1200"/>
                </a:spcAft>
              </a:pPr>
              <a:r>
                <a:rPr lang="en-US" sz="2800">
                  <a:latin typeface="Lucida Bright"/>
                  <a:cs typeface="Lucida Bright"/>
                </a:rPr>
                <a:t>Physical Vibrations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4288" y="6388930"/>
            <a:ext cx="7875569" cy="443669"/>
            <a:chOff x="654288" y="6388930"/>
            <a:chExt cx="7875569" cy="443669"/>
          </a:xfrm>
        </p:grpSpPr>
        <p:sp>
          <p:nvSpPr>
            <p:cNvPr id="11" name="Rectangle 10"/>
            <p:cNvSpPr/>
            <p:nvPr/>
          </p:nvSpPr>
          <p:spPr>
            <a:xfrm>
              <a:off x="654288" y="6426668"/>
              <a:ext cx="2219449" cy="4059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10408" y="6388930"/>
              <a:ext cx="2219449" cy="4059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57001" y="4284446"/>
            <a:ext cx="1864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Lucida Bright"/>
                <a:cs typeface="Lucida Bright"/>
              </a:rPr>
              <a:t>Accelerometer,</a:t>
            </a:r>
          </a:p>
          <a:p>
            <a:r>
              <a:rPr lang="en-US">
                <a:latin typeface="Lucida Bright"/>
                <a:cs typeface="Lucida Bright"/>
              </a:rPr>
              <a:t>Microphone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76225" y="4284446"/>
            <a:ext cx="152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Lucida Bright"/>
                <a:cs typeface="Lucida Bright"/>
              </a:rPr>
              <a:t>Vibra Motor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_co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36" y="2166723"/>
            <a:ext cx="1249100" cy="1271999"/>
          </a:xfrm>
          <a:prstGeom prst="rect">
            <a:avLst/>
          </a:prstGeom>
        </p:spPr>
      </p:pic>
      <p:pic>
        <p:nvPicPr>
          <p:cNvPr id="3" name="Picture 2" descr="3_ma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42" y="2624234"/>
            <a:ext cx="1012990" cy="123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3515">
            <a:off x="-73274" y="886385"/>
            <a:ext cx="1440636" cy="1440636"/>
          </a:xfrm>
          <a:prstGeom prst="rect">
            <a:avLst/>
          </a:prstGeom>
        </p:spPr>
      </p:pic>
      <p:pic>
        <p:nvPicPr>
          <p:cNvPr id="5" name="Picture 4" descr="animated-sound-waves1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45">
            <a:off x="840712" y="2088986"/>
            <a:ext cx="1761097" cy="583623"/>
          </a:xfrm>
          <a:prstGeom prst="rect">
            <a:avLst/>
          </a:prstGeom>
        </p:spPr>
      </p:pic>
      <p:pic>
        <p:nvPicPr>
          <p:cNvPr id="6" name="Picture 5" descr="animated-sound-waves11.gif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38" y="2551905"/>
            <a:ext cx="2040682" cy="246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939" y="2705784"/>
            <a:ext cx="175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External sound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7712" y="2798999"/>
            <a:ext cx="223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Reverse voltage (Back-EMF)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2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0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ernalSound_fra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939" y="2705784"/>
            <a:ext cx="175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External sound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7712" y="2798999"/>
            <a:ext cx="223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Reverse voltage (Back-EMF)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74877" y="72002"/>
            <a:ext cx="6022925" cy="2726862"/>
            <a:chOff x="1574877" y="72002"/>
            <a:chExt cx="6022925" cy="2726862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1932820" y="994833"/>
              <a:ext cx="638930" cy="1268602"/>
            </a:xfrm>
            <a:prstGeom prst="line">
              <a:avLst/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 rot="2168717">
              <a:off x="1574877" y="2253965"/>
              <a:ext cx="506377" cy="332362"/>
            </a:xfrm>
            <a:prstGeom prst="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entertainment_mic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2" t="25962" r="9917" b="17216"/>
            <a:stretch/>
          </p:blipFill>
          <p:spPr>
            <a:xfrm>
              <a:off x="1618687" y="72002"/>
              <a:ext cx="2730073" cy="1515498"/>
            </a:xfrm>
            <a:prstGeom prst="rect">
              <a:avLst/>
            </a:prstGeom>
          </p:spPr>
        </p:pic>
        <p:cxnSp>
          <p:nvCxnSpPr>
            <p:cNvPr id="9" name="Straight Connector 8"/>
            <p:cNvCxnSpPr>
              <a:stCxn id="11" idx="0"/>
            </p:cNvCxnSpPr>
            <p:nvPr/>
          </p:nvCxnSpPr>
          <p:spPr>
            <a:xfrm flipV="1">
              <a:off x="5399814" y="1301750"/>
              <a:ext cx="304603" cy="1250155"/>
            </a:xfrm>
            <a:prstGeom prst="line">
              <a:avLst/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entertainment_rawVib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5" t="25962" r="9316" b="17216"/>
            <a:stretch/>
          </p:blipFill>
          <p:spPr>
            <a:xfrm>
              <a:off x="4854665" y="72002"/>
              <a:ext cx="2743137" cy="151549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226642" y="2551905"/>
              <a:ext cx="346344" cy="246959"/>
            </a:xfrm>
            <a:prstGeom prst="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93965" y="1535272"/>
            <a:ext cx="206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Sound spectrum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7466" y="1534585"/>
            <a:ext cx="226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Back-EMF spectrum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4306205"/>
            <a:ext cx="9144000" cy="984885"/>
            <a:chOff x="0" y="4306205"/>
            <a:chExt cx="9144000" cy="984885"/>
          </a:xfrm>
        </p:grpSpPr>
        <p:sp>
          <p:nvSpPr>
            <p:cNvPr id="14" name="TextBox 13"/>
            <p:cNvSpPr txBox="1"/>
            <p:nvPr/>
          </p:nvSpPr>
          <p:spPr>
            <a:xfrm>
              <a:off x="0" y="4767870"/>
              <a:ext cx="9144000" cy="523220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Lucida Bright"/>
                  <a:cs typeface="Lucida Bright"/>
                </a:rPr>
                <a:t>Can we recover speech from vibration motor?</a:t>
              </a:r>
              <a:endParaRPr lang="en-US" sz="2800" dirty="0">
                <a:latin typeface="Lucida Bright"/>
                <a:cs typeface="Lucida Brigh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0" y="4306205"/>
              <a:ext cx="13143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Lucida Bright"/>
                  <a:cs typeface="Lucida Bright"/>
                </a:rPr>
                <a:t>We ask: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83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8573</TotalTime>
  <Words>1297</Words>
  <Application>Microsoft Office PowerPoint</Application>
  <PresentationFormat>全屏显示(4:3)</PresentationFormat>
  <Paragraphs>283</Paragraphs>
  <Slides>57</Slides>
  <Notes>26</Notes>
  <HiddenSlides>0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6" baseType="lpstr">
      <vt:lpstr>Calibri (Body)</vt:lpstr>
      <vt:lpstr>Helvetica Neue Light</vt:lpstr>
      <vt:lpstr>Seravek</vt:lpstr>
      <vt:lpstr>Seravek Light</vt:lpstr>
      <vt:lpstr>Arial</vt:lpstr>
      <vt:lpstr>Calibri</vt:lpstr>
      <vt:lpstr>Lucida Bright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UIUC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Y Z</cp:lastModifiedBy>
  <cp:revision>207</cp:revision>
  <dcterms:created xsi:type="dcterms:W3CDTF">2016-06-22T02:09:26Z</dcterms:created>
  <dcterms:modified xsi:type="dcterms:W3CDTF">2017-02-27T08:13:10Z</dcterms:modified>
</cp:coreProperties>
</file>