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71" r:id="rId12"/>
    <p:sldId id="262" r:id="rId13"/>
    <p:sldId id="272" r:id="rId14"/>
    <p:sldId id="274" r:id="rId15"/>
    <p:sldId id="273" r:id="rId16"/>
    <p:sldId id="264" r:id="rId17"/>
    <p:sldId id="275" r:id="rId18"/>
    <p:sldId id="280" r:id="rId19"/>
    <p:sldId id="265" r:id="rId20"/>
    <p:sldId id="276" r:id="rId21"/>
    <p:sldId id="279" r:id="rId22"/>
    <p:sldId id="277" r:id="rId23"/>
    <p:sldId id="278" r:id="rId24"/>
    <p:sldId id="266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Century Gothic" panose="020B05020202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F925-3B84-4987-93FF-BA2799C4E69F}" type="datetimeFigureOut">
              <a:rPr lang="zh-CN" altLang="en-US" smtClean="0"/>
              <a:t>2016/6/6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3451-2209-41CF-9C52-CD218F47E1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92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F925-3B84-4987-93FF-BA2799C4E69F}" type="datetimeFigureOut">
              <a:rPr lang="zh-CN" altLang="en-US" smtClean="0"/>
              <a:t>2016/6/6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3451-2209-41CF-9C52-CD218F47E1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00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F925-3B84-4987-93FF-BA2799C4E69F}" type="datetimeFigureOut">
              <a:rPr lang="zh-CN" altLang="en-US" smtClean="0"/>
              <a:t>2016/6/6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3451-2209-41CF-9C52-CD218F47E1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28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Century Gothic" panose="020B05020202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F925-3B84-4987-93FF-BA2799C4E69F}" type="datetimeFigureOut">
              <a:rPr lang="zh-CN" altLang="en-US" smtClean="0"/>
              <a:t>2016/6/6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3451-2209-41CF-9C52-CD218F47E1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840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F925-3B84-4987-93FF-BA2799C4E69F}" type="datetimeFigureOut">
              <a:rPr lang="zh-CN" altLang="en-US" smtClean="0"/>
              <a:t>2016/6/6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3451-2209-41CF-9C52-CD218F47E1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14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F925-3B84-4987-93FF-BA2799C4E69F}" type="datetimeFigureOut">
              <a:rPr lang="zh-CN" altLang="en-US" smtClean="0"/>
              <a:t>2016/6/6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3451-2209-41CF-9C52-CD218F47E1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39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F925-3B84-4987-93FF-BA2799C4E69F}" type="datetimeFigureOut">
              <a:rPr lang="zh-CN" altLang="en-US" smtClean="0"/>
              <a:t>2016/6/6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3451-2209-41CF-9C52-CD218F47E1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33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F925-3B84-4987-93FF-BA2799C4E69F}" type="datetimeFigureOut">
              <a:rPr lang="zh-CN" altLang="en-US" smtClean="0"/>
              <a:t>2016/6/6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3451-2209-41CF-9C52-CD218F47E1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382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F925-3B84-4987-93FF-BA2799C4E69F}" type="datetimeFigureOut">
              <a:rPr lang="zh-CN" altLang="en-US" smtClean="0"/>
              <a:t>2016/6/6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3451-2209-41CF-9C52-CD218F47E1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51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F925-3B84-4987-93FF-BA2799C4E69F}" type="datetimeFigureOut">
              <a:rPr lang="zh-CN" altLang="en-US" smtClean="0"/>
              <a:t>2016/6/6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3451-2209-41CF-9C52-CD218F47E1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45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F925-3B84-4987-93FF-BA2799C4E69F}" type="datetimeFigureOut">
              <a:rPr lang="zh-CN" altLang="en-US" smtClean="0"/>
              <a:t>2016/6/6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3451-2209-41CF-9C52-CD218F47E1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75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7F925-3B84-4987-93FF-BA2799C4E69F}" type="datetimeFigureOut">
              <a:rPr lang="zh-CN" altLang="en-US" smtClean="0"/>
              <a:t>2016/6/6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A3451-2209-41CF-9C52-CD218F47E1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09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23.png"/><Relationship Id="rId18" Type="http://schemas.openxmlformats.org/officeDocument/2006/relationships/image" Target="../media/image16.emf"/><Relationship Id="rId3" Type="http://schemas.openxmlformats.org/officeDocument/2006/relationships/image" Target="../media/image10.emf"/><Relationship Id="rId7" Type="http://schemas.openxmlformats.org/officeDocument/2006/relationships/image" Target="../media/image17.png"/><Relationship Id="rId12" Type="http://schemas.openxmlformats.org/officeDocument/2006/relationships/image" Target="../media/image15.emf"/><Relationship Id="rId17" Type="http://schemas.openxmlformats.org/officeDocument/2006/relationships/image" Target="../media/image2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2.emf"/><Relationship Id="rId10" Type="http://schemas.openxmlformats.org/officeDocument/2006/relationships/image" Target="../media/image20.png"/><Relationship Id="rId4" Type="http://schemas.openxmlformats.org/officeDocument/2006/relationships/image" Target="../media/image11.emf"/><Relationship Id="rId9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 smtClean="0"/>
              <a:t>Practical </a:t>
            </a:r>
            <a:r>
              <a:rPr lang="en-US" altLang="zh-CN" sz="3600" b="1" dirty="0" smtClean="0"/>
              <a:t>Indoor Localization With Zero Start-up Cost</a:t>
            </a:r>
            <a:endParaRPr lang="zh-CN" altLang="en-US" sz="36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Kun Qian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68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Pseudo Spectrum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45" y="1690689"/>
            <a:ext cx="7594110" cy="41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C1: Arbitrary Antenna Array.</a:t>
            </a:r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628650" y="5113867"/>
            <a:ext cx="7886700" cy="1063096"/>
          </a:xfrm>
        </p:spPr>
        <p:txBody>
          <a:bodyPr/>
          <a:lstStyle/>
          <a:p>
            <a:r>
              <a:rPr lang="en-US" altLang="zh-CN" dirty="0" smtClean="0"/>
              <a:t>The element phase for the </a:t>
            </a:r>
            <a:r>
              <a:rPr lang="en-US" altLang="zh-CN" dirty="0" err="1" smtClean="0"/>
              <a:t>i-th</a:t>
            </a:r>
            <a:r>
              <a:rPr lang="en-US" altLang="zh-CN" dirty="0" smtClean="0"/>
              <a:t> antenna is: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5577988"/>
            <a:ext cx="6762750" cy="704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t="238" b="319"/>
          <a:stretch/>
        </p:blipFill>
        <p:spPr>
          <a:xfrm>
            <a:off x="3046220" y="1712914"/>
            <a:ext cx="2899159" cy="321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C1: Arbitrary Antenna Array.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However, The Array is not synchronized.</a:t>
                </a:r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: Initial phase offset for the </a:t>
                </a:r>
                <a:r>
                  <a:rPr lang="en-US" altLang="zh-CN" dirty="0" err="1" smtClean="0"/>
                  <a:t>i-th</a:t>
                </a:r>
                <a:r>
                  <a:rPr lang="en-US" altLang="zh-CN" dirty="0" smtClean="0"/>
                  <a:t> antenna.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 smtClean="0"/>
                  <a:t>: Random phase offset for the j-</a:t>
                </a:r>
                <a:r>
                  <a:rPr lang="en-US" altLang="zh-CN" dirty="0" err="1" smtClean="0"/>
                  <a:t>th</a:t>
                </a:r>
                <a:r>
                  <a:rPr lang="en-US" altLang="zh-CN" dirty="0" smtClean="0"/>
                  <a:t> packet.</a:t>
                </a:r>
              </a:p>
              <a:p>
                <a:r>
                  <a:rPr lang="en-US" altLang="zh-CN" dirty="0" smtClean="0"/>
                  <a:t>Fortunately, they are solved </a:t>
                </a:r>
                <a:r>
                  <a:rPr lang="en-US" altLang="zh-CN" dirty="0" err="1" smtClean="0"/>
                  <a:t>seperately</a:t>
                </a:r>
                <a:r>
                  <a:rPr lang="en-US" altLang="zh-CN" dirty="0"/>
                  <a:t>.</a:t>
                </a:r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>
                    <a:sym typeface="Wingdings" panose="05000000000000000000" pitchFamily="2" charset="2"/>
                  </a:rPr>
                  <a:t>  Solved by D-MUSIC</a:t>
                </a:r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 smtClean="0">
                    <a:sym typeface="Wingdings" panose="05000000000000000000" pitchFamily="2" charset="2"/>
                  </a:rPr>
                  <a:t> Solved by </a:t>
                </a:r>
                <a:r>
                  <a:rPr lang="en-US" altLang="zh-CN" dirty="0" err="1" smtClean="0">
                    <a:sym typeface="Wingdings" panose="05000000000000000000" pitchFamily="2" charset="2"/>
                  </a:rPr>
                  <a:t>Ubicarse</a:t>
                </a:r>
                <a:endParaRPr lang="en-US" altLang="zh-CN" dirty="0" smtClean="0">
                  <a:sym typeface="Wingdings" panose="05000000000000000000" pitchFamily="2" charset="2"/>
                </a:endParaRPr>
              </a:p>
              <a:p>
                <a:r>
                  <a:rPr lang="en-US" altLang="zh-CN" dirty="0" smtClean="0"/>
                  <a:t>How to combine the two solution?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11" y="2457431"/>
            <a:ext cx="7567978" cy="63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2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C1: Arbitrary Antenna Array.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Calculate difference of signal phases!</a:t>
                </a:r>
              </a:p>
              <a:p>
                <a:pPr lvl="1"/>
                <a:r>
                  <a:rPr lang="en-US" altLang="zh-CN" dirty="0" smtClean="0"/>
                  <a:t>By performing n rotations, we obtain n+1 measurements.</a:t>
                </a:r>
              </a:p>
              <a:p>
                <a:pPr lvl="1"/>
                <a:r>
                  <a:rPr lang="en-US" altLang="zh-CN" dirty="0" smtClean="0"/>
                  <a:t>For the k-</a:t>
                </a:r>
                <a:r>
                  <a:rPr lang="en-US" altLang="zh-CN" dirty="0" err="1" smtClean="0"/>
                  <a:t>th</a:t>
                </a:r>
                <a:r>
                  <a:rPr lang="en-US" altLang="zh-CN" dirty="0" smtClean="0"/>
                  <a:t> measurement, the </a:t>
                </a:r>
                <a:r>
                  <a:rPr lang="en-US" altLang="zh-CN" dirty="0" err="1" smtClean="0"/>
                  <a:t>i-th</a:t>
                </a:r>
                <a:r>
                  <a:rPr lang="en-US" altLang="zh-CN" dirty="0" smtClean="0"/>
                  <a:t> antenna, and the j-</a:t>
                </a:r>
                <a:r>
                  <a:rPr lang="en-US" altLang="zh-CN" dirty="0" err="1" smtClean="0"/>
                  <a:t>th</a:t>
                </a:r>
                <a:r>
                  <a:rPr lang="en-US" altLang="zh-CN" dirty="0" smtClean="0"/>
                  <a:t> packets, denote the signal phase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The phase difference is calculated as: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zh-CN" alt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zh-CN" alt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 smtClean="0"/>
                  <a:t> is free from any phase offset!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C2: </a:t>
            </a:r>
            <a:r>
              <a:rPr lang="en-US" altLang="zh-CN" dirty="0"/>
              <a:t>Arbitrary </a:t>
            </a:r>
            <a:r>
              <a:rPr lang="en-US" altLang="zh-CN" dirty="0" smtClean="0"/>
              <a:t>Rotation.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 smtClean="0"/>
                  <a:t>To apply MUSIC, we need to represent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zh-CN" alt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with single azimuth and elevation variables.</a:t>
                </a:r>
              </a:p>
              <a:p>
                <a:r>
                  <a:rPr lang="en-US" altLang="zh-CN" dirty="0" smtClean="0"/>
                  <a:t>Note that gyroscope report both rotation axis and rotation angles during each rotation, we can derive the corresponding rotation matrix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CN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Now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zh-CN" alt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 smtClean="0"/>
                  <a:t> can be represented with single </a:t>
                </a:r>
                <a:r>
                  <a:rPr lang="en-US" altLang="zh-CN" dirty="0" err="1" smtClean="0"/>
                  <a:t>AoA</a:t>
                </a:r>
                <a:r>
                  <a:rPr lang="en-US" altLang="zh-CN" dirty="0" smtClean="0"/>
                  <a:t>.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3361" r="-1700" b="-26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5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C2: Arbitrary Rotation.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For convenience, we use the (n+1)-</a:t>
                </a:r>
                <a:r>
                  <a:rPr lang="en-US" altLang="zh-CN" dirty="0" err="1" smtClean="0"/>
                  <a:t>th</a:t>
                </a:r>
                <a:r>
                  <a:rPr lang="en-US" altLang="zh-CN" dirty="0" smtClean="0"/>
                  <a:t> </a:t>
                </a:r>
                <a:r>
                  <a:rPr lang="en-US" altLang="zh-CN" dirty="0" err="1" smtClean="0"/>
                  <a:t>AoA</a:t>
                </a:r>
                <a:r>
                  <a:rPr lang="en-US" altLang="zh-CN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zh-CN" alt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 smtClean="0"/>
                  <a:t>Apply MUSIC to series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zh-CN" alt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 smtClean="0"/>
                  <a:t>, we can obtain the (n+1)-</a:t>
                </a:r>
                <a:r>
                  <a:rPr lang="en-US" altLang="zh-CN" dirty="0" err="1" smtClean="0"/>
                  <a:t>th</a:t>
                </a:r>
                <a:r>
                  <a:rPr lang="en-US" altLang="zh-CN" dirty="0" smtClean="0"/>
                  <a:t> </a:t>
                </a:r>
                <a:r>
                  <a:rPr lang="en-US" altLang="zh-CN" dirty="0" err="1" smtClean="0"/>
                  <a:t>AoA</a:t>
                </a:r>
                <a:r>
                  <a:rPr lang="en-US" altLang="zh-CN" dirty="0" smtClean="0"/>
                  <a:t>.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 r="-23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4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C3: Localization Scheme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21044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Client side uses local frame.</a:t>
            </a:r>
          </a:p>
          <a:p>
            <a:pPr lvl="1"/>
            <a:r>
              <a:rPr lang="en-US" altLang="zh-CN" dirty="0" err="1" smtClean="0"/>
              <a:t>AoAs</a:t>
            </a:r>
            <a:r>
              <a:rPr lang="en-US" altLang="zh-CN" dirty="0" smtClean="0"/>
              <a:t> are not in global frame.</a:t>
            </a:r>
          </a:p>
          <a:p>
            <a:pPr lvl="1"/>
            <a:r>
              <a:rPr lang="en-US" altLang="zh-CN" dirty="0" smtClean="0"/>
              <a:t>We only have included angles between APs.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marL="457200" lvl="1" indent="0">
              <a:buNone/>
            </a:pP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r>
              <a:rPr lang="en-US" altLang="zh-CN" dirty="0" smtClean="0"/>
              <a:t>In theory, 3 AP is sufficient for 2-D case.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499" y="3000399"/>
            <a:ext cx="4329568" cy="456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C3: Localization Scheme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Generating to 3-D case.</a:t>
            </a:r>
          </a:p>
          <a:p>
            <a:pPr lvl="1"/>
            <a:r>
              <a:rPr lang="en-US" altLang="zh-CN" dirty="0" smtClean="0"/>
              <a:t>APs are likely to be deployed on the ceiling.</a:t>
            </a:r>
          </a:p>
          <a:p>
            <a:r>
              <a:rPr lang="en-US" altLang="zh-CN" dirty="0" smtClean="0"/>
              <a:t>Is 4 AP sufficient in 3-D </a:t>
            </a:r>
            <a:r>
              <a:rPr lang="en-US" altLang="zh-CN" dirty="0" smtClean="0"/>
              <a:t>space in theory?</a:t>
            </a:r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16787" t="15435" r="39753" b="21177"/>
          <a:stretch/>
        </p:blipFill>
        <p:spPr>
          <a:xfrm>
            <a:off x="3431406" y="3481137"/>
            <a:ext cx="2281188" cy="25593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10723" y="482867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AP1</a:t>
            </a:r>
            <a:endParaRPr lang="zh-CN" altLang="en-US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12594" y="482867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AP2</a:t>
            </a:r>
            <a:endParaRPr lang="zh-CN" altLang="en-US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67714" y="572893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AP3</a:t>
            </a:r>
            <a:endParaRPr lang="zh-CN" altLang="en-US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67714" y="3423387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Client</a:t>
            </a:r>
            <a:endParaRPr lang="zh-CN" altLang="en-US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57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C3: Localization Scheme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Scheme #1</a:t>
            </a:r>
          </a:p>
          <a:p>
            <a:pPr lvl="1"/>
            <a:r>
              <a:rPr lang="en-US" altLang="zh-CN" dirty="0" smtClean="0"/>
              <a:t>Localization with geometric relation only.</a:t>
            </a:r>
          </a:p>
          <a:p>
            <a:pPr lvl="2"/>
            <a:r>
              <a:rPr lang="en-US" altLang="zh-CN" dirty="0" smtClean="0"/>
              <a:t>Included Angles </a:t>
            </a:r>
          </a:p>
          <a:p>
            <a:pPr lvl="2"/>
            <a:r>
              <a:rPr lang="en-US" altLang="zh-CN" dirty="0" smtClean="0"/>
              <a:t>Solid Angles </a:t>
            </a:r>
            <a:endParaRPr lang="en-US" altLang="zh-CN" dirty="0"/>
          </a:p>
          <a:p>
            <a:pPr lvl="2"/>
            <a:r>
              <a:rPr lang="en-US" altLang="zh-CN" dirty="0"/>
              <a:t>Cross Product</a:t>
            </a:r>
            <a:r>
              <a:rPr lang="en-US" altLang="zh-CN" dirty="0" smtClean="0"/>
              <a:t> Direction</a:t>
            </a:r>
          </a:p>
          <a:p>
            <a:r>
              <a:rPr lang="en-US" altLang="zh-CN" dirty="0" smtClean="0"/>
              <a:t>Scheme #2</a:t>
            </a:r>
          </a:p>
          <a:p>
            <a:pPr lvl="1"/>
            <a:r>
              <a:rPr lang="en-US" altLang="zh-CN" dirty="0" smtClean="0"/>
              <a:t>Estimating Rotation Matrix between two frames.</a:t>
            </a:r>
          </a:p>
          <a:p>
            <a:pPr lvl="2"/>
            <a:r>
              <a:rPr lang="en-US" altLang="zh-CN" dirty="0" smtClean="0"/>
              <a:t>Using inertial </a:t>
            </a:r>
            <a:r>
              <a:rPr lang="en-US" altLang="zh-CN" dirty="0"/>
              <a:t>s</a:t>
            </a:r>
            <a:r>
              <a:rPr lang="en-US" altLang="zh-CN" dirty="0" smtClean="0"/>
              <a:t>ensors and compass on mobile </a:t>
            </a:r>
            <a:r>
              <a:rPr lang="en-US" altLang="zh-CN" dirty="0"/>
              <a:t>p</a:t>
            </a:r>
            <a:r>
              <a:rPr lang="en-US" altLang="zh-CN" dirty="0" smtClean="0"/>
              <a:t>hone.</a:t>
            </a:r>
          </a:p>
          <a:p>
            <a:pPr lvl="2"/>
            <a:r>
              <a:rPr lang="en-US" altLang="zh-CN" dirty="0" smtClean="0"/>
              <a:t>Iteratively minimizing objective error function.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0568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Preliminary Experiment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Experiment settings.</a:t>
                </a:r>
              </a:p>
              <a:p>
                <a:pPr lvl="1"/>
                <a:r>
                  <a:rPr lang="en-US" altLang="zh-CN" dirty="0" smtClean="0"/>
                  <a:t>2-D scenarios.</a:t>
                </a:r>
              </a:p>
              <a:p>
                <a:pPr lvl="1"/>
                <a:r>
                  <a:rPr lang="en-US" altLang="zh-CN" dirty="0" err="1" smtClean="0"/>
                  <a:t>Tx</a:t>
                </a:r>
                <a:r>
                  <a:rPr lang="en-US" altLang="zh-CN" dirty="0" smtClean="0"/>
                  <a:t>-Rx distance: 4m</a:t>
                </a:r>
              </a:p>
              <a:p>
                <a:pPr lvl="1"/>
                <a:r>
                  <a:rPr lang="en-US" altLang="zh-CN" dirty="0" smtClean="0"/>
                  <a:t>Two types of arrays:</a:t>
                </a:r>
              </a:p>
              <a:p>
                <a:pPr lvl="2"/>
                <a:r>
                  <a:rPr lang="en-US" altLang="zh-CN" dirty="0" smtClean="0"/>
                  <a:t>Uniform Linear Array</a:t>
                </a:r>
              </a:p>
              <a:p>
                <a:pPr lvl="2"/>
                <a:r>
                  <a:rPr lang="en-US" altLang="zh-CN" dirty="0" smtClean="0"/>
                  <a:t>Right Angle Array</a:t>
                </a:r>
              </a:p>
              <a:p>
                <a:pPr lvl="1"/>
                <a:r>
                  <a:rPr lang="en-US" altLang="zh-CN" dirty="0" smtClean="0"/>
                  <a:t>Rotation</a:t>
                </a:r>
              </a:p>
              <a:p>
                <a:pPr lvl="2"/>
                <a:r>
                  <a:rPr lang="en-US" altLang="zh-CN" dirty="0" smtClean="0"/>
                  <a:t>Step: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 lvl="2"/>
                <a:r>
                  <a:rPr lang="en-US" altLang="zh-CN" dirty="0" smtClean="0"/>
                  <a:t>Range: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0~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213" y="1690689"/>
            <a:ext cx="2661134" cy="20153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319" y="4175703"/>
            <a:ext cx="2598921" cy="20012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563771" y="3706006"/>
            <a:ext cx="478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latin typeface="Century Gothic" panose="020B0502020202020204" pitchFamily="34" charset="0"/>
              </a:rPr>
              <a:t>Rx</a:t>
            </a:r>
            <a:endParaRPr lang="zh-CN" alt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63771" y="6111844"/>
            <a:ext cx="436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 smtClean="0">
                <a:latin typeface="Century Gothic" panose="020B0502020202020204" pitchFamily="34" charset="0"/>
              </a:rPr>
              <a:t>Tx</a:t>
            </a:r>
            <a:endParaRPr lang="zh-CN" altLang="en-US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46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6434" y="3341117"/>
            <a:ext cx="1304788" cy="23627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6434" y="3341117"/>
            <a:ext cx="1304788" cy="2362785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020762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 err="1" smtClean="0"/>
              <a:t>AoA</a:t>
            </a:r>
            <a:r>
              <a:rPr lang="en-US" altLang="zh-CN" sz="4000" dirty="0"/>
              <a:t> </a:t>
            </a:r>
            <a:r>
              <a:rPr lang="en-US" altLang="zh-CN" sz="4000" dirty="0" smtClean="0"/>
              <a:t>enhances localization … </a:t>
            </a:r>
            <a:endParaRPr lang="zh-CN" altLang="en-US" sz="4000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539552" y="1600200"/>
            <a:ext cx="8136904" cy="4565104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Common Local</a:t>
            </a:r>
            <a:r>
              <a:rPr lang="en-US" altLang="zh-CN" b="1" dirty="0" smtClean="0">
                <a:solidFill>
                  <a:srgbClr val="197EC6"/>
                </a:solidFill>
              </a:rPr>
              <a:t>izatio</a:t>
            </a:r>
            <a:r>
              <a:rPr lang="en-US" altLang="zh-CN" b="1" dirty="0" smtClean="0">
                <a:solidFill>
                  <a:srgbClr val="0070C0"/>
                </a:solidFill>
              </a:rPr>
              <a:t>n Scheme via </a:t>
            </a:r>
            <a:r>
              <a:rPr lang="en-US" altLang="zh-CN" b="1" dirty="0" err="1" smtClean="0">
                <a:solidFill>
                  <a:srgbClr val="0070C0"/>
                </a:solidFill>
              </a:rPr>
              <a:t>AoA</a:t>
            </a:r>
            <a:r>
              <a:rPr lang="en-US" altLang="zh-CN" b="1" dirty="0" smtClean="0">
                <a:solidFill>
                  <a:srgbClr val="0070C0"/>
                </a:solidFill>
              </a:rPr>
              <a:t>.</a:t>
            </a:r>
            <a:endParaRPr lang="zh-CN" altLang="en-US" b="1" dirty="0">
              <a:solidFill>
                <a:srgbClr val="006699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0556" y="5826750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latin typeface="+mj-lt"/>
              </a:rPr>
              <a:t>ArrayTrack</a:t>
            </a:r>
            <a:r>
              <a:rPr lang="en-US" altLang="zh-CN" dirty="0" smtClean="0">
                <a:latin typeface="+mj-lt"/>
              </a:rPr>
              <a:t>, NSDI ’13</a:t>
            </a:r>
            <a:endParaRPr lang="zh-CN" altLang="en-US" dirty="0">
              <a:latin typeface="+mj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3568" flipV="1">
            <a:off x="3836169" y="3126588"/>
            <a:ext cx="1706875" cy="772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550787">
            <a:off x="2631824" y="3554495"/>
            <a:ext cx="745361" cy="1730534"/>
          </a:xfrm>
          <a:prstGeom prst="rect">
            <a:avLst/>
          </a:prstGeom>
        </p:spPr>
      </p:pic>
      <p:pic>
        <p:nvPicPr>
          <p:cNvPr id="11" name="Picture 2" descr="http://www.grlc.vic.gov.au/sites/default/files/images/Wifi-Icon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906" y="3820586"/>
            <a:ext cx="377825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" t="6628" r="16332" b="2590"/>
          <a:stretch/>
        </p:blipFill>
        <p:spPr bwMode="auto">
          <a:xfrm>
            <a:off x="1259632" y="3909038"/>
            <a:ext cx="936105" cy="84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连接符 12"/>
          <p:cNvCxnSpPr>
            <a:stCxn id="15" idx="2"/>
            <a:endCxn id="16" idx="1"/>
          </p:cNvCxnSpPr>
          <p:nvPr/>
        </p:nvCxnSpPr>
        <p:spPr>
          <a:xfrm>
            <a:off x="4418659" y="3205560"/>
            <a:ext cx="1661368" cy="121420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12" idx="3"/>
            <a:endCxn id="16" idx="1"/>
          </p:cNvCxnSpPr>
          <p:nvPr/>
        </p:nvCxnSpPr>
        <p:spPr>
          <a:xfrm>
            <a:off x="2195737" y="4330585"/>
            <a:ext cx="3884290" cy="8917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79" b="95897" l="4622" r="97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276872"/>
            <a:ext cx="11334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D:\Study\Dropbox\2014Spring\组会\LiFi\iPhon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027" y="4215955"/>
            <a:ext cx="407614" cy="4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00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Preliminary Experiment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27781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Single estimation is unstable, while multiple estimation yields reliable results.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979" y="2766907"/>
            <a:ext cx="3921160" cy="294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5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Preliminary Experiment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Possible Solution</a:t>
                </a:r>
              </a:p>
              <a:p>
                <a:pPr lvl="1"/>
                <a:r>
                  <a:rPr lang="en-US" altLang="zh-CN" dirty="0" smtClean="0"/>
                  <a:t>For </a:t>
                </a:r>
                <a:r>
                  <a:rPr lang="en-US" altLang="zh-CN" dirty="0"/>
                  <a:t>each measurement, obtain p packets.</a:t>
                </a:r>
              </a:p>
              <a:p>
                <a:pPr lvl="1"/>
                <a:r>
                  <a:rPr lang="en-US" altLang="zh-CN" dirty="0" smtClean="0"/>
                  <a:t>Totally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possible combinations.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8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Preliminary Experiment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more rotations and measurements performed, the better results is.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0" y="2786161"/>
            <a:ext cx="3921160" cy="29408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80" y="2786161"/>
            <a:ext cx="3921160" cy="294087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81517" y="5661912"/>
            <a:ext cx="1859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latin typeface="Century Gothic" panose="020B0502020202020204" pitchFamily="34" charset="0"/>
              </a:rPr>
              <a:t>Two Rotations</a:t>
            </a:r>
            <a:endParaRPr lang="zh-CN" alt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47057" y="5659456"/>
            <a:ext cx="1906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latin typeface="Century Gothic" panose="020B0502020202020204" pitchFamily="34" charset="0"/>
              </a:rPr>
              <a:t>Four Rotations</a:t>
            </a:r>
            <a:endParaRPr lang="zh-CN" altLang="en-US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74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Preliminary Experiment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Two observations:</a:t>
            </a:r>
          </a:p>
          <a:p>
            <a:pPr lvl="1"/>
            <a:r>
              <a:rPr lang="en-US" altLang="zh-CN" dirty="0" smtClean="0"/>
              <a:t>Theoretically, two rotation is sufficient.</a:t>
            </a:r>
          </a:p>
          <a:p>
            <a:pPr lvl="1"/>
            <a:r>
              <a:rPr lang="en-US" altLang="zh-CN" dirty="0" smtClean="0"/>
              <a:t>Not all CSIs have good quality.</a:t>
            </a:r>
          </a:p>
          <a:p>
            <a:r>
              <a:rPr lang="en-US" altLang="zh-CN" dirty="0" smtClean="0"/>
              <a:t>Possible solution.</a:t>
            </a:r>
          </a:p>
          <a:p>
            <a:pPr lvl="1"/>
            <a:r>
              <a:rPr lang="en-US" altLang="zh-CN" dirty="0" smtClean="0"/>
              <a:t>Combine each 2-tuple for </a:t>
            </a:r>
            <a:r>
              <a:rPr lang="en-US" altLang="zh-CN" dirty="0" err="1" smtClean="0"/>
              <a:t>AoA</a:t>
            </a:r>
            <a:r>
              <a:rPr lang="en-US" altLang="zh-CN" dirty="0" smtClean="0"/>
              <a:t> estimation and then perform majority voting.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455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err="1" smtClean="0"/>
              <a:t>Todo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1. Figure out if the </a:t>
            </a:r>
            <a:r>
              <a:rPr lang="en-US" altLang="zh-CN" dirty="0" err="1" smtClean="0"/>
              <a:t>AoA</a:t>
            </a:r>
            <a:r>
              <a:rPr lang="en-US" altLang="zh-CN" dirty="0" smtClean="0"/>
              <a:t> model is correct…</a:t>
            </a:r>
          </a:p>
          <a:p>
            <a:r>
              <a:rPr lang="en-US" altLang="zh-CN" dirty="0" smtClean="0"/>
              <a:t>2. Find efficient </a:t>
            </a:r>
            <a:r>
              <a:rPr lang="en-US" altLang="zh-CN" dirty="0" err="1" smtClean="0"/>
              <a:t>AoA</a:t>
            </a:r>
            <a:r>
              <a:rPr lang="en-US" altLang="zh-CN" dirty="0" smtClean="0"/>
              <a:t> estimation algorithm.</a:t>
            </a:r>
          </a:p>
          <a:p>
            <a:r>
              <a:rPr lang="en-US" altLang="zh-CN" dirty="0"/>
              <a:t>3</a:t>
            </a:r>
            <a:r>
              <a:rPr lang="en-US" altLang="zh-CN" dirty="0" smtClean="0"/>
              <a:t>. Figure out the least number of anchors for 3-D localization and give a proof.</a:t>
            </a:r>
          </a:p>
          <a:p>
            <a:r>
              <a:rPr lang="en-US" altLang="zh-CN" dirty="0"/>
              <a:t>4</a:t>
            </a:r>
            <a:r>
              <a:rPr lang="en-US" altLang="zh-CN" dirty="0" smtClean="0"/>
              <a:t>. Finding tricks to increase estimation accuracy with multiple packets and multiple rotations.</a:t>
            </a:r>
          </a:p>
          <a:p>
            <a:r>
              <a:rPr lang="en-US" altLang="zh-CN" dirty="0"/>
              <a:t>5</a:t>
            </a:r>
            <a:r>
              <a:rPr lang="en-US" altLang="zh-CN" dirty="0" smtClean="0"/>
              <a:t>. Enrich experiments.</a:t>
            </a:r>
          </a:p>
          <a:p>
            <a:pPr lvl="1"/>
            <a:r>
              <a:rPr lang="en-US" altLang="zh-CN" dirty="0" smtClean="0"/>
              <a:t>Compose a hand-held mobile device with both antennas and gyroscope sensors that are synchronized.</a:t>
            </a:r>
          </a:p>
          <a:p>
            <a:pPr lvl="1"/>
            <a:r>
              <a:rPr lang="en-US" altLang="zh-CN" dirty="0" smtClean="0"/>
              <a:t>Deploy Aps (or Mini-desktops) in lab.</a:t>
            </a:r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44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However, when deploying schemes like </a:t>
            </a:r>
            <a:r>
              <a:rPr lang="en-US" altLang="zh-CN" dirty="0" err="1" smtClean="0"/>
              <a:t>ArrayTrack</a:t>
            </a:r>
            <a:r>
              <a:rPr lang="en-US" altLang="zh-CN" dirty="0" smtClean="0"/>
              <a:t> …</a:t>
            </a:r>
            <a:endParaRPr lang="zh-CN" altLang="en-US" dirty="0"/>
          </a:p>
        </p:txBody>
      </p:sp>
      <p:grpSp>
        <p:nvGrpSpPr>
          <p:cNvPr id="36" name="组合 35"/>
          <p:cNvGrpSpPr/>
          <p:nvPr/>
        </p:nvGrpSpPr>
        <p:grpSpPr>
          <a:xfrm>
            <a:off x="1259632" y="2276872"/>
            <a:ext cx="6241590" cy="3427030"/>
            <a:chOff x="1259632" y="2276872"/>
            <a:chExt cx="6241590" cy="342703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96434" y="3341117"/>
              <a:ext cx="1304788" cy="2362785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96434" y="3341117"/>
              <a:ext cx="1304788" cy="2362785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403568" flipV="1">
              <a:off x="3836169" y="3126588"/>
              <a:ext cx="1706875" cy="772312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550787">
              <a:off x="2631824" y="3554495"/>
              <a:ext cx="745361" cy="1730534"/>
            </a:xfrm>
            <a:prstGeom prst="rect">
              <a:avLst/>
            </a:prstGeom>
          </p:spPr>
        </p:pic>
        <p:pic>
          <p:nvPicPr>
            <p:cNvPr id="30" name="Picture 2" descr="http://www.grlc.vic.gov.au/sites/default/files/images/Wifi-Icon-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0906" y="3820586"/>
              <a:ext cx="377825" cy="377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1" t="6628" r="16332" b="2590"/>
            <a:stretch/>
          </p:blipFill>
          <p:spPr bwMode="auto">
            <a:xfrm>
              <a:off x="1259632" y="3909038"/>
              <a:ext cx="936105" cy="843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2" name="直接连接符 31"/>
            <p:cNvCxnSpPr>
              <a:stCxn id="34" idx="2"/>
              <a:endCxn id="35" idx="1"/>
            </p:cNvCxnSpPr>
            <p:nvPr/>
          </p:nvCxnSpPr>
          <p:spPr>
            <a:xfrm>
              <a:off x="4418659" y="3205560"/>
              <a:ext cx="1661368" cy="1214202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>
              <a:stCxn id="31" idx="3"/>
              <a:endCxn id="35" idx="1"/>
            </p:cNvCxnSpPr>
            <p:nvPr/>
          </p:nvCxnSpPr>
          <p:spPr>
            <a:xfrm>
              <a:off x="2195737" y="4330585"/>
              <a:ext cx="3884290" cy="89177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179" b="95897" l="4622" r="9705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1" y="2276872"/>
              <a:ext cx="1133475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 descr="D:\Study\Dropbox\2014Spring\组会\LiFi\iPhone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027" y="4215955"/>
              <a:ext cx="407614" cy="407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组合 49"/>
          <p:cNvGrpSpPr/>
          <p:nvPr/>
        </p:nvGrpSpPr>
        <p:grpSpPr>
          <a:xfrm>
            <a:off x="4080761" y="2354864"/>
            <a:ext cx="763536" cy="487927"/>
            <a:chOff x="4080761" y="2354864"/>
            <a:chExt cx="763536" cy="487927"/>
          </a:xfrm>
        </p:grpSpPr>
        <p:cxnSp>
          <p:nvCxnSpPr>
            <p:cNvPr id="38" name="直接连接符 37"/>
            <p:cNvCxnSpPr/>
            <p:nvPr/>
          </p:nvCxnSpPr>
          <p:spPr>
            <a:xfrm flipH="1" flipV="1">
              <a:off x="4280472" y="2354864"/>
              <a:ext cx="58208" cy="386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4418658" y="2368514"/>
              <a:ext cx="49742" cy="3898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4546864" y="2368514"/>
              <a:ext cx="2086" cy="403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 flipV="1">
              <a:off x="4627414" y="2368514"/>
              <a:ext cx="34851" cy="4313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4763280" y="2463370"/>
              <a:ext cx="81017" cy="3794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 flipV="1">
              <a:off x="4080761" y="2423527"/>
              <a:ext cx="100815" cy="3656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1481507" y="3909038"/>
            <a:ext cx="763536" cy="487927"/>
            <a:chOff x="4080761" y="2354864"/>
            <a:chExt cx="763536" cy="487927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4280472" y="2354864"/>
              <a:ext cx="58208" cy="3863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V="1">
              <a:off x="4418658" y="2368514"/>
              <a:ext cx="49742" cy="3898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4546864" y="2368514"/>
              <a:ext cx="2086" cy="403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 flipV="1">
              <a:off x="4627414" y="2368514"/>
              <a:ext cx="34851" cy="4313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V="1">
              <a:off x="4763280" y="2463370"/>
              <a:ext cx="81017" cy="3794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 flipV="1">
              <a:off x="4080761" y="2423527"/>
              <a:ext cx="100815" cy="3656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矩形 60"/>
          <p:cNvSpPr/>
          <p:nvPr/>
        </p:nvSpPr>
        <p:spPr>
          <a:xfrm>
            <a:off x="710770" y="2866920"/>
            <a:ext cx="2669629" cy="68095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</a:rPr>
              <a:t>2</a:t>
            </a:r>
            <a:r>
              <a:rPr lang="en-US" altLang="zh-CN" dirty="0" smtClean="0">
                <a:solidFill>
                  <a:srgbClr val="C00000"/>
                </a:solidFill>
              </a:rPr>
              <a:t>. Requiring deployment </a:t>
            </a:r>
          </a:p>
          <a:p>
            <a:pPr algn="ctr"/>
            <a:r>
              <a:rPr lang="en-US" altLang="zh-CN" dirty="0" smtClean="0">
                <a:solidFill>
                  <a:srgbClr val="C00000"/>
                </a:solidFill>
              </a:rPr>
              <a:t>for each WLAN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079836" y="2066882"/>
            <a:ext cx="2669629" cy="68095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C00000"/>
                </a:solidFill>
              </a:rPr>
              <a:t>1. Requiring dedicated APs with 6~8 antennas.</a:t>
            </a:r>
          </a:p>
        </p:txBody>
      </p:sp>
      <p:sp>
        <p:nvSpPr>
          <p:cNvPr id="63" name="矩形 62"/>
          <p:cNvSpPr/>
          <p:nvPr/>
        </p:nvSpPr>
        <p:spPr>
          <a:xfrm>
            <a:off x="2796353" y="5060026"/>
            <a:ext cx="2669629" cy="68095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C00000"/>
                </a:solidFill>
              </a:rPr>
              <a:t>3. Requiring calibration after each startup.</a:t>
            </a:r>
          </a:p>
        </p:txBody>
      </p:sp>
    </p:spTree>
    <p:extLst>
      <p:ext uri="{BB962C8B-B14F-4D97-AF65-F5344CB8AC3E}">
        <p14:creationId xmlns:p14="http://schemas.microsoft.com/office/powerpoint/2010/main" val="278639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Until Dina saves us …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6434" y="3341117"/>
            <a:ext cx="1304788" cy="236278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flipH="1">
            <a:off x="6287975" y="4000690"/>
            <a:ext cx="0" cy="724454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539552" y="1600200"/>
            <a:ext cx="8136904" cy="4565104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Localization at client side.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58880" y="6381328"/>
            <a:ext cx="2133600" cy="476250"/>
          </a:xfrm>
        </p:spPr>
        <p:txBody>
          <a:bodyPr/>
          <a:lstStyle/>
          <a:p>
            <a:fld id="{87AB51E9-348C-4DC8-84CE-839F8B9DCC07}" type="slidenum">
              <a:rPr lang="en-US" altLang="zh-CN" smtClean="0"/>
              <a:pPr/>
              <a:t>4</a:t>
            </a:fld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540556" y="5826750"/>
            <a:ext cx="2767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latin typeface="+mj-lt"/>
              </a:rPr>
              <a:t>Ubicarse</a:t>
            </a:r>
            <a:r>
              <a:rPr lang="en-US" altLang="zh-CN" dirty="0" smtClean="0">
                <a:latin typeface="+mj-lt"/>
              </a:rPr>
              <a:t>, </a:t>
            </a:r>
            <a:r>
              <a:rPr lang="en-US" altLang="zh-CN" dirty="0" err="1" smtClean="0">
                <a:latin typeface="+mj-lt"/>
              </a:rPr>
              <a:t>Mobicom</a:t>
            </a:r>
            <a:r>
              <a:rPr lang="en-US" altLang="zh-CN" dirty="0" smtClean="0">
                <a:latin typeface="+mj-lt"/>
              </a:rPr>
              <a:t> ’14</a:t>
            </a:r>
            <a:endParaRPr lang="zh-CN" altLang="en-US" dirty="0">
              <a:latin typeface="+mj-lt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" t="6628" r="16332" b="2590"/>
          <a:stretch/>
        </p:blipFill>
        <p:spPr bwMode="auto">
          <a:xfrm>
            <a:off x="1259632" y="3909038"/>
            <a:ext cx="936105" cy="84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>
            <a:stCxn id="12" idx="2"/>
            <a:endCxn id="13" idx="1"/>
          </p:cNvCxnSpPr>
          <p:nvPr/>
        </p:nvCxnSpPr>
        <p:spPr>
          <a:xfrm>
            <a:off x="4418659" y="3205560"/>
            <a:ext cx="1661368" cy="121420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9" idx="3"/>
            <a:endCxn id="13" idx="1"/>
          </p:cNvCxnSpPr>
          <p:nvPr/>
        </p:nvCxnSpPr>
        <p:spPr>
          <a:xfrm>
            <a:off x="2195737" y="4330585"/>
            <a:ext cx="3884290" cy="8917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79" b="95897" l="4622" r="97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276872"/>
            <a:ext cx="11334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Study\Dropbox\2014Spring\组会\LiFi\iPhon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027" y="4215955"/>
            <a:ext cx="407614" cy="4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任意多边形 13"/>
          <p:cNvSpPr/>
          <p:nvPr/>
        </p:nvSpPr>
        <p:spPr>
          <a:xfrm>
            <a:off x="6118160" y="4086225"/>
            <a:ext cx="340777" cy="81081"/>
          </a:xfrm>
          <a:custGeom>
            <a:avLst/>
            <a:gdLst>
              <a:gd name="connsiteX0" fmla="*/ 132621 w 340777"/>
              <a:gd name="connsiteY0" fmla="*/ 0 h 81081"/>
              <a:gd name="connsiteX1" fmla="*/ 15940 w 340777"/>
              <a:gd name="connsiteY1" fmla="*/ 21431 h 81081"/>
              <a:gd name="connsiteX2" fmla="*/ 18321 w 340777"/>
              <a:gd name="connsiteY2" fmla="*/ 64294 h 81081"/>
              <a:gd name="connsiteX3" fmla="*/ 175484 w 340777"/>
              <a:gd name="connsiteY3" fmla="*/ 80963 h 81081"/>
              <a:gd name="connsiteX4" fmla="*/ 325503 w 340777"/>
              <a:gd name="connsiteY4" fmla="*/ 57150 h 81081"/>
              <a:gd name="connsiteX5" fmla="*/ 323121 w 340777"/>
              <a:gd name="connsiteY5" fmla="*/ 19050 h 81081"/>
              <a:gd name="connsiteX6" fmla="*/ 213584 w 340777"/>
              <a:gd name="connsiteY6" fmla="*/ 2381 h 8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777" h="81081">
                <a:moveTo>
                  <a:pt x="132621" y="0"/>
                </a:moveTo>
                <a:cubicBezTo>
                  <a:pt x="83805" y="5357"/>
                  <a:pt x="34990" y="10715"/>
                  <a:pt x="15940" y="21431"/>
                </a:cubicBezTo>
                <a:cubicBezTo>
                  <a:pt x="-3110" y="32147"/>
                  <a:pt x="-8270" y="54372"/>
                  <a:pt x="18321" y="64294"/>
                </a:cubicBezTo>
                <a:cubicBezTo>
                  <a:pt x="44912" y="74216"/>
                  <a:pt x="124287" y="82154"/>
                  <a:pt x="175484" y="80963"/>
                </a:cubicBezTo>
                <a:cubicBezTo>
                  <a:pt x="226681" y="79772"/>
                  <a:pt x="300897" y="67469"/>
                  <a:pt x="325503" y="57150"/>
                </a:cubicBezTo>
                <a:cubicBezTo>
                  <a:pt x="350109" y="46831"/>
                  <a:pt x="341774" y="28178"/>
                  <a:pt x="323121" y="19050"/>
                </a:cubicBezTo>
                <a:cubicBezTo>
                  <a:pt x="304468" y="9922"/>
                  <a:pt x="231840" y="5159"/>
                  <a:pt x="213584" y="2381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310462">
            <a:off x="4555141" y="3298999"/>
            <a:ext cx="1495726" cy="1688723"/>
          </a:xfrm>
          <a:prstGeom prst="rect">
            <a:avLst/>
          </a:prstGeom>
        </p:spPr>
      </p:pic>
      <p:pic>
        <p:nvPicPr>
          <p:cNvPr id="16" name="Picture 2" descr="http://www.grlc.vic.gov.au/sites/default/files/images/Wifi-Icon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03" y="3622208"/>
            <a:ext cx="377825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grlc.vic.gov.au/sites/default/files/images/Wifi-Icon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171" y="2060848"/>
            <a:ext cx="377825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710770" y="2866920"/>
            <a:ext cx="2669629" cy="68095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</a:rPr>
              <a:t>2</a:t>
            </a:r>
            <a:r>
              <a:rPr lang="en-US" altLang="zh-CN" dirty="0" smtClean="0">
                <a:solidFill>
                  <a:srgbClr val="C00000"/>
                </a:solidFill>
              </a:rPr>
              <a:t>. Requiring only location information of anchors.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79836" y="2066882"/>
            <a:ext cx="2669629" cy="68095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C00000"/>
                </a:solidFill>
              </a:rPr>
              <a:t>1. Requiring only one antenna at each anchor.</a:t>
            </a:r>
          </a:p>
        </p:txBody>
      </p:sp>
      <p:sp>
        <p:nvSpPr>
          <p:cNvPr id="20" name="矩形 19"/>
          <p:cNvSpPr/>
          <p:nvPr/>
        </p:nvSpPr>
        <p:spPr>
          <a:xfrm>
            <a:off x="2796353" y="5060026"/>
            <a:ext cx="2669629" cy="68095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C00000"/>
                </a:solidFill>
              </a:rPr>
              <a:t>3. Free from calibration.</a:t>
            </a:r>
          </a:p>
        </p:txBody>
      </p:sp>
    </p:spTree>
    <p:extLst>
      <p:ext uri="{BB962C8B-B14F-4D97-AF65-F5344CB8AC3E}">
        <p14:creationId xmlns:p14="http://schemas.microsoft.com/office/powerpoint/2010/main" val="379258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However, </a:t>
            </a:r>
            <a:r>
              <a:rPr lang="en-US" altLang="zh-CN" dirty="0" err="1" smtClean="0"/>
              <a:t>Ubicarse</a:t>
            </a:r>
            <a:r>
              <a:rPr lang="en-US" altLang="zh-CN" dirty="0" smtClean="0"/>
              <a:t> is not perfect 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Ubicarse</a:t>
            </a:r>
            <a:r>
              <a:rPr lang="en-US" altLang="zh-CN" dirty="0" smtClean="0"/>
              <a:t> cannot be directly extended to more that 2 antennas.</a:t>
            </a:r>
          </a:p>
          <a:p>
            <a:pPr lvl="1"/>
            <a:r>
              <a:rPr lang="en-US" altLang="zh-CN" dirty="0" smtClean="0"/>
              <a:t>Rest antennas cannot be efficiently leveraged by </a:t>
            </a:r>
            <a:r>
              <a:rPr lang="en-US" altLang="zh-CN" dirty="0" err="1" smtClean="0"/>
              <a:t>Ubicarse</a:t>
            </a:r>
            <a:r>
              <a:rPr lang="zh-CN" altLang="en-US" dirty="0" smtClean="0"/>
              <a:t> </a:t>
            </a:r>
            <a:r>
              <a:rPr lang="en-US" altLang="zh-CN" dirty="0" smtClean="0"/>
              <a:t>(Say, the 3</a:t>
            </a:r>
            <a:r>
              <a:rPr lang="en-US" altLang="zh-CN" baseline="30000" dirty="0" smtClean="0"/>
              <a:t>rd</a:t>
            </a:r>
            <a:r>
              <a:rPr lang="en-US" altLang="zh-CN" dirty="0" smtClean="0"/>
              <a:t> antenna on 5300).</a:t>
            </a:r>
          </a:p>
          <a:p>
            <a:r>
              <a:rPr lang="en-US" altLang="zh-CN" dirty="0" err="1" smtClean="0"/>
              <a:t>Ubicarse</a:t>
            </a:r>
            <a:r>
              <a:rPr lang="en-US" altLang="zh-CN" dirty="0" smtClean="0"/>
              <a:t> requires the rotation to be performed around the vertical axis of the mobile device.</a:t>
            </a:r>
          </a:p>
          <a:p>
            <a:pPr lvl="1"/>
            <a:r>
              <a:rPr lang="en-US" altLang="zh-CN" dirty="0" smtClean="0"/>
              <a:t>Humans cannot perform such perfect rotation.</a:t>
            </a:r>
          </a:p>
          <a:p>
            <a:r>
              <a:rPr lang="en-US" altLang="zh-CN" dirty="0" err="1" smtClean="0"/>
              <a:t>Ubicarse</a:t>
            </a:r>
            <a:r>
              <a:rPr lang="en-US" altLang="zh-CN" dirty="0" smtClean="0"/>
              <a:t> fails to explicitly tell the difference between two types localization schemes.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689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Then, our contribution is possibly 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Extend the scheme to arbitrary antenna array (#antenna, shape, </a:t>
            </a:r>
            <a:r>
              <a:rPr lang="en-US" altLang="zh-CN" dirty="0" err="1" smtClean="0"/>
              <a:t>etc</a:t>
            </a:r>
            <a:r>
              <a:rPr lang="en-US" altLang="zh-CN" dirty="0" smtClean="0"/>
              <a:t>).</a:t>
            </a:r>
          </a:p>
          <a:p>
            <a:r>
              <a:rPr lang="en-US" altLang="zh-CN" dirty="0" smtClean="0"/>
              <a:t>Extend the scheme to enable arbitrary rotation.</a:t>
            </a:r>
          </a:p>
          <a:p>
            <a:r>
              <a:rPr lang="en-US" altLang="zh-CN" dirty="0" smtClean="0"/>
              <a:t>Specify the general localization method for localization at mobile client side.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07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2-D </a:t>
            </a:r>
            <a:r>
              <a:rPr lang="en-US" altLang="zh-CN" dirty="0" err="1" smtClean="0"/>
              <a:t>AoA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111" y="1870561"/>
            <a:ext cx="2878313" cy="28795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004" y="4147710"/>
            <a:ext cx="3710250" cy="3826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75998" y="4492028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latin typeface="+mj-lt"/>
              </a:rPr>
              <a:t>d</a:t>
            </a:r>
            <a:endParaRPr lang="zh-CN" altLang="en-US" sz="2400" b="1" i="1" dirty="0">
              <a:latin typeface="+mj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47108" y="4946447"/>
            <a:ext cx="3054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+mj-lt"/>
              </a:rPr>
              <a:t>Two-Antenna Array</a:t>
            </a:r>
            <a:endParaRPr lang="zh-CN" altLang="en-US" sz="2400" b="1" dirty="0">
              <a:latin typeface="+mj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6766" y="1726426"/>
            <a:ext cx="1218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+mj-lt"/>
              </a:rPr>
              <a:t>Source</a:t>
            </a:r>
            <a:endParaRPr lang="zh-CN" altLang="en-US" sz="2400" b="1" dirty="0">
              <a:latin typeface="+mj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390" y="2793206"/>
            <a:ext cx="2122875" cy="2123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473" y="2188091"/>
            <a:ext cx="411188" cy="363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3653116" y="5661248"/>
                <a:ext cx="2359044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CN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𝜟</m:t>
                      </m:r>
                      <m:r>
                        <a:rPr lang="zh-CN" altLang="el-G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zh-CN" alt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f>
                        <m:f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func>
                            <m:funcPr>
                              <m:ctrlP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zh-CN" alt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num>
                        <m:den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116" y="5661248"/>
                <a:ext cx="2359044" cy="7015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3447350" y="3384280"/>
                <a:ext cx="12506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func>
                        <m:funcPr>
                          <m:ctrlPr>
                            <a:rPr lang="en-US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zh-CN" alt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350" y="3384280"/>
                <a:ext cx="125066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1832910" y="449584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+mj-lt"/>
              </a:rPr>
              <a:t>1</a:t>
            </a:r>
            <a:endParaRPr lang="zh-CN" altLang="en-US" sz="2400" b="1" dirty="0"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36447" y="44920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+mj-lt"/>
              </a:rPr>
              <a:t>2</a:t>
            </a:r>
            <a:endParaRPr lang="zh-CN" altLang="en-US" sz="2400" b="1" dirty="0">
              <a:latin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17576" y="4946447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+mj-lt"/>
              </a:rPr>
              <a:t>Signal Phase</a:t>
            </a:r>
            <a:endParaRPr lang="zh-CN" altLang="en-US" sz="2400" b="1" dirty="0">
              <a:latin typeface="+mj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5454" y="2309370"/>
            <a:ext cx="1348313" cy="1004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0066" y="2401340"/>
            <a:ext cx="631125" cy="15880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6096880" y="1556792"/>
                <a:ext cx="652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880" y="1556792"/>
                <a:ext cx="652678" cy="461665"/>
              </a:xfrm>
              <a:prstGeom prst="rect">
                <a:avLst/>
              </a:prstGeom>
              <a:blipFill>
                <a:blip r:embed="rId10"/>
                <a:stretch>
                  <a:fillRect l="-935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5538186" y="4159003"/>
                <a:ext cx="652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186" y="4159003"/>
                <a:ext cx="652678" cy="461665"/>
              </a:xfrm>
              <a:prstGeom prst="rect">
                <a:avLst/>
              </a:prstGeom>
              <a:blipFill>
                <a:blip r:embed="rId11"/>
                <a:stretch>
                  <a:fillRect l="-926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9053" y="2175520"/>
            <a:ext cx="3012188" cy="2200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5410620" y="2605307"/>
                <a:ext cx="7136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CN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𝜟</m:t>
                      </m:r>
                      <m:r>
                        <a:rPr lang="zh-CN" altLang="el-GR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620" y="2605307"/>
                <a:ext cx="713657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组合 21"/>
          <p:cNvGrpSpPr/>
          <p:nvPr/>
        </p:nvGrpSpPr>
        <p:grpSpPr>
          <a:xfrm>
            <a:off x="3475037" y="4052857"/>
            <a:ext cx="437724" cy="427937"/>
            <a:chOff x="3475037" y="4052857"/>
            <a:chExt cx="437724" cy="427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/>
                <p:cNvSpPr txBox="1"/>
                <p:nvPr/>
              </p:nvSpPr>
              <p:spPr>
                <a:xfrm>
                  <a:off x="3475037" y="4052857"/>
                  <a:ext cx="27732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4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4" name="文本框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5037" y="4052857"/>
                  <a:ext cx="277320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21739" r="-21739"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 rot="21218018">
              <a:off x="3691452" y="4144586"/>
              <a:ext cx="221309" cy="336208"/>
            </a:xfrm>
            <a:prstGeom prst="rect">
              <a:avLst/>
            </a:prstGeom>
          </p:spPr>
        </p:pic>
      </p:grpSp>
      <p:sp>
        <p:nvSpPr>
          <p:cNvPr id="25" name="Freeform 5"/>
          <p:cNvSpPr>
            <a:spLocks noEditPoints="1"/>
          </p:cNvSpPr>
          <p:nvPr/>
        </p:nvSpPr>
        <p:spPr bwMode="auto">
          <a:xfrm>
            <a:off x="6383338" y="1997075"/>
            <a:ext cx="576263" cy="1336675"/>
          </a:xfrm>
          <a:custGeom>
            <a:avLst/>
            <a:gdLst>
              <a:gd name="T0" fmla="*/ 887 w 955"/>
              <a:gd name="T1" fmla="*/ 2165 h 2228"/>
              <a:gd name="T2" fmla="*/ 931 w 955"/>
              <a:gd name="T3" fmla="*/ 2147 h 2228"/>
              <a:gd name="T4" fmla="*/ 937 w 955"/>
              <a:gd name="T5" fmla="*/ 2223 h 2228"/>
              <a:gd name="T6" fmla="*/ 850 w 955"/>
              <a:gd name="T7" fmla="*/ 2077 h 2228"/>
              <a:gd name="T8" fmla="*/ 845 w 955"/>
              <a:gd name="T9" fmla="*/ 2001 h 2228"/>
              <a:gd name="T10" fmla="*/ 895 w 955"/>
              <a:gd name="T11" fmla="*/ 2058 h 2228"/>
              <a:gd name="T12" fmla="*/ 850 w 955"/>
              <a:gd name="T13" fmla="*/ 2077 h 2228"/>
              <a:gd name="T14" fmla="*/ 777 w 955"/>
              <a:gd name="T15" fmla="*/ 1899 h 2228"/>
              <a:gd name="T16" fmla="*/ 821 w 955"/>
              <a:gd name="T17" fmla="*/ 1881 h 2228"/>
              <a:gd name="T18" fmla="*/ 826 w 955"/>
              <a:gd name="T19" fmla="*/ 1957 h 2228"/>
              <a:gd name="T20" fmla="*/ 740 w 955"/>
              <a:gd name="T21" fmla="*/ 1811 h 2228"/>
              <a:gd name="T22" fmla="*/ 735 w 955"/>
              <a:gd name="T23" fmla="*/ 1735 h 2228"/>
              <a:gd name="T24" fmla="*/ 784 w 955"/>
              <a:gd name="T25" fmla="*/ 1792 h 2228"/>
              <a:gd name="T26" fmla="*/ 740 w 955"/>
              <a:gd name="T27" fmla="*/ 1811 h 2228"/>
              <a:gd name="T28" fmla="*/ 667 w 955"/>
              <a:gd name="T29" fmla="*/ 1633 h 2228"/>
              <a:gd name="T30" fmla="*/ 711 w 955"/>
              <a:gd name="T31" fmla="*/ 1615 h 2228"/>
              <a:gd name="T32" fmla="*/ 716 w 955"/>
              <a:gd name="T33" fmla="*/ 1690 h 2228"/>
              <a:gd name="T34" fmla="*/ 630 w 955"/>
              <a:gd name="T35" fmla="*/ 1544 h 2228"/>
              <a:gd name="T36" fmla="*/ 624 w 955"/>
              <a:gd name="T37" fmla="*/ 1469 h 2228"/>
              <a:gd name="T38" fmla="*/ 674 w 955"/>
              <a:gd name="T39" fmla="*/ 1526 h 2228"/>
              <a:gd name="T40" fmla="*/ 630 w 955"/>
              <a:gd name="T41" fmla="*/ 1544 h 2228"/>
              <a:gd name="T42" fmla="*/ 556 w 955"/>
              <a:gd name="T43" fmla="*/ 1367 h 2228"/>
              <a:gd name="T44" fmla="*/ 601 w 955"/>
              <a:gd name="T45" fmla="*/ 1349 h 2228"/>
              <a:gd name="T46" fmla="*/ 606 w 955"/>
              <a:gd name="T47" fmla="*/ 1424 h 2228"/>
              <a:gd name="T48" fmla="*/ 520 w 955"/>
              <a:gd name="T49" fmla="*/ 1278 h 2228"/>
              <a:gd name="T50" fmla="*/ 514 w 955"/>
              <a:gd name="T51" fmla="*/ 1203 h 2228"/>
              <a:gd name="T52" fmla="*/ 564 w 955"/>
              <a:gd name="T53" fmla="*/ 1260 h 2228"/>
              <a:gd name="T54" fmla="*/ 520 w 955"/>
              <a:gd name="T55" fmla="*/ 1278 h 2228"/>
              <a:gd name="T56" fmla="*/ 446 w 955"/>
              <a:gd name="T57" fmla="*/ 1101 h 2228"/>
              <a:gd name="T58" fmla="*/ 491 w 955"/>
              <a:gd name="T59" fmla="*/ 1083 h 2228"/>
              <a:gd name="T60" fmla="*/ 496 w 955"/>
              <a:gd name="T61" fmla="*/ 1158 h 2228"/>
              <a:gd name="T62" fmla="*/ 409 w 955"/>
              <a:gd name="T63" fmla="*/ 1012 h 2228"/>
              <a:gd name="T64" fmla="*/ 404 w 955"/>
              <a:gd name="T65" fmla="*/ 937 h 2228"/>
              <a:gd name="T66" fmla="*/ 454 w 955"/>
              <a:gd name="T67" fmla="*/ 994 h 2228"/>
              <a:gd name="T68" fmla="*/ 409 w 955"/>
              <a:gd name="T69" fmla="*/ 1012 h 2228"/>
              <a:gd name="T70" fmla="*/ 336 w 955"/>
              <a:gd name="T71" fmla="*/ 835 h 2228"/>
              <a:gd name="T72" fmla="*/ 380 w 955"/>
              <a:gd name="T73" fmla="*/ 817 h 2228"/>
              <a:gd name="T74" fmla="*/ 386 w 955"/>
              <a:gd name="T75" fmla="*/ 892 h 2228"/>
              <a:gd name="T76" fmla="*/ 299 w 955"/>
              <a:gd name="T77" fmla="*/ 746 h 2228"/>
              <a:gd name="T78" fmla="*/ 294 w 955"/>
              <a:gd name="T79" fmla="*/ 670 h 2228"/>
              <a:gd name="T80" fmla="*/ 344 w 955"/>
              <a:gd name="T81" fmla="*/ 728 h 2228"/>
              <a:gd name="T82" fmla="*/ 299 w 955"/>
              <a:gd name="T83" fmla="*/ 746 h 2228"/>
              <a:gd name="T84" fmla="*/ 226 w 955"/>
              <a:gd name="T85" fmla="*/ 569 h 2228"/>
              <a:gd name="T86" fmla="*/ 270 w 955"/>
              <a:gd name="T87" fmla="*/ 550 h 2228"/>
              <a:gd name="T88" fmla="*/ 276 w 955"/>
              <a:gd name="T89" fmla="*/ 626 h 2228"/>
              <a:gd name="T90" fmla="*/ 189 w 955"/>
              <a:gd name="T91" fmla="*/ 480 h 2228"/>
              <a:gd name="T92" fmla="*/ 184 w 955"/>
              <a:gd name="T93" fmla="*/ 404 h 2228"/>
              <a:gd name="T94" fmla="*/ 234 w 955"/>
              <a:gd name="T95" fmla="*/ 462 h 2228"/>
              <a:gd name="T96" fmla="*/ 189 w 955"/>
              <a:gd name="T97" fmla="*/ 480 h 2228"/>
              <a:gd name="T98" fmla="*/ 116 w 955"/>
              <a:gd name="T99" fmla="*/ 303 h 2228"/>
              <a:gd name="T100" fmla="*/ 160 w 955"/>
              <a:gd name="T101" fmla="*/ 284 h 2228"/>
              <a:gd name="T102" fmla="*/ 165 w 955"/>
              <a:gd name="T103" fmla="*/ 360 h 2228"/>
              <a:gd name="T104" fmla="*/ 79 w 955"/>
              <a:gd name="T105" fmla="*/ 214 h 2228"/>
              <a:gd name="T106" fmla="*/ 74 w 955"/>
              <a:gd name="T107" fmla="*/ 138 h 2228"/>
              <a:gd name="T108" fmla="*/ 123 w 955"/>
              <a:gd name="T109" fmla="*/ 196 h 2228"/>
              <a:gd name="T110" fmla="*/ 79 w 955"/>
              <a:gd name="T111" fmla="*/ 214 h 2228"/>
              <a:gd name="T112" fmla="*/ 6 w 955"/>
              <a:gd name="T113" fmla="*/ 37 h 2228"/>
              <a:gd name="T114" fmla="*/ 50 w 955"/>
              <a:gd name="T115" fmla="*/ 18 h 2228"/>
              <a:gd name="T116" fmla="*/ 55 w 955"/>
              <a:gd name="T117" fmla="*/ 94 h 2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55" h="2228">
                <a:moveTo>
                  <a:pt x="905" y="2210"/>
                </a:moveTo>
                <a:lnTo>
                  <a:pt x="887" y="2165"/>
                </a:lnTo>
                <a:cubicBezTo>
                  <a:pt x="882" y="2153"/>
                  <a:pt x="888" y="2139"/>
                  <a:pt x="900" y="2134"/>
                </a:cubicBezTo>
                <a:cubicBezTo>
                  <a:pt x="912" y="2129"/>
                  <a:pt x="926" y="2135"/>
                  <a:pt x="931" y="2147"/>
                </a:cubicBezTo>
                <a:lnTo>
                  <a:pt x="950" y="2191"/>
                </a:lnTo>
                <a:cubicBezTo>
                  <a:pt x="955" y="2204"/>
                  <a:pt x="949" y="2218"/>
                  <a:pt x="937" y="2223"/>
                </a:cubicBezTo>
                <a:cubicBezTo>
                  <a:pt x="924" y="2228"/>
                  <a:pt x="910" y="2222"/>
                  <a:pt x="905" y="2210"/>
                </a:cubicBezTo>
                <a:close/>
                <a:moveTo>
                  <a:pt x="850" y="2077"/>
                </a:moveTo>
                <a:lnTo>
                  <a:pt x="832" y="2032"/>
                </a:lnTo>
                <a:cubicBezTo>
                  <a:pt x="827" y="2020"/>
                  <a:pt x="833" y="2006"/>
                  <a:pt x="845" y="2001"/>
                </a:cubicBezTo>
                <a:cubicBezTo>
                  <a:pt x="857" y="1996"/>
                  <a:pt x="871" y="2002"/>
                  <a:pt x="876" y="2014"/>
                </a:cubicBezTo>
                <a:lnTo>
                  <a:pt x="895" y="2058"/>
                </a:lnTo>
                <a:cubicBezTo>
                  <a:pt x="900" y="2071"/>
                  <a:pt x="894" y="2085"/>
                  <a:pt x="882" y="2090"/>
                </a:cubicBezTo>
                <a:cubicBezTo>
                  <a:pt x="869" y="2095"/>
                  <a:pt x="855" y="2089"/>
                  <a:pt x="850" y="2077"/>
                </a:cubicBezTo>
                <a:close/>
                <a:moveTo>
                  <a:pt x="795" y="1944"/>
                </a:moveTo>
                <a:lnTo>
                  <a:pt x="777" y="1899"/>
                </a:lnTo>
                <a:cubicBezTo>
                  <a:pt x="772" y="1887"/>
                  <a:pt x="777" y="1873"/>
                  <a:pt x="790" y="1868"/>
                </a:cubicBezTo>
                <a:cubicBezTo>
                  <a:pt x="802" y="1863"/>
                  <a:pt x="816" y="1869"/>
                  <a:pt x="821" y="1881"/>
                </a:cubicBezTo>
                <a:lnTo>
                  <a:pt x="839" y="1925"/>
                </a:lnTo>
                <a:cubicBezTo>
                  <a:pt x="845" y="1937"/>
                  <a:pt x="839" y="1952"/>
                  <a:pt x="826" y="1957"/>
                </a:cubicBezTo>
                <a:cubicBezTo>
                  <a:pt x="814" y="1962"/>
                  <a:pt x="800" y="1956"/>
                  <a:pt x="795" y="1944"/>
                </a:cubicBezTo>
                <a:close/>
                <a:moveTo>
                  <a:pt x="740" y="1811"/>
                </a:moveTo>
                <a:lnTo>
                  <a:pt x="722" y="1766"/>
                </a:lnTo>
                <a:cubicBezTo>
                  <a:pt x="717" y="1754"/>
                  <a:pt x="722" y="1740"/>
                  <a:pt x="735" y="1735"/>
                </a:cubicBezTo>
                <a:cubicBezTo>
                  <a:pt x="747" y="1730"/>
                  <a:pt x="761" y="1736"/>
                  <a:pt x="766" y="1748"/>
                </a:cubicBezTo>
                <a:lnTo>
                  <a:pt x="784" y="1792"/>
                </a:lnTo>
                <a:cubicBezTo>
                  <a:pt x="789" y="1804"/>
                  <a:pt x="784" y="1818"/>
                  <a:pt x="771" y="1824"/>
                </a:cubicBezTo>
                <a:cubicBezTo>
                  <a:pt x="759" y="1829"/>
                  <a:pt x="745" y="1823"/>
                  <a:pt x="740" y="1811"/>
                </a:cubicBezTo>
                <a:close/>
                <a:moveTo>
                  <a:pt x="685" y="1678"/>
                </a:moveTo>
                <a:lnTo>
                  <a:pt x="667" y="1633"/>
                </a:lnTo>
                <a:cubicBezTo>
                  <a:pt x="661" y="1621"/>
                  <a:pt x="667" y="1607"/>
                  <a:pt x="680" y="1602"/>
                </a:cubicBezTo>
                <a:cubicBezTo>
                  <a:pt x="692" y="1597"/>
                  <a:pt x="706" y="1603"/>
                  <a:pt x="711" y="1615"/>
                </a:cubicBezTo>
                <a:lnTo>
                  <a:pt x="729" y="1659"/>
                </a:lnTo>
                <a:cubicBezTo>
                  <a:pt x="734" y="1671"/>
                  <a:pt x="729" y="1685"/>
                  <a:pt x="716" y="1690"/>
                </a:cubicBezTo>
                <a:cubicBezTo>
                  <a:pt x="704" y="1696"/>
                  <a:pt x="690" y="1690"/>
                  <a:pt x="685" y="1678"/>
                </a:cubicBezTo>
                <a:close/>
                <a:moveTo>
                  <a:pt x="630" y="1544"/>
                </a:moveTo>
                <a:lnTo>
                  <a:pt x="611" y="1500"/>
                </a:lnTo>
                <a:cubicBezTo>
                  <a:pt x="606" y="1488"/>
                  <a:pt x="612" y="1474"/>
                  <a:pt x="624" y="1469"/>
                </a:cubicBezTo>
                <a:cubicBezTo>
                  <a:pt x="637" y="1464"/>
                  <a:pt x="651" y="1469"/>
                  <a:pt x="656" y="1482"/>
                </a:cubicBezTo>
                <a:lnTo>
                  <a:pt x="674" y="1526"/>
                </a:lnTo>
                <a:cubicBezTo>
                  <a:pt x="679" y="1538"/>
                  <a:pt x="673" y="1552"/>
                  <a:pt x="661" y="1557"/>
                </a:cubicBezTo>
                <a:cubicBezTo>
                  <a:pt x="649" y="1563"/>
                  <a:pt x="635" y="1557"/>
                  <a:pt x="630" y="1544"/>
                </a:cubicBezTo>
                <a:close/>
                <a:moveTo>
                  <a:pt x="575" y="1411"/>
                </a:moveTo>
                <a:lnTo>
                  <a:pt x="556" y="1367"/>
                </a:lnTo>
                <a:cubicBezTo>
                  <a:pt x="551" y="1355"/>
                  <a:pt x="557" y="1341"/>
                  <a:pt x="569" y="1336"/>
                </a:cubicBezTo>
                <a:cubicBezTo>
                  <a:pt x="582" y="1331"/>
                  <a:pt x="596" y="1336"/>
                  <a:pt x="601" y="1349"/>
                </a:cubicBezTo>
                <a:lnTo>
                  <a:pt x="619" y="1393"/>
                </a:lnTo>
                <a:cubicBezTo>
                  <a:pt x="624" y="1405"/>
                  <a:pt x="618" y="1419"/>
                  <a:pt x="606" y="1424"/>
                </a:cubicBezTo>
                <a:cubicBezTo>
                  <a:pt x="594" y="1429"/>
                  <a:pt x="580" y="1424"/>
                  <a:pt x="575" y="1411"/>
                </a:cubicBezTo>
                <a:close/>
                <a:moveTo>
                  <a:pt x="520" y="1278"/>
                </a:moveTo>
                <a:lnTo>
                  <a:pt x="501" y="1234"/>
                </a:lnTo>
                <a:cubicBezTo>
                  <a:pt x="496" y="1222"/>
                  <a:pt x="502" y="1208"/>
                  <a:pt x="514" y="1203"/>
                </a:cubicBezTo>
                <a:cubicBezTo>
                  <a:pt x="527" y="1198"/>
                  <a:pt x="541" y="1203"/>
                  <a:pt x="546" y="1216"/>
                </a:cubicBezTo>
                <a:lnTo>
                  <a:pt x="564" y="1260"/>
                </a:lnTo>
                <a:cubicBezTo>
                  <a:pt x="569" y="1272"/>
                  <a:pt x="563" y="1286"/>
                  <a:pt x="551" y="1291"/>
                </a:cubicBezTo>
                <a:cubicBezTo>
                  <a:pt x="539" y="1296"/>
                  <a:pt x="525" y="1291"/>
                  <a:pt x="520" y="1278"/>
                </a:cubicBezTo>
                <a:close/>
                <a:moveTo>
                  <a:pt x="465" y="1145"/>
                </a:moveTo>
                <a:lnTo>
                  <a:pt x="446" y="1101"/>
                </a:lnTo>
                <a:cubicBezTo>
                  <a:pt x="441" y="1089"/>
                  <a:pt x="447" y="1075"/>
                  <a:pt x="459" y="1070"/>
                </a:cubicBezTo>
                <a:cubicBezTo>
                  <a:pt x="471" y="1065"/>
                  <a:pt x="485" y="1070"/>
                  <a:pt x="491" y="1083"/>
                </a:cubicBezTo>
                <a:lnTo>
                  <a:pt x="509" y="1127"/>
                </a:lnTo>
                <a:cubicBezTo>
                  <a:pt x="514" y="1139"/>
                  <a:pt x="508" y="1153"/>
                  <a:pt x="496" y="1158"/>
                </a:cubicBezTo>
                <a:cubicBezTo>
                  <a:pt x="484" y="1163"/>
                  <a:pt x="470" y="1158"/>
                  <a:pt x="465" y="1145"/>
                </a:cubicBezTo>
                <a:close/>
                <a:moveTo>
                  <a:pt x="409" y="1012"/>
                </a:moveTo>
                <a:lnTo>
                  <a:pt x="391" y="968"/>
                </a:lnTo>
                <a:cubicBezTo>
                  <a:pt x="386" y="956"/>
                  <a:pt x="392" y="942"/>
                  <a:pt x="404" y="937"/>
                </a:cubicBezTo>
                <a:cubicBezTo>
                  <a:pt x="416" y="931"/>
                  <a:pt x="430" y="937"/>
                  <a:pt x="435" y="950"/>
                </a:cubicBezTo>
                <a:lnTo>
                  <a:pt x="454" y="994"/>
                </a:lnTo>
                <a:cubicBezTo>
                  <a:pt x="459" y="1006"/>
                  <a:pt x="453" y="1020"/>
                  <a:pt x="441" y="1025"/>
                </a:cubicBezTo>
                <a:cubicBezTo>
                  <a:pt x="429" y="1030"/>
                  <a:pt x="415" y="1025"/>
                  <a:pt x="409" y="1012"/>
                </a:cubicBezTo>
                <a:close/>
                <a:moveTo>
                  <a:pt x="354" y="879"/>
                </a:moveTo>
                <a:lnTo>
                  <a:pt x="336" y="835"/>
                </a:lnTo>
                <a:cubicBezTo>
                  <a:pt x="331" y="823"/>
                  <a:pt x="337" y="809"/>
                  <a:pt x="349" y="804"/>
                </a:cubicBezTo>
                <a:cubicBezTo>
                  <a:pt x="361" y="798"/>
                  <a:pt x="375" y="804"/>
                  <a:pt x="380" y="817"/>
                </a:cubicBezTo>
                <a:lnTo>
                  <a:pt x="399" y="861"/>
                </a:lnTo>
                <a:cubicBezTo>
                  <a:pt x="404" y="873"/>
                  <a:pt x="398" y="887"/>
                  <a:pt x="386" y="892"/>
                </a:cubicBezTo>
                <a:cubicBezTo>
                  <a:pt x="374" y="897"/>
                  <a:pt x="359" y="891"/>
                  <a:pt x="354" y="879"/>
                </a:cubicBezTo>
                <a:close/>
                <a:moveTo>
                  <a:pt x="299" y="746"/>
                </a:moveTo>
                <a:lnTo>
                  <a:pt x="281" y="702"/>
                </a:lnTo>
                <a:cubicBezTo>
                  <a:pt x="276" y="690"/>
                  <a:pt x="282" y="676"/>
                  <a:pt x="294" y="670"/>
                </a:cubicBezTo>
                <a:cubicBezTo>
                  <a:pt x="306" y="665"/>
                  <a:pt x="320" y="671"/>
                  <a:pt x="325" y="683"/>
                </a:cubicBezTo>
                <a:lnTo>
                  <a:pt x="344" y="728"/>
                </a:lnTo>
                <a:cubicBezTo>
                  <a:pt x="349" y="740"/>
                  <a:pt x="343" y="754"/>
                  <a:pt x="331" y="759"/>
                </a:cubicBezTo>
                <a:cubicBezTo>
                  <a:pt x="318" y="764"/>
                  <a:pt x="304" y="758"/>
                  <a:pt x="299" y="746"/>
                </a:cubicBezTo>
                <a:close/>
                <a:moveTo>
                  <a:pt x="244" y="613"/>
                </a:moveTo>
                <a:lnTo>
                  <a:pt x="226" y="569"/>
                </a:lnTo>
                <a:cubicBezTo>
                  <a:pt x="221" y="557"/>
                  <a:pt x="227" y="542"/>
                  <a:pt x="239" y="537"/>
                </a:cubicBezTo>
                <a:cubicBezTo>
                  <a:pt x="251" y="532"/>
                  <a:pt x="265" y="538"/>
                  <a:pt x="270" y="550"/>
                </a:cubicBezTo>
                <a:lnTo>
                  <a:pt x="289" y="595"/>
                </a:lnTo>
                <a:cubicBezTo>
                  <a:pt x="294" y="607"/>
                  <a:pt x="288" y="621"/>
                  <a:pt x="276" y="626"/>
                </a:cubicBezTo>
                <a:cubicBezTo>
                  <a:pt x="263" y="631"/>
                  <a:pt x="249" y="625"/>
                  <a:pt x="244" y="613"/>
                </a:cubicBezTo>
                <a:close/>
                <a:moveTo>
                  <a:pt x="189" y="480"/>
                </a:moveTo>
                <a:lnTo>
                  <a:pt x="171" y="436"/>
                </a:lnTo>
                <a:cubicBezTo>
                  <a:pt x="166" y="423"/>
                  <a:pt x="172" y="409"/>
                  <a:pt x="184" y="404"/>
                </a:cubicBezTo>
                <a:cubicBezTo>
                  <a:pt x="196" y="399"/>
                  <a:pt x="210" y="405"/>
                  <a:pt x="215" y="417"/>
                </a:cubicBezTo>
                <a:lnTo>
                  <a:pt x="234" y="462"/>
                </a:lnTo>
                <a:cubicBezTo>
                  <a:pt x="239" y="474"/>
                  <a:pt x="233" y="488"/>
                  <a:pt x="221" y="493"/>
                </a:cubicBezTo>
                <a:cubicBezTo>
                  <a:pt x="208" y="498"/>
                  <a:pt x="194" y="492"/>
                  <a:pt x="189" y="480"/>
                </a:cubicBezTo>
                <a:close/>
                <a:moveTo>
                  <a:pt x="134" y="347"/>
                </a:moveTo>
                <a:lnTo>
                  <a:pt x="116" y="303"/>
                </a:lnTo>
                <a:cubicBezTo>
                  <a:pt x="111" y="290"/>
                  <a:pt x="116" y="276"/>
                  <a:pt x="129" y="271"/>
                </a:cubicBezTo>
                <a:cubicBezTo>
                  <a:pt x="141" y="266"/>
                  <a:pt x="155" y="272"/>
                  <a:pt x="160" y="284"/>
                </a:cubicBezTo>
                <a:lnTo>
                  <a:pt x="178" y="329"/>
                </a:lnTo>
                <a:cubicBezTo>
                  <a:pt x="183" y="341"/>
                  <a:pt x="178" y="355"/>
                  <a:pt x="165" y="360"/>
                </a:cubicBezTo>
                <a:cubicBezTo>
                  <a:pt x="153" y="365"/>
                  <a:pt x="139" y="359"/>
                  <a:pt x="134" y="347"/>
                </a:cubicBezTo>
                <a:close/>
                <a:moveTo>
                  <a:pt x="79" y="214"/>
                </a:moveTo>
                <a:lnTo>
                  <a:pt x="61" y="170"/>
                </a:lnTo>
                <a:cubicBezTo>
                  <a:pt x="56" y="157"/>
                  <a:pt x="61" y="143"/>
                  <a:pt x="74" y="138"/>
                </a:cubicBezTo>
                <a:cubicBezTo>
                  <a:pt x="86" y="133"/>
                  <a:pt x="100" y="139"/>
                  <a:pt x="105" y="151"/>
                </a:cubicBezTo>
                <a:lnTo>
                  <a:pt x="123" y="196"/>
                </a:lnTo>
                <a:cubicBezTo>
                  <a:pt x="128" y="208"/>
                  <a:pt x="123" y="222"/>
                  <a:pt x="110" y="227"/>
                </a:cubicBezTo>
                <a:cubicBezTo>
                  <a:pt x="98" y="232"/>
                  <a:pt x="84" y="226"/>
                  <a:pt x="79" y="214"/>
                </a:cubicBezTo>
                <a:close/>
                <a:moveTo>
                  <a:pt x="24" y="81"/>
                </a:moveTo>
                <a:lnTo>
                  <a:pt x="6" y="37"/>
                </a:lnTo>
                <a:cubicBezTo>
                  <a:pt x="0" y="24"/>
                  <a:pt x="6" y="10"/>
                  <a:pt x="19" y="5"/>
                </a:cubicBezTo>
                <a:cubicBezTo>
                  <a:pt x="31" y="0"/>
                  <a:pt x="45" y="6"/>
                  <a:pt x="50" y="18"/>
                </a:cubicBezTo>
                <a:lnTo>
                  <a:pt x="68" y="63"/>
                </a:lnTo>
                <a:cubicBezTo>
                  <a:pt x="73" y="75"/>
                  <a:pt x="67" y="89"/>
                  <a:pt x="55" y="94"/>
                </a:cubicBezTo>
                <a:cubicBezTo>
                  <a:pt x="43" y="99"/>
                  <a:pt x="29" y="93"/>
                  <a:pt x="24" y="81"/>
                </a:cubicBezTo>
                <a:close/>
              </a:path>
            </a:pathLst>
          </a:custGeom>
          <a:solidFill>
            <a:srgbClr val="A5A5A5"/>
          </a:solidFill>
          <a:ln w="0" cap="flat">
            <a:solidFill>
              <a:srgbClr val="A5A5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6"/>
          <p:cNvSpPr>
            <a:spLocks noEditPoints="1"/>
          </p:cNvSpPr>
          <p:nvPr/>
        </p:nvSpPr>
        <p:spPr bwMode="auto">
          <a:xfrm>
            <a:off x="5924551" y="3302000"/>
            <a:ext cx="1033463" cy="1030288"/>
          </a:xfrm>
          <a:custGeom>
            <a:avLst/>
            <a:gdLst>
              <a:gd name="T0" fmla="*/ 1672 w 1716"/>
              <a:gd name="T1" fmla="*/ 77 h 1716"/>
              <a:gd name="T2" fmla="*/ 1639 w 1716"/>
              <a:gd name="T3" fmla="*/ 43 h 1716"/>
              <a:gd name="T4" fmla="*/ 1706 w 1716"/>
              <a:gd name="T5" fmla="*/ 10 h 1716"/>
              <a:gd name="T6" fmla="*/ 1605 w 1716"/>
              <a:gd name="T7" fmla="*/ 145 h 1716"/>
              <a:gd name="T8" fmla="*/ 1537 w 1716"/>
              <a:gd name="T9" fmla="*/ 179 h 1716"/>
              <a:gd name="T10" fmla="*/ 1571 w 1716"/>
              <a:gd name="T11" fmla="*/ 111 h 1716"/>
              <a:gd name="T12" fmla="*/ 1605 w 1716"/>
              <a:gd name="T13" fmla="*/ 145 h 1716"/>
              <a:gd name="T14" fmla="*/ 1469 w 1716"/>
              <a:gd name="T15" fmla="*/ 281 h 1716"/>
              <a:gd name="T16" fmla="*/ 1435 w 1716"/>
              <a:gd name="T17" fmla="*/ 247 h 1716"/>
              <a:gd name="T18" fmla="*/ 1503 w 1716"/>
              <a:gd name="T19" fmla="*/ 213 h 1716"/>
              <a:gd name="T20" fmla="*/ 1401 w 1716"/>
              <a:gd name="T21" fmla="*/ 349 h 1716"/>
              <a:gd name="T22" fmla="*/ 1333 w 1716"/>
              <a:gd name="T23" fmla="*/ 383 h 1716"/>
              <a:gd name="T24" fmla="*/ 1367 w 1716"/>
              <a:gd name="T25" fmla="*/ 315 h 1716"/>
              <a:gd name="T26" fmla="*/ 1401 w 1716"/>
              <a:gd name="T27" fmla="*/ 349 h 1716"/>
              <a:gd name="T28" fmla="*/ 1265 w 1716"/>
              <a:gd name="T29" fmla="*/ 485 h 1716"/>
              <a:gd name="T30" fmla="*/ 1231 w 1716"/>
              <a:gd name="T31" fmla="*/ 451 h 1716"/>
              <a:gd name="T32" fmla="*/ 1299 w 1716"/>
              <a:gd name="T33" fmla="*/ 417 h 1716"/>
              <a:gd name="T34" fmla="*/ 1197 w 1716"/>
              <a:gd name="T35" fmla="*/ 553 h 1716"/>
              <a:gd name="T36" fmla="*/ 1129 w 1716"/>
              <a:gd name="T37" fmla="*/ 587 h 1716"/>
              <a:gd name="T38" fmla="*/ 1163 w 1716"/>
              <a:gd name="T39" fmla="*/ 519 h 1716"/>
              <a:gd name="T40" fmla="*/ 1197 w 1716"/>
              <a:gd name="T41" fmla="*/ 553 h 1716"/>
              <a:gd name="T42" fmla="*/ 1062 w 1716"/>
              <a:gd name="T43" fmla="*/ 688 h 1716"/>
              <a:gd name="T44" fmla="*/ 1028 w 1716"/>
              <a:gd name="T45" fmla="*/ 654 h 1716"/>
              <a:gd name="T46" fmla="*/ 1095 w 1716"/>
              <a:gd name="T47" fmla="*/ 620 h 1716"/>
              <a:gd name="T48" fmla="*/ 994 w 1716"/>
              <a:gd name="T49" fmla="*/ 756 h 1716"/>
              <a:gd name="T50" fmla="*/ 926 w 1716"/>
              <a:gd name="T51" fmla="*/ 790 h 1716"/>
              <a:gd name="T52" fmla="*/ 960 w 1716"/>
              <a:gd name="T53" fmla="*/ 722 h 1716"/>
              <a:gd name="T54" fmla="*/ 994 w 1716"/>
              <a:gd name="T55" fmla="*/ 756 h 1716"/>
              <a:gd name="T56" fmla="*/ 858 w 1716"/>
              <a:gd name="T57" fmla="*/ 892 h 1716"/>
              <a:gd name="T58" fmla="*/ 824 w 1716"/>
              <a:gd name="T59" fmla="*/ 858 h 1716"/>
              <a:gd name="T60" fmla="*/ 892 w 1716"/>
              <a:gd name="T61" fmla="*/ 824 h 1716"/>
              <a:gd name="T62" fmla="*/ 790 w 1716"/>
              <a:gd name="T63" fmla="*/ 960 h 1716"/>
              <a:gd name="T64" fmla="*/ 722 w 1716"/>
              <a:gd name="T65" fmla="*/ 994 h 1716"/>
              <a:gd name="T66" fmla="*/ 756 w 1716"/>
              <a:gd name="T67" fmla="*/ 926 h 1716"/>
              <a:gd name="T68" fmla="*/ 790 w 1716"/>
              <a:gd name="T69" fmla="*/ 960 h 1716"/>
              <a:gd name="T70" fmla="*/ 654 w 1716"/>
              <a:gd name="T71" fmla="*/ 1096 h 1716"/>
              <a:gd name="T72" fmla="*/ 620 w 1716"/>
              <a:gd name="T73" fmla="*/ 1062 h 1716"/>
              <a:gd name="T74" fmla="*/ 688 w 1716"/>
              <a:gd name="T75" fmla="*/ 1028 h 1716"/>
              <a:gd name="T76" fmla="*/ 586 w 1716"/>
              <a:gd name="T77" fmla="*/ 1164 h 1716"/>
              <a:gd name="T78" fmla="*/ 518 w 1716"/>
              <a:gd name="T79" fmla="*/ 1197 h 1716"/>
              <a:gd name="T80" fmla="*/ 552 w 1716"/>
              <a:gd name="T81" fmla="*/ 1130 h 1716"/>
              <a:gd name="T82" fmla="*/ 586 w 1716"/>
              <a:gd name="T83" fmla="*/ 1164 h 1716"/>
              <a:gd name="T84" fmla="*/ 451 w 1716"/>
              <a:gd name="T85" fmla="*/ 1299 h 1716"/>
              <a:gd name="T86" fmla="*/ 417 w 1716"/>
              <a:gd name="T87" fmla="*/ 1265 h 1716"/>
              <a:gd name="T88" fmla="*/ 485 w 1716"/>
              <a:gd name="T89" fmla="*/ 1231 h 1716"/>
              <a:gd name="T90" fmla="*/ 383 w 1716"/>
              <a:gd name="T91" fmla="*/ 1367 h 1716"/>
              <a:gd name="T92" fmla="*/ 315 w 1716"/>
              <a:gd name="T93" fmla="*/ 1401 h 1716"/>
              <a:gd name="T94" fmla="*/ 349 w 1716"/>
              <a:gd name="T95" fmla="*/ 1333 h 1716"/>
              <a:gd name="T96" fmla="*/ 383 w 1716"/>
              <a:gd name="T97" fmla="*/ 1367 h 1716"/>
              <a:gd name="T98" fmla="*/ 247 w 1716"/>
              <a:gd name="T99" fmla="*/ 1503 h 1716"/>
              <a:gd name="T100" fmla="*/ 213 w 1716"/>
              <a:gd name="T101" fmla="*/ 1469 h 1716"/>
              <a:gd name="T102" fmla="*/ 281 w 1716"/>
              <a:gd name="T103" fmla="*/ 1435 h 1716"/>
              <a:gd name="T104" fmla="*/ 179 w 1716"/>
              <a:gd name="T105" fmla="*/ 1571 h 1716"/>
              <a:gd name="T106" fmla="*/ 111 w 1716"/>
              <a:gd name="T107" fmla="*/ 1605 h 1716"/>
              <a:gd name="T108" fmla="*/ 145 w 1716"/>
              <a:gd name="T109" fmla="*/ 1537 h 1716"/>
              <a:gd name="T110" fmla="*/ 179 w 1716"/>
              <a:gd name="T111" fmla="*/ 1571 h 1716"/>
              <a:gd name="T112" fmla="*/ 43 w 1716"/>
              <a:gd name="T113" fmla="*/ 1707 h 1716"/>
              <a:gd name="T114" fmla="*/ 9 w 1716"/>
              <a:gd name="T115" fmla="*/ 1673 h 1716"/>
              <a:gd name="T116" fmla="*/ 77 w 1716"/>
              <a:gd name="T117" fmla="*/ 1639 h 1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16" h="1716">
                <a:moveTo>
                  <a:pt x="1706" y="43"/>
                </a:moveTo>
                <a:lnTo>
                  <a:pt x="1672" y="77"/>
                </a:lnTo>
                <a:cubicBezTo>
                  <a:pt x="1663" y="87"/>
                  <a:pt x="1648" y="87"/>
                  <a:pt x="1639" y="77"/>
                </a:cubicBezTo>
                <a:cubicBezTo>
                  <a:pt x="1629" y="68"/>
                  <a:pt x="1629" y="53"/>
                  <a:pt x="1639" y="43"/>
                </a:cubicBezTo>
                <a:lnTo>
                  <a:pt x="1672" y="10"/>
                </a:lnTo>
                <a:cubicBezTo>
                  <a:pt x="1682" y="0"/>
                  <a:pt x="1697" y="0"/>
                  <a:pt x="1706" y="10"/>
                </a:cubicBezTo>
                <a:cubicBezTo>
                  <a:pt x="1716" y="19"/>
                  <a:pt x="1716" y="34"/>
                  <a:pt x="1706" y="43"/>
                </a:cubicBezTo>
                <a:close/>
                <a:moveTo>
                  <a:pt x="1605" y="145"/>
                </a:moveTo>
                <a:lnTo>
                  <a:pt x="1571" y="179"/>
                </a:lnTo>
                <a:cubicBezTo>
                  <a:pt x="1561" y="189"/>
                  <a:pt x="1546" y="189"/>
                  <a:pt x="1537" y="179"/>
                </a:cubicBezTo>
                <a:cubicBezTo>
                  <a:pt x="1527" y="170"/>
                  <a:pt x="1527" y="155"/>
                  <a:pt x="1537" y="145"/>
                </a:cubicBezTo>
                <a:lnTo>
                  <a:pt x="1571" y="111"/>
                </a:lnTo>
                <a:cubicBezTo>
                  <a:pt x="1580" y="102"/>
                  <a:pt x="1595" y="102"/>
                  <a:pt x="1605" y="111"/>
                </a:cubicBezTo>
                <a:cubicBezTo>
                  <a:pt x="1614" y="121"/>
                  <a:pt x="1614" y="136"/>
                  <a:pt x="1605" y="145"/>
                </a:cubicBezTo>
                <a:close/>
                <a:moveTo>
                  <a:pt x="1503" y="247"/>
                </a:moveTo>
                <a:lnTo>
                  <a:pt x="1469" y="281"/>
                </a:lnTo>
                <a:cubicBezTo>
                  <a:pt x="1459" y="290"/>
                  <a:pt x="1444" y="290"/>
                  <a:pt x="1435" y="281"/>
                </a:cubicBezTo>
                <a:cubicBezTo>
                  <a:pt x="1426" y="272"/>
                  <a:pt x="1426" y="256"/>
                  <a:pt x="1435" y="247"/>
                </a:cubicBezTo>
                <a:lnTo>
                  <a:pt x="1469" y="213"/>
                </a:lnTo>
                <a:cubicBezTo>
                  <a:pt x="1478" y="204"/>
                  <a:pt x="1493" y="204"/>
                  <a:pt x="1503" y="213"/>
                </a:cubicBezTo>
                <a:cubicBezTo>
                  <a:pt x="1512" y="223"/>
                  <a:pt x="1512" y="238"/>
                  <a:pt x="1503" y="247"/>
                </a:cubicBezTo>
                <a:close/>
                <a:moveTo>
                  <a:pt x="1401" y="349"/>
                </a:moveTo>
                <a:lnTo>
                  <a:pt x="1367" y="383"/>
                </a:lnTo>
                <a:cubicBezTo>
                  <a:pt x="1358" y="392"/>
                  <a:pt x="1342" y="392"/>
                  <a:pt x="1333" y="383"/>
                </a:cubicBezTo>
                <a:cubicBezTo>
                  <a:pt x="1324" y="374"/>
                  <a:pt x="1324" y="358"/>
                  <a:pt x="1333" y="349"/>
                </a:cubicBezTo>
                <a:lnTo>
                  <a:pt x="1367" y="315"/>
                </a:lnTo>
                <a:cubicBezTo>
                  <a:pt x="1376" y="306"/>
                  <a:pt x="1392" y="306"/>
                  <a:pt x="1401" y="315"/>
                </a:cubicBezTo>
                <a:cubicBezTo>
                  <a:pt x="1410" y="324"/>
                  <a:pt x="1410" y="340"/>
                  <a:pt x="1401" y="349"/>
                </a:cubicBezTo>
                <a:close/>
                <a:moveTo>
                  <a:pt x="1299" y="451"/>
                </a:moveTo>
                <a:lnTo>
                  <a:pt x="1265" y="485"/>
                </a:lnTo>
                <a:cubicBezTo>
                  <a:pt x="1256" y="494"/>
                  <a:pt x="1241" y="494"/>
                  <a:pt x="1231" y="485"/>
                </a:cubicBezTo>
                <a:cubicBezTo>
                  <a:pt x="1222" y="475"/>
                  <a:pt x="1222" y="460"/>
                  <a:pt x="1231" y="451"/>
                </a:cubicBezTo>
                <a:lnTo>
                  <a:pt x="1265" y="417"/>
                </a:lnTo>
                <a:cubicBezTo>
                  <a:pt x="1275" y="407"/>
                  <a:pt x="1290" y="407"/>
                  <a:pt x="1299" y="417"/>
                </a:cubicBezTo>
                <a:cubicBezTo>
                  <a:pt x="1308" y="426"/>
                  <a:pt x="1308" y="441"/>
                  <a:pt x="1299" y="451"/>
                </a:cubicBezTo>
                <a:close/>
                <a:moveTo>
                  <a:pt x="1197" y="553"/>
                </a:moveTo>
                <a:lnTo>
                  <a:pt x="1163" y="587"/>
                </a:lnTo>
                <a:cubicBezTo>
                  <a:pt x="1154" y="596"/>
                  <a:pt x="1139" y="596"/>
                  <a:pt x="1129" y="587"/>
                </a:cubicBezTo>
                <a:cubicBezTo>
                  <a:pt x="1120" y="577"/>
                  <a:pt x="1120" y="562"/>
                  <a:pt x="1129" y="553"/>
                </a:cubicBezTo>
                <a:lnTo>
                  <a:pt x="1163" y="519"/>
                </a:lnTo>
                <a:cubicBezTo>
                  <a:pt x="1173" y="509"/>
                  <a:pt x="1188" y="509"/>
                  <a:pt x="1197" y="519"/>
                </a:cubicBezTo>
                <a:cubicBezTo>
                  <a:pt x="1207" y="528"/>
                  <a:pt x="1207" y="543"/>
                  <a:pt x="1197" y="553"/>
                </a:cubicBezTo>
                <a:close/>
                <a:moveTo>
                  <a:pt x="1095" y="654"/>
                </a:moveTo>
                <a:lnTo>
                  <a:pt x="1062" y="688"/>
                </a:lnTo>
                <a:cubicBezTo>
                  <a:pt x="1052" y="698"/>
                  <a:pt x="1037" y="698"/>
                  <a:pt x="1028" y="688"/>
                </a:cubicBezTo>
                <a:cubicBezTo>
                  <a:pt x="1018" y="679"/>
                  <a:pt x="1018" y="664"/>
                  <a:pt x="1028" y="654"/>
                </a:cubicBezTo>
                <a:lnTo>
                  <a:pt x="1062" y="620"/>
                </a:lnTo>
                <a:cubicBezTo>
                  <a:pt x="1071" y="611"/>
                  <a:pt x="1086" y="611"/>
                  <a:pt x="1095" y="620"/>
                </a:cubicBezTo>
                <a:cubicBezTo>
                  <a:pt x="1105" y="630"/>
                  <a:pt x="1105" y="645"/>
                  <a:pt x="1095" y="654"/>
                </a:cubicBezTo>
                <a:close/>
                <a:moveTo>
                  <a:pt x="994" y="756"/>
                </a:moveTo>
                <a:lnTo>
                  <a:pt x="960" y="790"/>
                </a:lnTo>
                <a:cubicBezTo>
                  <a:pt x="950" y="800"/>
                  <a:pt x="935" y="800"/>
                  <a:pt x="926" y="790"/>
                </a:cubicBezTo>
                <a:cubicBezTo>
                  <a:pt x="916" y="781"/>
                  <a:pt x="916" y="766"/>
                  <a:pt x="926" y="756"/>
                </a:cubicBezTo>
                <a:lnTo>
                  <a:pt x="960" y="722"/>
                </a:lnTo>
                <a:cubicBezTo>
                  <a:pt x="969" y="713"/>
                  <a:pt x="984" y="713"/>
                  <a:pt x="994" y="722"/>
                </a:cubicBezTo>
                <a:cubicBezTo>
                  <a:pt x="1003" y="732"/>
                  <a:pt x="1003" y="747"/>
                  <a:pt x="994" y="756"/>
                </a:cubicBezTo>
                <a:close/>
                <a:moveTo>
                  <a:pt x="892" y="858"/>
                </a:moveTo>
                <a:lnTo>
                  <a:pt x="858" y="892"/>
                </a:lnTo>
                <a:cubicBezTo>
                  <a:pt x="849" y="901"/>
                  <a:pt x="833" y="901"/>
                  <a:pt x="824" y="892"/>
                </a:cubicBezTo>
                <a:cubicBezTo>
                  <a:pt x="815" y="883"/>
                  <a:pt x="815" y="867"/>
                  <a:pt x="824" y="858"/>
                </a:cubicBezTo>
                <a:lnTo>
                  <a:pt x="858" y="824"/>
                </a:lnTo>
                <a:cubicBezTo>
                  <a:pt x="867" y="815"/>
                  <a:pt x="882" y="815"/>
                  <a:pt x="892" y="824"/>
                </a:cubicBezTo>
                <a:cubicBezTo>
                  <a:pt x="901" y="833"/>
                  <a:pt x="901" y="849"/>
                  <a:pt x="892" y="858"/>
                </a:cubicBezTo>
                <a:close/>
                <a:moveTo>
                  <a:pt x="790" y="960"/>
                </a:moveTo>
                <a:lnTo>
                  <a:pt x="756" y="994"/>
                </a:lnTo>
                <a:cubicBezTo>
                  <a:pt x="747" y="1003"/>
                  <a:pt x="731" y="1003"/>
                  <a:pt x="722" y="994"/>
                </a:cubicBezTo>
                <a:cubicBezTo>
                  <a:pt x="713" y="984"/>
                  <a:pt x="713" y="969"/>
                  <a:pt x="722" y="960"/>
                </a:cubicBezTo>
                <a:lnTo>
                  <a:pt x="756" y="926"/>
                </a:lnTo>
                <a:cubicBezTo>
                  <a:pt x="765" y="917"/>
                  <a:pt x="781" y="917"/>
                  <a:pt x="790" y="926"/>
                </a:cubicBezTo>
                <a:cubicBezTo>
                  <a:pt x="799" y="935"/>
                  <a:pt x="799" y="951"/>
                  <a:pt x="790" y="960"/>
                </a:cubicBezTo>
                <a:close/>
                <a:moveTo>
                  <a:pt x="688" y="1062"/>
                </a:moveTo>
                <a:lnTo>
                  <a:pt x="654" y="1096"/>
                </a:lnTo>
                <a:cubicBezTo>
                  <a:pt x="645" y="1105"/>
                  <a:pt x="630" y="1105"/>
                  <a:pt x="620" y="1096"/>
                </a:cubicBezTo>
                <a:cubicBezTo>
                  <a:pt x="611" y="1086"/>
                  <a:pt x="611" y="1071"/>
                  <a:pt x="620" y="1062"/>
                </a:cubicBezTo>
                <a:lnTo>
                  <a:pt x="654" y="1028"/>
                </a:lnTo>
                <a:cubicBezTo>
                  <a:pt x="664" y="1018"/>
                  <a:pt x="679" y="1018"/>
                  <a:pt x="688" y="1028"/>
                </a:cubicBezTo>
                <a:cubicBezTo>
                  <a:pt x="698" y="1037"/>
                  <a:pt x="698" y="1052"/>
                  <a:pt x="688" y="1062"/>
                </a:cubicBezTo>
                <a:close/>
                <a:moveTo>
                  <a:pt x="586" y="1164"/>
                </a:moveTo>
                <a:lnTo>
                  <a:pt x="552" y="1197"/>
                </a:lnTo>
                <a:cubicBezTo>
                  <a:pt x="543" y="1207"/>
                  <a:pt x="528" y="1207"/>
                  <a:pt x="518" y="1197"/>
                </a:cubicBezTo>
                <a:cubicBezTo>
                  <a:pt x="509" y="1188"/>
                  <a:pt x="509" y="1173"/>
                  <a:pt x="518" y="1164"/>
                </a:cubicBezTo>
                <a:lnTo>
                  <a:pt x="552" y="1130"/>
                </a:lnTo>
                <a:cubicBezTo>
                  <a:pt x="562" y="1120"/>
                  <a:pt x="577" y="1120"/>
                  <a:pt x="586" y="1130"/>
                </a:cubicBezTo>
                <a:cubicBezTo>
                  <a:pt x="596" y="1139"/>
                  <a:pt x="596" y="1154"/>
                  <a:pt x="586" y="1164"/>
                </a:cubicBezTo>
                <a:close/>
                <a:moveTo>
                  <a:pt x="485" y="1265"/>
                </a:moveTo>
                <a:lnTo>
                  <a:pt x="451" y="1299"/>
                </a:lnTo>
                <a:cubicBezTo>
                  <a:pt x="441" y="1309"/>
                  <a:pt x="426" y="1309"/>
                  <a:pt x="417" y="1299"/>
                </a:cubicBezTo>
                <a:cubicBezTo>
                  <a:pt x="407" y="1290"/>
                  <a:pt x="407" y="1275"/>
                  <a:pt x="417" y="1265"/>
                </a:cubicBezTo>
                <a:lnTo>
                  <a:pt x="451" y="1231"/>
                </a:lnTo>
                <a:cubicBezTo>
                  <a:pt x="460" y="1222"/>
                  <a:pt x="475" y="1222"/>
                  <a:pt x="485" y="1231"/>
                </a:cubicBezTo>
                <a:cubicBezTo>
                  <a:pt x="494" y="1241"/>
                  <a:pt x="494" y="1256"/>
                  <a:pt x="485" y="1265"/>
                </a:cubicBezTo>
                <a:close/>
                <a:moveTo>
                  <a:pt x="383" y="1367"/>
                </a:moveTo>
                <a:lnTo>
                  <a:pt x="349" y="1401"/>
                </a:lnTo>
                <a:cubicBezTo>
                  <a:pt x="339" y="1410"/>
                  <a:pt x="324" y="1410"/>
                  <a:pt x="315" y="1401"/>
                </a:cubicBezTo>
                <a:cubicBezTo>
                  <a:pt x="305" y="1392"/>
                  <a:pt x="305" y="1377"/>
                  <a:pt x="315" y="1367"/>
                </a:cubicBezTo>
                <a:lnTo>
                  <a:pt x="349" y="1333"/>
                </a:lnTo>
                <a:cubicBezTo>
                  <a:pt x="358" y="1324"/>
                  <a:pt x="373" y="1324"/>
                  <a:pt x="383" y="1333"/>
                </a:cubicBezTo>
                <a:cubicBezTo>
                  <a:pt x="392" y="1343"/>
                  <a:pt x="392" y="1358"/>
                  <a:pt x="383" y="1367"/>
                </a:cubicBezTo>
                <a:close/>
                <a:moveTo>
                  <a:pt x="281" y="1469"/>
                </a:moveTo>
                <a:lnTo>
                  <a:pt x="247" y="1503"/>
                </a:lnTo>
                <a:cubicBezTo>
                  <a:pt x="238" y="1512"/>
                  <a:pt x="222" y="1512"/>
                  <a:pt x="213" y="1503"/>
                </a:cubicBezTo>
                <a:cubicBezTo>
                  <a:pt x="204" y="1494"/>
                  <a:pt x="204" y="1478"/>
                  <a:pt x="213" y="1469"/>
                </a:cubicBezTo>
                <a:lnTo>
                  <a:pt x="247" y="1435"/>
                </a:lnTo>
                <a:cubicBezTo>
                  <a:pt x="256" y="1426"/>
                  <a:pt x="272" y="1426"/>
                  <a:pt x="281" y="1435"/>
                </a:cubicBezTo>
                <a:cubicBezTo>
                  <a:pt x="290" y="1444"/>
                  <a:pt x="290" y="1460"/>
                  <a:pt x="281" y="1469"/>
                </a:cubicBezTo>
                <a:close/>
                <a:moveTo>
                  <a:pt x="179" y="1571"/>
                </a:moveTo>
                <a:lnTo>
                  <a:pt x="145" y="1605"/>
                </a:lnTo>
                <a:cubicBezTo>
                  <a:pt x="136" y="1614"/>
                  <a:pt x="121" y="1614"/>
                  <a:pt x="111" y="1605"/>
                </a:cubicBezTo>
                <a:cubicBezTo>
                  <a:pt x="102" y="1595"/>
                  <a:pt x="102" y="1580"/>
                  <a:pt x="111" y="1571"/>
                </a:cubicBezTo>
                <a:lnTo>
                  <a:pt x="145" y="1537"/>
                </a:lnTo>
                <a:cubicBezTo>
                  <a:pt x="154" y="1528"/>
                  <a:pt x="170" y="1528"/>
                  <a:pt x="179" y="1537"/>
                </a:cubicBezTo>
                <a:cubicBezTo>
                  <a:pt x="188" y="1546"/>
                  <a:pt x="188" y="1561"/>
                  <a:pt x="179" y="1571"/>
                </a:cubicBezTo>
                <a:close/>
                <a:moveTo>
                  <a:pt x="77" y="1673"/>
                </a:moveTo>
                <a:lnTo>
                  <a:pt x="43" y="1707"/>
                </a:lnTo>
                <a:cubicBezTo>
                  <a:pt x="34" y="1716"/>
                  <a:pt x="19" y="1716"/>
                  <a:pt x="9" y="1707"/>
                </a:cubicBezTo>
                <a:cubicBezTo>
                  <a:pt x="0" y="1697"/>
                  <a:pt x="0" y="1682"/>
                  <a:pt x="9" y="1673"/>
                </a:cubicBezTo>
                <a:lnTo>
                  <a:pt x="43" y="1639"/>
                </a:lnTo>
                <a:cubicBezTo>
                  <a:pt x="53" y="1629"/>
                  <a:pt x="68" y="1629"/>
                  <a:pt x="77" y="1639"/>
                </a:cubicBezTo>
                <a:cubicBezTo>
                  <a:pt x="87" y="1648"/>
                  <a:pt x="87" y="1663"/>
                  <a:pt x="77" y="1673"/>
                </a:cubicBezTo>
                <a:close/>
              </a:path>
            </a:pathLst>
          </a:custGeom>
          <a:solidFill>
            <a:srgbClr val="A5A5A5"/>
          </a:solidFill>
          <a:ln w="0" cap="flat">
            <a:solidFill>
              <a:srgbClr val="A5A5A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36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19" grpId="0"/>
      <p:bldP spid="21" grpId="0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3-D </a:t>
            </a:r>
            <a:r>
              <a:rPr lang="en-US" altLang="zh-CN" dirty="0" err="1" smtClean="0"/>
              <a:t>AoA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352" y="1843832"/>
            <a:ext cx="3419310" cy="216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39106" y="4328898"/>
            <a:ext cx="2297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𝐜𝐨𝐬⁡𝜽</a:t>
            </a:r>
            <a:r>
              <a:rPr lang="en-US" altLang="zh-CN" sz="2400" dirty="0" smtClean="0"/>
              <a:t>=</a:t>
            </a:r>
            <a:r>
              <a:rPr lang="zh-CN" altLang="en-US" sz="2400" dirty="0" smtClean="0"/>
              <a:t>𝐜𝐨𝐬⁡𝜸𝐜𝐨𝐬⁡𝝉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4162478" y="3617320"/>
                <a:ext cx="270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1" i="1" smtClean="0">
                          <a:latin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478" y="3617320"/>
                <a:ext cx="270908" cy="369332"/>
              </a:xfrm>
              <a:prstGeom prst="rect">
                <a:avLst/>
              </a:prstGeom>
              <a:blipFill>
                <a:blip r:embed="rId3"/>
                <a:stretch>
                  <a:fillRect l="-25000" r="-25000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361954" y="3338713"/>
                <a:ext cx="2420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1" i="1" smtClean="0"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954" y="3338713"/>
                <a:ext cx="242053" cy="369332"/>
              </a:xfrm>
              <a:prstGeom prst="rect">
                <a:avLst/>
              </a:prstGeom>
              <a:blipFill>
                <a:blip r:embed="rId4"/>
                <a:stretch>
                  <a:fillRect l="-15385" r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549158" y="3949222"/>
                <a:ext cx="277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158" y="3949222"/>
                <a:ext cx="277320" cy="369332"/>
              </a:xfrm>
              <a:prstGeom prst="rect">
                <a:avLst/>
              </a:prstGeom>
              <a:blipFill>
                <a:blip r:embed="rId5"/>
                <a:stretch>
                  <a:fillRect l="-21739" r="-21739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1665371" y="4972093"/>
            <a:ext cx="53363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 smtClean="0"/>
              <a:t>Todo</a:t>
            </a:r>
            <a:r>
              <a:rPr lang="en-US" altLang="zh-CN" sz="2400" dirty="0" smtClean="0"/>
              <a:t>: </a:t>
            </a: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Figure out if the </a:t>
            </a:r>
            <a:r>
              <a:rPr lang="en-US" altLang="zh-CN" sz="2400" dirty="0" err="1" smtClean="0"/>
              <a:t>AoA</a:t>
            </a:r>
            <a:r>
              <a:rPr lang="en-US" altLang="zh-CN" sz="2400" dirty="0" smtClean="0"/>
              <a:t> model is correct…</a:t>
            </a:r>
          </a:p>
          <a:p>
            <a:r>
              <a:rPr lang="en-US" altLang="zh-CN" sz="2400" dirty="0" smtClean="0"/>
              <a:t>    - Signal </a:t>
            </a:r>
            <a:r>
              <a:rPr lang="en-US" altLang="zh-CN" sz="2400" dirty="0" err="1" smtClean="0"/>
              <a:t>AoA</a:t>
            </a:r>
            <a:r>
              <a:rPr lang="en-US" altLang="zh-CN" sz="2400" dirty="0" smtClean="0"/>
              <a:t> &amp; Antenna </a:t>
            </a:r>
            <a:r>
              <a:rPr lang="en-US" altLang="zh-CN" sz="2400" dirty="0" err="1" smtClean="0"/>
              <a:t>Polorization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Find efficient </a:t>
            </a:r>
            <a:r>
              <a:rPr lang="en-US" altLang="zh-CN" sz="2400" dirty="0" err="1" smtClean="0"/>
              <a:t>AoA</a:t>
            </a:r>
            <a:r>
              <a:rPr lang="en-US" altLang="zh-CN" sz="2400" dirty="0" smtClean="0"/>
              <a:t> estimation algorithm.</a:t>
            </a:r>
          </a:p>
        </p:txBody>
      </p:sp>
    </p:spTree>
    <p:extLst>
      <p:ext uri="{BB962C8B-B14F-4D97-AF65-F5344CB8AC3E}">
        <p14:creationId xmlns:p14="http://schemas.microsoft.com/office/powerpoint/2010/main" val="8857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MUSIC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91" y="1778457"/>
            <a:ext cx="3318405" cy="21175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51" y="4749198"/>
            <a:ext cx="4113213" cy="1630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427" y="1910820"/>
            <a:ext cx="1891423" cy="13870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002" y="3932199"/>
            <a:ext cx="1735848" cy="8242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482" y="5699182"/>
            <a:ext cx="2032530" cy="5135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1880443" y="4271899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Signals.</a:t>
            </a:r>
            <a:endParaRPr lang="zh-CN" altLang="en-US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50759" y="2224308"/>
            <a:ext cx="11528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Steer </a:t>
            </a:r>
          </a:p>
          <a:p>
            <a:pPr algn="r"/>
            <a:r>
              <a:rPr lang="en-US" altLang="zh-CN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vector</a:t>
            </a:r>
            <a:endParaRPr lang="zh-CN" altLang="en-US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84694" y="3924279"/>
            <a:ext cx="18486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Correlation</a:t>
            </a:r>
          </a:p>
          <a:p>
            <a:pPr algn="ctr"/>
            <a:r>
              <a:rPr lang="en-US" altLang="zh-CN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Matrix</a:t>
            </a:r>
            <a:endParaRPr lang="zh-CN" altLang="en-US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84694" y="5548926"/>
            <a:ext cx="16209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Pseudo</a:t>
            </a:r>
          </a:p>
          <a:p>
            <a:pPr algn="ctr"/>
            <a:r>
              <a:rPr lang="en-US" altLang="zh-CN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Spectrum</a:t>
            </a:r>
            <a:endParaRPr lang="zh-CN" altLang="en-US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7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888</TotalTime>
  <Words>716</Words>
  <Application>Microsoft Office PowerPoint</Application>
  <PresentationFormat>全屏显示(4:3)</PresentationFormat>
  <Paragraphs>163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等线 Light</vt:lpstr>
      <vt:lpstr>Arial</vt:lpstr>
      <vt:lpstr>Calibri</vt:lpstr>
      <vt:lpstr>Calibri Light</vt:lpstr>
      <vt:lpstr>Cambria Math</vt:lpstr>
      <vt:lpstr>Century Gothic</vt:lpstr>
      <vt:lpstr>Wingdings</vt:lpstr>
      <vt:lpstr>Office 主题​​</vt:lpstr>
      <vt:lpstr>Practical Indoor Localization With Zero Start-up Cost</vt:lpstr>
      <vt:lpstr>AoA enhances localization … </vt:lpstr>
      <vt:lpstr>However, when deploying schemes like ArrayTrack …</vt:lpstr>
      <vt:lpstr>Until Dina saves us …</vt:lpstr>
      <vt:lpstr>However, Ubicarse is not perfect …</vt:lpstr>
      <vt:lpstr>Then, our contribution is possibly …</vt:lpstr>
      <vt:lpstr>2-D AoA</vt:lpstr>
      <vt:lpstr>3-D AoA</vt:lpstr>
      <vt:lpstr>MUSIC</vt:lpstr>
      <vt:lpstr>Pseudo Spectrum</vt:lpstr>
      <vt:lpstr>C1: Arbitrary Antenna Array.</vt:lpstr>
      <vt:lpstr>C1: Arbitrary Antenna Array.</vt:lpstr>
      <vt:lpstr>C1: Arbitrary Antenna Array.</vt:lpstr>
      <vt:lpstr>C2: Arbitrary Rotation.</vt:lpstr>
      <vt:lpstr>C2: Arbitrary Rotation.</vt:lpstr>
      <vt:lpstr>C3: Localization Scheme</vt:lpstr>
      <vt:lpstr>C3: Localization Scheme</vt:lpstr>
      <vt:lpstr>C3: Localization Scheme</vt:lpstr>
      <vt:lpstr>Preliminary Experiment</vt:lpstr>
      <vt:lpstr>Preliminary Experiment</vt:lpstr>
      <vt:lpstr>Preliminary Experiment</vt:lpstr>
      <vt:lpstr>Preliminary Experiment</vt:lpstr>
      <vt:lpstr>Preliminary Experiment</vt:lpstr>
      <vt:lpstr>Todo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Deployment-free Indoor Localization with Mobile Devices</dc:title>
  <dc:creator>qiankun</dc:creator>
  <cp:lastModifiedBy>qiankun</cp:lastModifiedBy>
  <cp:revision>136</cp:revision>
  <dcterms:created xsi:type="dcterms:W3CDTF">2016-06-01T16:22:15Z</dcterms:created>
  <dcterms:modified xsi:type="dcterms:W3CDTF">2016-06-06T04:24:39Z</dcterms:modified>
</cp:coreProperties>
</file>