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85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62" r:id="rId21"/>
    <p:sldId id="268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4948C-CBFE-42F1-8674-2137A05E0883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CD77-6ACF-4433-83EC-846BB1D1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796F0-7A1D-42A2-BBF4-2EBFFAB0097A}" type="slidenum">
              <a:rPr lang="en-US">
                <a:latin typeface="Calibri" pitchFamily="34" charset="0"/>
              </a:rPr>
              <a:pPr eaLnBrk="1" hangingPunct="1"/>
              <a:t>10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4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9C33D-AC9F-40C1-8D2A-97F49657281A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5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DDB9A-20DC-4D05-AE3D-D57BABB4F53E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3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EEFD6-376E-4354-9D75-7BCA9B2479F9}" type="slidenum">
              <a:rPr lang="en-US">
                <a:latin typeface="Calibri" pitchFamily="34" charset="0"/>
              </a:rPr>
              <a:pPr eaLnBrk="1" hangingPunct="1"/>
              <a:t>13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F5B4E-6F6D-4E27-A189-A1F604A105A3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DA7A-3725-4239-BA16-804DDD6658E6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FA11-7956-48DD-8C8A-C52E8A6E2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7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F0A2-D323-46F0-AF60-EEADC3A42831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3FD9-F80D-4A74-A20C-630B74B93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D8B8-114A-4314-BC58-4775BEB94236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1982-CC54-485B-92F7-8E56FB2B8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2DA3-3CA3-43A7-90D0-272565A4932A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5E65-EE59-4915-8814-D385689A8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4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44D0-2A15-4BBB-A248-4E4848A63C80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2E99-7A06-4640-9EB8-F3FAC0C92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6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5B27-13A5-413B-9DE2-967E9EFABC8B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F7D8-7127-419F-B545-C14C03C33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2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20EC-6DD9-4DE6-8A52-1EDF7C41D89B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7E7B-ECCD-4FAB-8DD6-5C44BC881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D93-B419-4933-8814-376635E9578A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0571-4F43-4255-A915-C4222E7BC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0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1DB0-5C84-45BA-A61C-F4B64939C24C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E24B-7C31-49E1-847B-5924A75B1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7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8A28-32F0-4995-93CE-0AF14C3A513F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CD73-B502-4F6B-8664-5D7D7C8D0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E3D-092F-490B-9530-33916639B08D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562D-D45C-4A70-9296-C6FC1ADF6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9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35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40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04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70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5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6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2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25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8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4DFD579-AA74-4E6B-AC95-10D8F3F0C10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0ED2B-D4FA-451C-A3A6-152AB68C612E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w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Eliminate the impact of interfering radios on CSI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Yue </a:t>
            </a:r>
            <a:r>
              <a:rPr lang="en-US" dirty="0" err="1" smtClean="0"/>
              <a:t>zheng</a:t>
            </a:r>
            <a:endParaRPr lang="en-US" dirty="0" smtClean="0"/>
          </a:p>
          <a:p>
            <a:r>
              <a:rPr lang="en-US" dirty="0" smtClean="0"/>
              <a:t>Tsinghua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209800" y="-4435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C00000"/>
                </a:solidFill>
              </a:rPr>
              <a:t>How would we build a smart radio which coexists with legacy devices?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91" y="3633008"/>
            <a:ext cx="873125" cy="873125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50" y="3633008"/>
            <a:ext cx="873125" cy="873125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86" y="5617063"/>
            <a:ext cx="873125" cy="873125"/>
          </a:xfrm>
          <a:prstGeom prst="rect">
            <a:avLst/>
          </a:prstGeom>
        </p:spPr>
      </p:pic>
      <p:sp>
        <p:nvSpPr>
          <p:cNvPr id="144" name="Oval 143"/>
          <p:cNvSpPr/>
          <p:nvPr/>
        </p:nvSpPr>
        <p:spPr>
          <a:xfrm>
            <a:off x="3951851" y="3137924"/>
            <a:ext cx="1971343" cy="1842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3505201" y="2743201"/>
            <a:ext cx="2859881" cy="2652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5968770" y="3137924"/>
            <a:ext cx="1971343" cy="1842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5522120" y="2743201"/>
            <a:ext cx="2859881" cy="2652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5026451" y="5121979"/>
            <a:ext cx="1971343" cy="1842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4579801" y="4727256"/>
            <a:ext cx="2859881" cy="2652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" name="Picture 131" descr="3g-wifi-ap-router-sc-4201-3gr-with-hsdpa-sc-4301-3gr-with-hsupa-a3307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7" y="3723493"/>
            <a:ext cx="8112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34" descr="microwa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2" y="5667389"/>
            <a:ext cx="7778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8" name="Straight Arrow Connector 167"/>
          <p:cNvCxnSpPr/>
          <p:nvPr/>
        </p:nvCxnSpPr>
        <p:spPr>
          <a:xfrm flipH="1">
            <a:off x="4493420" y="4448190"/>
            <a:ext cx="352425" cy="327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439570" y="4378957"/>
            <a:ext cx="1831975" cy="458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4588669" y="4383103"/>
            <a:ext cx="1701800" cy="454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073107" y="4425965"/>
            <a:ext cx="341312" cy="322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4548981" y="5373703"/>
            <a:ext cx="890588" cy="4778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6511131" y="5391164"/>
            <a:ext cx="763588" cy="4270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439569" y="6192853"/>
            <a:ext cx="1244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 dirty="0">
                <a:latin typeface="+mj-lt"/>
              </a:rPr>
              <a:t>Microwave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95601" y="4748227"/>
            <a:ext cx="6095999" cy="1003716"/>
            <a:chOff x="1371600" y="4748227"/>
            <a:chExt cx="6095999" cy="1003716"/>
          </a:xfrm>
        </p:grpSpPr>
        <p:sp>
          <p:nvSpPr>
            <p:cNvPr id="162" name="TextBox 161"/>
            <p:cNvSpPr txBox="1"/>
            <p:nvPr/>
          </p:nvSpPr>
          <p:spPr>
            <a:xfrm>
              <a:off x="1371600" y="5405452"/>
              <a:ext cx="18057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j-lt"/>
                </a:rPr>
                <a:t>Smart </a:t>
              </a:r>
              <a:r>
                <a:rPr lang="en-US" sz="1600" b="1" dirty="0">
                  <a:latin typeface="+mj-lt"/>
                </a:rPr>
                <a:t>Transmitter</a:t>
              </a:r>
              <a:endParaRPr lang="en-US" sz="1600" b="1" dirty="0">
                <a:latin typeface="+mj-lt"/>
              </a:endParaRPr>
            </a:p>
          </p:txBody>
        </p:sp>
        <p:pic>
          <p:nvPicPr>
            <p:cNvPr id="16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169" y="4775214"/>
              <a:ext cx="571500" cy="63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557" y="4748227"/>
              <a:ext cx="604837" cy="66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" name="TextBox 174"/>
            <p:cNvSpPr txBox="1"/>
            <p:nvPr/>
          </p:nvSpPr>
          <p:spPr>
            <a:xfrm>
              <a:off x="5750718" y="5413389"/>
              <a:ext cx="1716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j-lt"/>
                </a:rPr>
                <a:t>Smart Receiver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66820" y="1295619"/>
            <a:ext cx="7890725" cy="2167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2286000" y="187925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+mj-lt"/>
                <a:cs typeface="Arial" charset="0"/>
              </a:rPr>
              <a:t>The protocol types operating in the local vicinity </a:t>
            </a: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2286000" y="234091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defRPr/>
            </a:pPr>
            <a:r>
              <a:rPr lang="en-US" sz="2400" dirty="0">
                <a:latin typeface="+mj-lt"/>
                <a:cs typeface="Arial" charset="0"/>
              </a:rPr>
              <a:t>2. 	The spectrum occupancy of each type</a:t>
            </a: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2286000" y="280258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dirty="0">
                <a:latin typeface="Calibri" pitchFamily="34" charset="0"/>
              </a:rPr>
              <a:t>3. 	The spatial directions of each type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5275" y="1295619"/>
            <a:ext cx="247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+mj-lt"/>
                <a:cs typeface="Arial" charset="0"/>
              </a:rPr>
              <a:t>Knowledge of </a:t>
            </a:r>
            <a:endParaRPr lang="en-US" sz="3200" b="1" u="sng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9" y="3739149"/>
            <a:ext cx="1061561" cy="725921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4458041" y="3417903"/>
            <a:ext cx="90532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>
                <a:latin typeface="+mj-lt"/>
              </a:rPr>
              <a:t>WiFi AP</a:t>
            </a:r>
            <a:endParaRPr lang="en-US" sz="1600" b="1" u="sng" dirty="0">
              <a:latin typeface="+mj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43638" y="3400594"/>
            <a:ext cx="1561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>
                <a:latin typeface="+mj-lt"/>
              </a:rPr>
              <a:t>Heart Monitor</a:t>
            </a:r>
            <a:endParaRPr lang="en-US" sz="1600" b="1" u="sng" dirty="0">
              <a:latin typeface="+mj-lt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421214" y="3316077"/>
            <a:ext cx="2124866" cy="2239963"/>
            <a:chOff x="6788683" y="2110414"/>
            <a:chExt cx="2050517" cy="1958371"/>
          </a:xfrm>
        </p:grpSpPr>
        <p:sp>
          <p:nvSpPr>
            <p:cNvPr id="35" name="TextBox 34"/>
            <p:cNvSpPr txBox="1"/>
            <p:nvPr/>
          </p:nvSpPr>
          <p:spPr>
            <a:xfrm rot="16200000">
              <a:off x="6654246" y="2778626"/>
              <a:ext cx="603750" cy="277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AoA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7153713" y="2304724"/>
              <a:ext cx="0" cy="1315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153713" y="3620483"/>
              <a:ext cx="15188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653646" y="3827285"/>
              <a:ext cx="952252" cy="241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Freq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153713" y="3244354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53713" y="2868224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153713" y="2493483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548898" y="2493483"/>
              <a:ext cx="0" cy="113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745697" y="2511526"/>
              <a:ext cx="0" cy="1115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139295" y="2489320"/>
              <a:ext cx="0" cy="1131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337680" y="2511526"/>
              <a:ext cx="0" cy="1115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752046" y="2873776"/>
              <a:ext cx="196799" cy="17210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21971" y="3655182"/>
              <a:ext cx="517391" cy="403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2.3 GHz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21809" y="3655182"/>
              <a:ext cx="517391" cy="403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2.5 GHz</a:t>
              </a:r>
            </a:p>
          </p:txBody>
        </p:sp>
        <p:sp>
          <p:nvSpPr>
            <p:cNvPr id="49" name="TextBox 162"/>
            <p:cNvSpPr txBox="1">
              <a:spLocks noChangeArrowheads="1"/>
            </p:cNvSpPr>
            <p:nvPr/>
          </p:nvSpPr>
          <p:spPr bwMode="auto">
            <a:xfrm rot="-5400000">
              <a:off x="6890527" y="3295183"/>
              <a:ext cx="258155" cy="4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alibri" pitchFamily="34" charset="0"/>
                </a:rPr>
                <a:t>0°</a:t>
              </a:r>
            </a:p>
          </p:txBody>
        </p:sp>
        <p:sp>
          <p:nvSpPr>
            <p:cNvPr id="50" name="TextBox 163"/>
            <p:cNvSpPr txBox="1">
              <a:spLocks noChangeArrowheads="1"/>
            </p:cNvSpPr>
            <p:nvPr/>
          </p:nvSpPr>
          <p:spPr bwMode="auto">
            <a:xfrm rot="-5400000">
              <a:off x="6748659" y="2240902"/>
              <a:ext cx="537130" cy="27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alibri" pitchFamily="34" charset="0"/>
                </a:rPr>
                <a:t>180°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153713" y="3431724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153713" y="3056983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53713" y="2680854"/>
              <a:ext cx="13791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352100" y="2493483"/>
              <a:ext cx="0" cy="113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42496" y="2489320"/>
              <a:ext cx="0" cy="1138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534479" y="2493483"/>
              <a:ext cx="0" cy="113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948844" y="2873776"/>
              <a:ext cx="190450" cy="17210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64823" y="3244354"/>
              <a:ext cx="196799" cy="18737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61622" y="3244354"/>
              <a:ext cx="196799" cy="18737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560008" y="3244354"/>
              <a:ext cx="185690" cy="18737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36094" y="2496259"/>
              <a:ext cx="196799" cy="1887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611832" y="3276601"/>
            <a:ext cx="2143125" cy="2236787"/>
            <a:chOff x="457200" y="2143122"/>
            <a:chExt cx="2143865" cy="2036555"/>
          </a:xfrm>
        </p:grpSpPr>
        <p:sp>
          <p:nvSpPr>
            <p:cNvPr id="63" name="TextBox 62"/>
            <p:cNvSpPr txBox="1"/>
            <p:nvPr/>
          </p:nvSpPr>
          <p:spPr>
            <a:xfrm rot="16200000">
              <a:off x="335376" y="2898863"/>
              <a:ext cx="572375" cy="277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AoA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 flipV="1">
              <a:off x="828803" y="2409074"/>
              <a:ext cx="0" cy="1315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28803" y="3724379"/>
              <a:ext cx="15959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43284" y="3913725"/>
              <a:ext cx="932184" cy="252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Freq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828803" y="3348578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28803" y="2972776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28803" y="2596975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243284" y="2596975"/>
              <a:ext cx="0" cy="1134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451318" y="2615764"/>
              <a:ext cx="0" cy="1115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88" idx="3"/>
            </p:cNvCxnSpPr>
            <p:nvPr/>
          </p:nvCxnSpPr>
          <p:spPr>
            <a:xfrm flipV="1">
              <a:off x="1865799" y="2690925"/>
              <a:ext cx="0" cy="1040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072245" y="2615764"/>
              <a:ext cx="0" cy="1115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457670" y="2601310"/>
              <a:ext cx="206446" cy="1806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95455" y="3759069"/>
              <a:ext cx="543112" cy="420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2.3 GHz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57953" y="3759069"/>
              <a:ext cx="543112" cy="420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2.5 GHz</a:t>
              </a:r>
            </a:p>
          </p:txBody>
        </p:sp>
        <p:sp>
          <p:nvSpPr>
            <p:cNvPr id="80" name="TextBox 193"/>
            <p:cNvSpPr txBox="1">
              <a:spLocks noChangeArrowheads="1"/>
            </p:cNvSpPr>
            <p:nvPr/>
          </p:nvSpPr>
          <p:spPr bwMode="auto">
            <a:xfrm rot="-5400000">
              <a:off x="558899" y="3398645"/>
              <a:ext cx="258725" cy="46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alibri" pitchFamily="34" charset="0"/>
                </a:rPr>
                <a:t>0°</a:t>
              </a:r>
            </a:p>
          </p:txBody>
        </p:sp>
        <p:sp>
          <p:nvSpPr>
            <p:cNvPr id="81" name="TextBox 194"/>
            <p:cNvSpPr txBox="1">
              <a:spLocks noChangeArrowheads="1"/>
            </p:cNvSpPr>
            <p:nvPr/>
          </p:nvSpPr>
          <p:spPr bwMode="auto">
            <a:xfrm rot="-5400000">
              <a:off x="381625" y="2309216"/>
              <a:ext cx="608509" cy="27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Calibri" pitchFamily="34" charset="0"/>
                </a:rPr>
                <a:t>180°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828803" y="3536479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28803" y="3160677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28803" y="2784875"/>
              <a:ext cx="1449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36838" y="2596975"/>
              <a:ext cx="0" cy="1134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657764" y="2594084"/>
              <a:ext cx="0" cy="1137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280279" y="2596975"/>
              <a:ext cx="0" cy="1134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664117" y="2601310"/>
              <a:ext cx="201683" cy="1806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39920" y="3348578"/>
              <a:ext cx="208034" cy="18790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47954" y="3348578"/>
              <a:ext cx="206446" cy="18790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57576" y="3348578"/>
              <a:ext cx="193742" cy="18790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72245" y="2977112"/>
              <a:ext cx="206446" cy="18790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49815" y="4826253"/>
            <a:ext cx="1884045" cy="726042"/>
            <a:chOff x="7125814" y="4826253"/>
            <a:chExt cx="1884045" cy="726042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7125814" y="5040566"/>
              <a:ext cx="172865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 bwMode="auto">
            <a:xfrm>
              <a:off x="7793245" y="5274482"/>
              <a:ext cx="930275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Freq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7887679" y="4826253"/>
              <a:ext cx="206375" cy="2095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7225692" y="5078666"/>
              <a:ext cx="5429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2.3 GHz</a:t>
              </a: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8466934" y="5078666"/>
              <a:ext cx="5429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2.5 GHz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094055" y="4826253"/>
              <a:ext cx="159930" cy="2095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271729" y="4826253"/>
              <a:ext cx="2063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478104" y="4826253"/>
              <a:ext cx="2063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687654" y="4826253"/>
              <a:ext cx="1936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517917" y="4826253"/>
              <a:ext cx="206375" cy="2063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3326" y="4826254"/>
            <a:ext cx="1884045" cy="714375"/>
            <a:chOff x="349325" y="4826253"/>
            <a:chExt cx="1884045" cy="714375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349325" y="5040566"/>
              <a:ext cx="172865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 bwMode="auto">
            <a:xfrm>
              <a:off x="861951" y="5219396"/>
              <a:ext cx="930275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Freq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111190" y="4826253"/>
              <a:ext cx="206375" cy="2095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449203" y="5078666"/>
              <a:ext cx="5429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2.3 GHz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1690445" y="5078666"/>
              <a:ext cx="542925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j-lt"/>
                </a:rPr>
                <a:t>2.5 GHz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317566" y="4826253"/>
              <a:ext cx="159930" cy="2095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95240" y="4826253"/>
              <a:ext cx="2063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01615" y="4826253"/>
              <a:ext cx="2063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911165" y="4826253"/>
              <a:ext cx="193675" cy="20637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741428" y="4826253"/>
              <a:ext cx="206375" cy="2063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5905500" y="6477001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218EC-B9B9-467C-80AD-17DCF41A7AB9}" type="slidenum">
              <a:rPr lang="en-US" sz="1000">
                <a:latin typeface="Calibri" pitchFamily="34" charset="0"/>
              </a:rPr>
              <a:pPr eaLnBrk="1" hangingPunct="1"/>
              <a:t>10</a:t>
            </a:fld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8" grpId="0" animBg="1"/>
      <p:bldP spid="149" grpId="0" animBg="1"/>
      <p:bldP spid="160" grpId="0" animBg="1"/>
      <p:bldP spid="161" grpId="0" animBg="1"/>
      <p:bldP spid="174" grpId="0"/>
      <p:bldP spid="174" grpId="1"/>
      <p:bldP spid="72" grpId="0"/>
      <p:bldP spid="73" grpId="0"/>
      <p:bldP spid="74" grpId="0"/>
      <p:bldP spid="3" grpId="0"/>
      <p:bldP spid="178" grpId="0"/>
      <p:bldP spid="178" grpId="1"/>
      <p:bldP spid="179" grpId="0"/>
      <p:bldP spid="1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ctrTitle"/>
          </p:nvPr>
        </p:nvSpPr>
        <p:spPr>
          <a:xfrm>
            <a:off x="2244450" y="-16695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C00000"/>
                </a:solidFill>
              </a:rPr>
              <a:t>DOF: High Level Architecture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05001" y="1767062"/>
            <a:ext cx="3559533" cy="4102094"/>
          </a:xfrm>
          <a:prstGeom prst="rect">
            <a:avLst/>
          </a:prstGeom>
          <a:solidFill>
            <a:srgbClr val="FFFF99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33687" y="5179137"/>
            <a:ext cx="1676400" cy="5085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Feature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Extraction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>
            <a:stCxn id="62" idx="0"/>
            <a:endCxn id="105" idx="2"/>
          </p:cNvCxnSpPr>
          <p:nvPr/>
        </p:nvCxnSpPr>
        <p:spPr>
          <a:xfrm flipV="1">
            <a:off x="3671887" y="4893934"/>
            <a:ext cx="0" cy="285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5" idx="0"/>
          </p:cNvCxnSpPr>
          <p:nvPr/>
        </p:nvCxnSpPr>
        <p:spPr>
          <a:xfrm flipV="1">
            <a:off x="3671887" y="4115529"/>
            <a:ext cx="0" cy="14404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rrowheads="1"/>
              </p:cNvSpPr>
              <p:nvPr/>
            </p:nvSpPr>
            <p:spPr bwMode="auto">
              <a:xfrm>
                <a:off x="3048001" y="3848430"/>
                <a:ext cx="1120475" cy="30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𝑻𝒚𝒑𝒆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}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sz="11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3848430"/>
                <a:ext cx="1120475" cy="283406"/>
              </a:xfrm>
              <a:prstGeom prst="rect">
                <a:avLst/>
              </a:prstGeom>
              <a:blipFill rotWithShape="1">
                <a:blip r:embed="rId4"/>
                <a:stretch>
                  <a:fillRect r="-10326" b="-14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/>
          <p:nvPr/>
        </p:nvCxnSpPr>
        <p:spPr>
          <a:xfrm flipV="1">
            <a:off x="4343005" y="3842687"/>
            <a:ext cx="396" cy="276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671888" y="4118875"/>
            <a:ext cx="663199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027148" y="4118875"/>
            <a:ext cx="663199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3027405" y="2874356"/>
            <a:ext cx="0" cy="12404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113004" y="2145358"/>
            <a:ext cx="1828802" cy="7502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DOF Estimation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(AoA Detection)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19400" y="6084362"/>
            <a:ext cx="1676400" cy="316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ADC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00" name="Straight Arrow Connector 99"/>
          <p:cNvCxnSpPr>
            <a:endCxn id="99" idx="1"/>
          </p:cNvCxnSpPr>
          <p:nvPr/>
        </p:nvCxnSpPr>
        <p:spPr>
          <a:xfrm>
            <a:off x="2133600" y="624258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9" idx="0"/>
          </p:cNvCxnSpPr>
          <p:nvPr/>
        </p:nvCxnSpPr>
        <p:spPr>
          <a:xfrm flipV="1">
            <a:off x="3657600" y="5687699"/>
            <a:ext cx="0" cy="3966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676400" y="6013358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prstClr val="black"/>
                </a:solidFill>
              </a:rPr>
              <a:t>Signal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209800" y="5830320"/>
            <a:ext cx="1752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prstClr val="black"/>
                </a:solidFill>
              </a:rPr>
              <a:t>Time Samples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681287" y="4259569"/>
            <a:ext cx="1981200" cy="6343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Classification</a:t>
            </a:r>
            <a:endParaRPr lang="en-US" sz="1100" dirty="0">
              <a:solidFill>
                <a:prstClr val="black"/>
              </a:solidFill>
            </a:endParaRPr>
          </a:p>
        </p:txBody>
      </p:sp>
      <p:graphicFrame>
        <p:nvGraphicFramePr>
          <p:cNvPr id="123" name="Object 2"/>
          <p:cNvGraphicFramePr>
            <a:graphicFrameLocks noChangeAspect="1"/>
          </p:cNvGraphicFramePr>
          <p:nvPr>
            <p:extLst/>
          </p:nvPr>
        </p:nvGraphicFramePr>
        <p:xfrm>
          <a:off x="3854520" y="4903288"/>
          <a:ext cx="467890" cy="24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42751" imgH="228501" progId="Equation.DSMT4">
                  <p:embed/>
                </p:oleObj>
              </mc:Choice>
              <mc:Fallback>
                <p:oleObj name="Equation" r:id="rId5" imgW="34275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520" y="4903288"/>
                        <a:ext cx="467890" cy="249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" name="Straight Arrow Connector 124"/>
          <p:cNvCxnSpPr/>
          <p:nvPr/>
        </p:nvCxnSpPr>
        <p:spPr>
          <a:xfrm flipV="1">
            <a:off x="3671887" y="1266471"/>
            <a:ext cx="0" cy="60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027147" y="1871067"/>
            <a:ext cx="1316254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7" idx="0"/>
          </p:cNvCxnSpPr>
          <p:nvPr/>
        </p:nvCxnSpPr>
        <p:spPr>
          <a:xfrm flipV="1">
            <a:off x="3027405" y="1888238"/>
            <a:ext cx="62" cy="257121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4343401" y="1871067"/>
            <a:ext cx="0" cy="1221378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2819400" y="969642"/>
            <a:ext cx="1676400" cy="316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MAC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50" name="TextBox 57"/>
          <p:cNvSpPr txBox="1">
            <a:spLocks noChangeArrowheads="1"/>
          </p:cNvSpPr>
          <p:nvPr/>
        </p:nvSpPr>
        <p:spPr bwMode="auto">
          <a:xfrm>
            <a:off x="1825870" y="1286080"/>
            <a:ext cx="993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prstClr val="black"/>
                </a:solidFill>
              </a:rPr>
              <a:t>DOF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>
                <a:spLocks noChangeArrowheads="1"/>
              </p:cNvSpPr>
              <p:nvPr/>
            </p:nvSpPr>
            <p:spPr bwMode="auto">
              <a:xfrm>
                <a:off x="3962401" y="2707468"/>
                <a:ext cx="1120475" cy="288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𝑻𝒚𝒑𝒆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𝑩𝑾</m:t>
                      </m:r>
                      <m:sSubSup>
                        <m:sSubSup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sz="11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2707468"/>
                <a:ext cx="1120475" cy="270445"/>
              </a:xfrm>
              <a:prstGeom prst="rect">
                <a:avLst/>
              </a:prstGeom>
              <a:blipFill rotWithShape="1">
                <a:blip r:embed="rId7"/>
                <a:stretch>
                  <a:fillRect r="-21739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>
                <a:spLocks noChangeArrowheads="1"/>
              </p:cNvSpPr>
              <p:nvPr/>
            </p:nvSpPr>
            <p:spPr bwMode="auto">
              <a:xfrm>
                <a:off x="2743201" y="1864405"/>
                <a:ext cx="1120475" cy="288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200" b="1" dirty="0">
                          <a:solidFill>
                            <a:prstClr val="black"/>
                          </a:solidFill>
                          <a:latin typeface="Cambria Math"/>
                        </a:rPr>
                        <m:t>𝚯</m:t>
                      </m:r>
                      <m:sSubSup>
                        <m:sSubSup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sz="11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1864405"/>
                <a:ext cx="1120475" cy="270445"/>
              </a:xfrm>
              <a:prstGeom prst="rect">
                <a:avLst/>
              </a:prstGeom>
              <a:blipFill rotWithShape="1">
                <a:blip r:embed="rId8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>
                <a:spLocks noChangeArrowheads="1"/>
              </p:cNvSpPr>
              <p:nvPr/>
            </p:nvSpPr>
            <p:spPr bwMode="auto">
              <a:xfrm>
                <a:off x="3671888" y="1400984"/>
                <a:ext cx="1120475" cy="288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1200" b="1" dirty="0">
                          <a:solidFill>
                            <a:prstClr val="black"/>
                          </a:solidFill>
                          <a:latin typeface="Cambria Math"/>
                        </a:rPr>
                        <m:t>𝚯</m:t>
                      </m:r>
                      <m:r>
                        <a:rPr lang="en-US" sz="1200" b="1" dirty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𝑻𝒚𝒑𝒆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2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𝑩𝑾</m:t>
                      </m:r>
                      <m:sSubSup>
                        <m:sSubSupPr>
                          <m:ctrlP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b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sz="11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887" y="1400984"/>
                <a:ext cx="1120475" cy="270445"/>
              </a:xfrm>
              <a:prstGeom prst="rect">
                <a:avLst/>
              </a:prstGeom>
              <a:blipFill rotWithShape="1">
                <a:blip r:embed="rId9"/>
                <a:stretch>
                  <a:fillRect r="-36957"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3420685" y="3119456"/>
            <a:ext cx="1828802" cy="7502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DOF Estimation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(Spectrum Occupancy)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2" name="TextBox 8"/>
          <p:cNvSpPr txBox="1">
            <a:spLocks noChangeArrowheads="1"/>
          </p:cNvSpPr>
          <p:nvPr/>
        </p:nvSpPr>
        <p:spPr bwMode="auto">
          <a:xfrm>
            <a:off x="5905500" y="6477001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FA4218EC-B9B9-467C-80AD-17DCF41A7AB9}" type="slidenum">
              <a:rPr lang="en-US" sz="1000">
                <a:solidFill>
                  <a:prstClr val="black"/>
                </a:solidFill>
                <a:latin typeface="Calibri" pitchFamily="34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6" name="TextBox 13"/>
          <p:cNvSpPr txBox="1">
            <a:spLocks noChangeArrowheads="1"/>
          </p:cNvSpPr>
          <p:nvPr/>
        </p:nvSpPr>
        <p:spPr bwMode="auto">
          <a:xfrm>
            <a:off x="5562600" y="1689482"/>
            <a:ext cx="483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DOF operates on windows of raw time samples from the ADC</a:t>
            </a: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5562600" y="2658670"/>
            <a:ext cx="483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Raw samples are processed to extract feature vectors</a:t>
            </a: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5562600" y="3630781"/>
            <a:ext cx="483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Feature Vectors are used to detect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Signal Type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Spectral Occupancy</a:t>
            </a:r>
          </a:p>
          <a:p>
            <a:pPr marL="457200" indent="-457200" defTabSz="9144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Spatial Directions </a:t>
            </a:r>
          </a:p>
        </p:txBody>
      </p:sp>
      <p:sp>
        <p:nvSpPr>
          <p:cNvPr id="98" name="TextBox 13"/>
          <p:cNvSpPr txBox="1">
            <a:spLocks noChangeArrowheads="1"/>
          </p:cNvSpPr>
          <p:nvPr/>
        </p:nvSpPr>
        <p:spPr bwMode="auto">
          <a:xfrm>
            <a:off x="5562600" y="5399753"/>
            <a:ext cx="518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The MAC layer utilizes this mechanism to inform its coexistence policy</a:t>
            </a:r>
          </a:p>
        </p:txBody>
      </p:sp>
    </p:spTree>
    <p:extLst>
      <p:ext uri="{BB962C8B-B14F-4D97-AF65-F5344CB8AC3E}">
        <p14:creationId xmlns:p14="http://schemas.microsoft.com/office/powerpoint/2010/main" val="8192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7" grpId="0"/>
      <p:bldP spid="79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1752601" y="228600"/>
            <a:ext cx="877887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C00000"/>
                </a:solidFill>
              </a:rPr>
              <a:t>Feature Extraction: 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Efficient Computation</a:t>
            </a: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2286000" y="1524001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j-lt"/>
              </a:rPr>
              <a:t>The CAF can be represented using an equivalent form called the Spectral Correlation Function (SCF)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39000" y="3352801"/>
            <a:ext cx="289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SCF can be calculated for Discrete Time Windows using just FFTs </a:t>
            </a:r>
          </a:p>
          <a:p>
            <a:endParaRPr 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905500" y="6477001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218EC-B9B9-467C-80AD-17DCF41A7AB9}" type="slidenum">
              <a:rPr lang="en-US" sz="1000">
                <a:latin typeface="Calibri" pitchFamily="34" charset="0"/>
              </a:rPr>
              <a:pPr eaLnBrk="1" hangingPunct="1"/>
              <a:t>12</a:t>
            </a:fld>
            <a:endParaRPr lang="en-US" sz="10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4452" y="2251987"/>
                <a:ext cx="2979149" cy="847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51" y="2251987"/>
                <a:ext cx="2979149" cy="8476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3281" y="2251988"/>
                <a:ext cx="3062441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𝑙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𝑙𝑁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80" y="2251987"/>
                <a:ext cx="3062441" cy="8714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33600" y="3123444"/>
            <a:ext cx="5486400" cy="3182106"/>
            <a:chOff x="609600" y="3123444"/>
            <a:chExt cx="5486400" cy="31821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124200"/>
              <a:ext cx="5486400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3695383" y="5922962"/>
              <a:ext cx="2293937" cy="306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Pattern Frequency </a:t>
              </a:r>
              <a:r>
                <a:rPr lang="en-US" sz="1400" dirty="0"/>
                <a:t>(</a:t>
              </a:r>
              <a:r>
                <a:rPr lang="el-GR" sz="1400" dirty="0"/>
                <a:t>α</a:t>
              </a:r>
              <a:r>
                <a:rPr lang="en-US" sz="1400" dirty="0"/>
                <a:t>)</a:t>
              </a:r>
              <a:endParaRPr lang="en-US" sz="1400" dirty="0"/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30133" y="5864423"/>
              <a:ext cx="135967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Frequency (f)</a:t>
              </a:r>
              <a:endParaRPr lang="en-US" sz="1400" dirty="0"/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1905000" y="3123444"/>
              <a:ext cx="323849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WiFi Spectral Correlation Function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1848074" y="5405347"/>
                <a:ext cx="8458200" cy="10772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3200" b="1" dirty="0"/>
                  <a:t>Feature Vectors </a:t>
                </a:r>
                <a:r>
                  <a:rPr lang="en-US" sz="3200" b="1" dirty="0"/>
                  <a:t>are calculated by computing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sub>
                      <m:sup>
                        <m:r>
                          <a:rPr lang="en-US" sz="3200" b="1" i="1">
                            <a:latin typeface="Cambria Math"/>
                          </a:rPr>
                          <m:t>𝜶</m:t>
                        </m:r>
                      </m:sup>
                    </m:sSubSup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b="1" dirty="0"/>
                  <a:t> at different values of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𝜶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074" y="5405347"/>
                <a:ext cx="8458200" cy="1077218"/>
              </a:xfrm>
              <a:prstGeom prst="rect">
                <a:avLst/>
              </a:prstGeom>
              <a:blipFill rotWithShape="1">
                <a:blip r:embed="rId8"/>
                <a:stretch>
                  <a:fillRect t="-7386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7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05000"/>
            <a:ext cx="4111365" cy="30835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5" y="1982104"/>
            <a:ext cx="4261550" cy="302027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335383" y="2825192"/>
            <a:ext cx="939394" cy="1197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74777" y="4023081"/>
            <a:ext cx="0" cy="6026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274777" y="2742461"/>
            <a:ext cx="1095960" cy="12806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70739" y="2742460"/>
            <a:ext cx="111833" cy="18832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370738" y="2430765"/>
            <a:ext cx="0" cy="3116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914400" y="-174625"/>
            <a:ext cx="105156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C00000"/>
                </a:solidFill>
              </a:rPr>
              <a:t>Multiple interfering signals are not straightforward to classify</a:t>
            </a: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2286000" y="1204239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Multiple signals are made up of components and features of single signals, making them difficult to distinguish  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1981200" y="5410200"/>
            <a:ext cx="84582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latin typeface="Calibri" pitchFamily="34" charset="0"/>
                <a:cs typeface="Arial" charset="0"/>
              </a:rPr>
              <a:t>Need a robust algorithm to determine the number of interfering signals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2697223" y="4925338"/>
                <a:ext cx="3429000" cy="32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Feature Dimension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/>
                          </a:rPr>
                          <m:t>   </m:t>
                        </m:r>
                        <m:r>
                          <a:rPr lang="en-US" sz="1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  <m:sup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223" y="4925338"/>
                <a:ext cx="3429000" cy="329386"/>
              </a:xfrm>
              <a:prstGeom prst="rect">
                <a:avLst/>
              </a:prstGeom>
              <a:blipFill rotWithShape="1">
                <a:blip r:embed="rId5"/>
                <a:stretch>
                  <a:fillRect l="-355" b="-14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1"/>
              <p:cNvSpPr txBox="1">
                <a:spLocks noChangeArrowheads="1"/>
              </p:cNvSpPr>
              <p:nvPr/>
            </p:nvSpPr>
            <p:spPr bwMode="auto">
              <a:xfrm rot="16200000">
                <a:off x="433212" y="3289351"/>
                <a:ext cx="2785977" cy="32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Feature Dimension 2: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  <m:sup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1090789" y="3289351"/>
                <a:ext cx="2785977" cy="322076"/>
              </a:xfrm>
              <a:prstGeom prst="rect">
                <a:avLst/>
              </a:prstGeom>
              <a:blipFill rotWithShape="1">
                <a:blip r:embed="rId6"/>
                <a:stretch>
                  <a:fillRect r="-16981" b="-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6934200" y="4925338"/>
                <a:ext cx="3124200" cy="32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Feature Dimension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/>
                          </a:rPr>
                          <m:t>   </m:t>
                        </m:r>
                        <m:r>
                          <a:rPr lang="en-US" sz="1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  <m:sup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925338"/>
                <a:ext cx="3124200" cy="329386"/>
              </a:xfrm>
              <a:prstGeom prst="rect">
                <a:avLst/>
              </a:prstGeom>
              <a:blipFill rotWithShape="1">
                <a:blip r:embed="rId7"/>
                <a:stretch>
                  <a:fillRect l="-586" b="-14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4817312" y="3289351"/>
                <a:ext cx="2785977" cy="32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dirty="0"/>
                  <a:t>Feature Dimension 2: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𝒙</m:t>
                        </m:r>
                      </m:sub>
                      <m:sup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3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5400000">
                <a:off x="3293311" y="3289351"/>
                <a:ext cx="2785977" cy="322076"/>
              </a:xfrm>
              <a:prstGeom prst="rect">
                <a:avLst/>
              </a:prstGeom>
              <a:blipFill rotWithShape="1">
                <a:blip r:embed="rId8"/>
                <a:stretch>
                  <a:fillRect r="-16981" b="-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8"/>
          <p:cNvSpPr txBox="1">
            <a:spLocks noChangeArrowheads="1"/>
          </p:cNvSpPr>
          <p:nvPr/>
        </p:nvSpPr>
        <p:spPr bwMode="auto">
          <a:xfrm>
            <a:off x="5905500" y="6477001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218EC-B9B9-467C-80AD-17DCF41A7AB9}" type="slidenum">
              <a:rPr lang="en-US" sz="1000">
                <a:latin typeface="Calibri" pitchFamily="34" charset="0"/>
              </a:rPr>
              <a:pPr eaLnBrk="1" hangingPunct="1"/>
              <a:t>13</a:t>
            </a:fld>
            <a:endParaRPr lang="en-US" sz="1000" dirty="0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96201" y="2255521"/>
            <a:ext cx="1912703" cy="2370207"/>
            <a:chOff x="6267391" y="2430765"/>
            <a:chExt cx="1912703" cy="2194961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267391" y="3124200"/>
              <a:ext cx="704909" cy="8988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72300" y="4023080"/>
              <a:ext cx="0" cy="6026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972300" y="2742460"/>
              <a:ext cx="1095960" cy="12806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8068261" y="2742460"/>
              <a:ext cx="111833" cy="18832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8068261" y="2430765"/>
              <a:ext cx="0" cy="3116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934201" y="2244090"/>
            <a:ext cx="2895601" cy="2381636"/>
            <a:chOff x="5410200" y="2244090"/>
            <a:chExt cx="2895601" cy="238163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629400" y="2244090"/>
              <a:ext cx="300701" cy="14897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410200" y="3733800"/>
              <a:ext cx="1219200" cy="8919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29400" y="3733800"/>
              <a:ext cx="114300" cy="891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67830" y="3048000"/>
              <a:ext cx="852756" cy="1577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386320" y="2825191"/>
              <a:ext cx="919481" cy="1370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223760" y="2244090"/>
              <a:ext cx="396826" cy="15927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33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6" grpId="0"/>
      <p:bldP spid="1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1981201" y="1447800"/>
            <a:ext cx="434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1) Real signal packets are asynchronous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5905500" y="6477001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FA4218EC-B9B9-467C-80AD-17DCF41A7AB9}" type="slidenum">
              <a:rPr lang="en-US" sz="1000">
                <a:solidFill>
                  <a:prstClr val="black"/>
                </a:solidFill>
                <a:latin typeface="Calibri" pitchFamily="34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2209800" y="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/>
            <a:r>
              <a:rPr lang="en-US" sz="4000" dirty="0">
                <a:solidFill>
                  <a:srgbClr val="C00000"/>
                </a:solidFill>
              </a:rPr>
              <a:t>Inferring the number of signals: 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Exploiting Asynchrony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5122863" y="4508500"/>
            <a:ext cx="11255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89601" y="5072062"/>
            <a:ext cx="3794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21426" y="3108324"/>
            <a:ext cx="1209675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ZigBee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9577388" y="4783137"/>
            <a:ext cx="557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048000" y="3108324"/>
            <a:ext cx="278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Overlapping Packets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6564" y="3387725"/>
            <a:ext cx="2046287" cy="27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WiFi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74862" y="4317999"/>
            <a:ext cx="3030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Nonzero Components in </a:t>
            </a: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/>
          </p:nvPr>
        </p:nvGraphicFramePr>
        <p:xfrm>
          <a:off x="4924426" y="4243388"/>
          <a:ext cx="63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342751" imgH="228501" progId="Equation.DSMT4">
                  <p:embed/>
                </p:oleObj>
              </mc:Choice>
              <mc:Fallback>
                <p:oleObj name="Equation" r:id="rId4" imgW="34275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6" y="4243388"/>
                        <a:ext cx="6381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rot="5400000">
            <a:off x="5623719" y="4085431"/>
            <a:ext cx="1395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507163" y="3944937"/>
            <a:ext cx="558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251700" y="3944937"/>
            <a:ext cx="558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6507163" y="2643187"/>
            <a:ext cx="241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Received Signal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6181725" y="4922837"/>
            <a:ext cx="27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1425" y="4783137"/>
            <a:ext cx="465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507957" y="4504531"/>
            <a:ext cx="5572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86563" y="4225924"/>
            <a:ext cx="755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7392194" y="4364831"/>
            <a:ext cx="2778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531100" y="4503737"/>
            <a:ext cx="13017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8553450" y="4783137"/>
            <a:ext cx="55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1981200" y="1935301"/>
            <a:ext cx="7874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2) This asynchrony shows up in              as an increase or decrease in the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    number of non-zero components 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/>
          </p:nvPr>
        </p:nvGraphicFramePr>
        <p:xfrm>
          <a:off x="5365751" y="1874751"/>
          <a:ext cx="63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342751" imgH="228501" progId="Equation.DSMT4">
                  <p:embed/>
                </p:oleObj>
              </mc:Choice>
              <mc:Fallback>
                <p:oleObj name="Equation" r:id="rId6" imgW="34275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1" y="1874751"/>
                        <a:ext cx="6381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3"/>
              <p:cNvSpPr txBox="1">
                <a:spLocks noChangeArrowheads="1"/>
              </p:cNvSpPr>
              <p:nvPr/>
            </p:nvSpPr>
            <p:spPr bwMode="auto">
              <a:xfrm>
                <a:off x="1981200" y="5299769"/>
                <a:ext cx="8458200" cy="113710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Measuring differences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𝑭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 is more robust than differences in energy </a:t>
                </a:r>
              </a:p>
            </p:txBody>
          </p:sp>
        </mc:Choice>
        <mc:Fallback xmlns="">
          <p:sp>
            <p:nvSpPr>
              <p:cNvPr id="60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99769"/>
                <a:ext cx="8458200" cy="1137106"/>
              </a:xfrm>
              <a:prstGeom prst="rect">
                <a:avLst/>
              </a:prstGeom>
              <a:blipFill rotWithShape="1">
                <a:blip r:embed="rId7"/>
                <a:stretch>
                  <a:fillRect t="-1070" b="-16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8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9166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Autofit/>
          </a:bodyPr>
          <a:lstStyle/>
          <a:p>
            <a:r>
              <a:rPr lang="en-US" sz="2800" dirty="0"/>
              <a:t>On </a:t>
            </a:r>
            <a:r>
              <a:rPr lang="en-US" sz="2800" dirty="0" err="1"/>
              <a:t>Cyclostationary</a:t>
            </a:r>
            <a:r>
              <a:rPr lang="en-US" sz="2800" dirty="0"/>
              <a:t> Analysis of Wi-Fi Signals for Direction Estimation(ICC’15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err="1"/>
              <a:t>MobTrack</a:t>
            </a:r>
            <a:r>
              <a:rPr lang="en-US" sz="2800" dirty="0"/>
              <a:t>: Locating Indoor Interfering Radios With A Single Device(Infocom’16)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Study the </a:t>
            </a:r>
            <a:r>
              <a:rPr lang="en-US" dirty="0" err="1" smtClean="0"/>
              <a:t>cyclostationary</a:t>
            </a:r>
            <a:r>
              <a:rPr lang="en-US" dirty="0" smtClean="0"/>
              <a:t> property of IEEE 802.11(Wi-Fi) signals induced by pilots, cyclic prefix, and preambles.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Simulation results how that the pilot-induced </a:t>
            </a:r>
            <a:r>
              <a:rPr lang="en-US" dirty="0" err="1" smtClean="0"/>
              <a:t>cyclostationary</a:t>
            </a:r>
            <a:r>
              <a:rPr lang="en-US" dirty="0" smtClean="0"/>
              <a:t> property of Wi-Fi signals is a promising feature that can be used to solve the signal-selective direction estimation.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Cyclic-MUSIC Algorithm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One interfering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Cyclic-MUSIC</a:t>
            </a:r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61648"/>
            <a:ext cx="9066141" cy="40227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62" y="846137"/>
            <a:ext cx="60864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09980" y="2420823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Frequency Interference</a:t>
            </a:r>
            <a:endParaRPr lang="en-US" dirty="0"/>
          </a:p>
        </p:txBody>
      </p:sp>
      <p:sp>
        <p:nvSpPr>
          <p:cNvPr id="5" name="左大括号 4"/>
          <p:cNvSpPr/>
          <p:nvPr/>
        </p:nvSpPr>
        <p:spPr>
          <a:xfrm>
            <a:off x="4197668" y="1592615"/>
            <a:ext cx="698500" cy="2019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5169218" y="1414194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Interference:</a:t>
            </a:r>
          </a:p>
          <a:p>
            <a:r>
              <a:rPr lang="en-US" dirty="0" smtClean="0"/>
              <a:t>Bluetooth/ZigBee/Microwave oven…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69218" y="3271897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Interference:</a:t>
            </a:r>
          </a:p>
          <a:p>
            <a:r>
              <a:rPr lang="en-US" dirty="0" smtClean="0"/>
              <a:t>Adjacent channel &amp; Co-channel</a:t>
            </a:r>
            <a:endParaRPr lang="en-US" dirty="0"/>
          </a:p>
        </p:txBody>
      </p:sp>
      <p:sp>
        <p:nvSpPr>
          <p:cNvPr id="8" name="椭圆 7"/>
          <p:cNvSpPr/>
          <p:nvPr/>
        </p:nvSpPr>
        <p:spPr>
          <a:xfrm>
            <a:off x="4896168" y="1162734"/>
            <a:ext cx="4100512" cy="109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8920480" y="1942653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Cyclostationarity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946424" y="3728134"/>
            <a:ext cx="1389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994593" y="3084865"/>
            <a:ext cx="3827462" cy="105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20480" y="3918228"/>
            <a:ext cx="187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17" name="下箭头 16"/>
          <p:cNvSpPr/>
          <p:nvPr/>
        </p:nvSpPr>
        <p:spPr>
          <a:xfrm>
            <a:off x="4635500" y="4138965"/>
            <a:ext cx="359093" cy="48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41700" y="4784230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CSI’ or Better Feature or CIR’ or PDP’…..</a:t>
            </a:r>
            <a:endParaRPr lang="en-US" dirty="0"/>
          </a:p>
        </p:txBody>
      </p:sp>
      <p:sp>
        <p:nvSpPr>
          <p:cNvPr id="19" name="下箭头 18"/>
          <p:cNvSpPr/>
          <p:nvPr/>
        </p:nvSpPr>
        <p:spPr>
          <a:xfrm>
            <a:off x="4677093" y="5252371"/>
            <a:ext cx="359093" cy="48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3606800" y="5798429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931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Verify the impact of interfering radios on CSI/CIR/PDP….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/Rx: USRP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Interference: Bluetooth/ZigBee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Propose algorithms to get features without external and adjacent-channel interference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based on </a:t>
            </a:r>
            <a:r>
              <a:rPr lang="en-US" dirty="0" err="1" smtClean="0"/>
              <a:t>cyclostationarity</a:t>
            </a:r>
            <a:r>
              <a:rPr lang="en-US" dirty="0" smtClean="0"/>
              <a:t> of Wi-Fi signals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mitigate the impact of adjacent-channel interference by ….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Implement algorithms and use COTS devices to do AOA/Activity Recognition/LOS identification…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6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Wi-Fi: 2.4-2.4835GHz/5.150-5.850GHz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Cordless Phone: 2.4-2.5GHz/5.725-5.875GHz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Bluetooth: 2.4-2.4835GHz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Microwave oven: 2.4GHz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ZigBee:2.4-2.4835GHz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Too Crowded!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External interfering radios           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Theoretical:</a:t>
            </a:r>
          </a:p>
          <a:p>
            <a:pPr marL="0" indent="0">
              <a:buNone/>
            </a:pPr>
            <a:r>
              <a:rPr lang="en-US" dirty="0" smtClean="0"/>
              <a:t>    Algorithms!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Especially how to mitigate the impact of adjacent-channel interference…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Practical: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Experimental environment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Maybe there exist many X factors…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60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Adjacent Channel Interference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Co-channel Interference</a:t>
            </a:r>
          </a:p>
        </p:txBody>
      </p:sp>
      <p:pic>
        <p:nvPicPr>
          <p:cNvPr id="1026" name="Picture 2" descr="https://upload.wikimedia.org/wikipedia/commons/thumb/8/8c/2.4_GHz_Wi-Fi_channels_%28802.11b%2Cg_WLAN%29.svg/799px-2.4_GHz_Wi-Fi_channels_%28802.11b%2Cg_WLAN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42" y="2234777"/>
            <a:ext cx="76104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73200" y="2743989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 Frequency Interference</a:t>
            </a:r>
            <a:endParaRPr lang="en-US" dirty="0"/>
          </a:p>
        </p:txBody>
      </p:sp>
      <p:sp>
        <p:nvSpPr>
          <p:cNvPr id="5" name="左大括号 4"/>
          <p:cNvSpPr/>
          <p:nvPr/>
        </p:nvSpPr>
        <p:spPr>
          <a:xfrm>
            <a:off x="4560888" y="1915781"/>
            <a:ext cx="698500" cy="2019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5532438" y="1737360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Interference:</a:t>
            </a:r>
          </a:p>
          <a:p>
            <a:r>
              <a:rPr lang="en-US" dirty="0" smtClean="0"/>
              <a:t>Bluetooth/ZigBee/Microwave oven…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32438" y="3595063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Interference:</a:t>
            </a:r>
          </a:p>
          <a:p>
            <a:r>
              <a:rPr lang="en-US" dirty="0" smtClean="0"/>
              <a:t>Adjacent channel &amp; Co-channel</a:t>
            </a:r>
            <a:endParaRPr lang="en-US" dirty="0"/>
          </a:p>
        </p:txBody>
      </p:sp>
      <p:sp>
        <p:nvSpPr>
          <p:cNvPr id="8" name="下箭头 7"/>
          <p:cNvSpPr/>
          <p:nvPr/>
        </p:nvSpPr>
        <p:spPr>
          <a:xfrm>
            <a:off x="4833938" y="4241394"/>
            <a:ext cx="425450" cy="36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1358900" y="4610100"/>
            <a:ext cx="94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signal we get is interference-free, it can be better utilized in localization/sensing….</a:t>
            </a:r>
            <a:endParaRPr lang="en-US" dirty="0"/>
          </a:p>
        </p:txBody>
      </p:sp>
      <p:sp>
        <p:nvSpPr>
          <p:cNvPr id="11" name="下箭头 10"/>
          <p:cNvSpPr/>
          <p:nvPr/>
        </p:nvSpPr>
        <p:spPr>
          <a:xfrm>
            <a:off x="4833938" y="5029606"/>
            <a:ext cx="425450" cy="36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58900" y="5398312"/>
            <a:ext cx="94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Eliminate the impact of interference on CSI by signal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Radio-based Device-free Activity Recognition with Radio Frequency Interference(IPSN’15)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investigate the impact of RFI on device-free CSI-based location-oriented activity recognition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propose a novel fusion algorithm that can improve the recognition performance of the systems by up to 10% when RFI is present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final CSI = target CSI + interference CSI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92" y="1737360"/>
            <a:ext cx="7496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 </a:t>
            </a:r>
            <a:r>
              <a:rPr lang="en-US" dirty="0" err="1" smtClean="0"/>
              <a:t>Cyclostationary</a:t>
            </a:r>
            <a:r>
              <a:rPr lang="en-US" dirty="0" smtClean="0"/>
              <a:t> Analysis of Wi-Fi Signals for Direction Estimation(ICC’15)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MobTrack</a:t>
            </a:r>
            <a:r>
              <a:rPr lang="en-US" dirty="0" smtClean="0"/>
              <a:t>: Locating Indoor Interfering Radios With A Single </a:t>
            </a:r>
            <a:r>
              <a:rPr lang="en-US" dirty="0" smtClean="0"/>
              <a:t>Device(Infocom’16)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DOF: A Local Wireless Information Plane(SIGCOMM’11)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PinPoint</a:t>
            </a:r>
            <a:r>
              <a:rPr lang="en-US" dirty="0" smtClean="0"/>
              <a:t>: Localizing Interfering Radios(NSDI’13)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They all focus on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cyclostationary</a:t>
            </a:r>
            <a:r>
              <a:rPr lang="en-US" dirty="0" smtClean="0">
                <a:solidFill>
                  <a:srgbClr val="FF0000"/>
                </a:solidFill>
              </a:rPr>
              <a:t> property </a:t>
            </a:r>
            <a:r>
              <a:rPr lang="en-US" dirty="0" smtClean="0"/>
              <a:t>of the signals.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Cyclostationarity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35812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Each type of wireless signal has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cyclic frequencies </a:t>
                </a:r>
                <a:r>
                  <a:rPr lang="en-US" dirty="0" smtClean="0"/>
                  <a:t>with the frequency-selective property, which distinguishes itself from </a:t>
                </a:r>
                <a:r>
                  <a:rPr lang="en-US" u="sng" dirty="0" smtClean="0">
                    <a:solidFill>
                      <a:schemeClr val="tx1"/>
                    </a:solidFill>
                  </a:rPr>
                  <a:t>other types of signals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Cyclic Autocorrelation Function(CAF)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If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and delay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 smtClean="0"/>
                  <a:t>≠0, then x is a </a:t>
                </a:r>
                <a:r>
                  <a:rPr lang="en-US" dirty="0" err="1" smtClean="0"/>
                  <a:t>cyclostationary</a:t>
                </a:r>
                <a:r>
                  <a:rPr lang="en-US" dirty="0" smtClean="0"/>
                  <a:t> signal.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s are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cyclic frequencies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358120" cy="4023360"/>
              </a:xfrm>
              <a:blipFill rotWithShape="0">
                <a:blip r:embed="rId2"/>
                <a:stretch>
                  <a:fillRect l="-141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644900" y="3001399"/>
                <a:ext cx="410054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3001399"/>
                <a:ext cx="4100545" cy="4706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392107" y="2834654"/>
                <a:ext cx="2249975" cy="804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07" y="2834654"/>
                <a:ext cx="2249975" cy="804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Cyclostationarity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70746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Spectral Correlation Density(SCD): the Fourier transform of CAF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Coordinate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,f)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Different types of signals have different peak patterns on the SCD surface due to different modulation method, carrier frequency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frame structure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707466"/>
              </a:xfrm>
              <a:blipFill rotWithShape="0">
                <a:blip r:embed="rId2"/>
                <a:stretch>
                  <a:fillRect l="-1455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97000" y="2336800"/>
                <a:ext cx="2915350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2336800"/>
                <a:ext cx="2915350" cy="597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345" y="1845734"/>
            <a:ext cx="44196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Cyclostationarity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734"/>
            <a:ext cx="43510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Select a cyclic frequency that is unique to the interfering radios, calculated CAF and SCD is external interference-free.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54" y="1845734"/>
            <a:ext cx="5794146" cy="25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TM02900769[[fn=回顾]]</Template>
  <TotalTime>156</TotalTime>
  <Words>778</Words>
  <Application>Microsoft Office PowerPoint</Application>
  <PresentationFormat>宽屏</PresentationFormat>
  <Paragraphs>185</Paragraphs>
  <Slides>20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Cambria Math</vt:lpstr>
      <vt:lpstr>Courier New</vt:lpstr>
      <vt:lpstr>Wingdings</vt:lpstr>
      <vt:lpstr>回顾</vt:lpstr>
      <vt:lpstr>Office Theme</vt:lpstr>
      <vt:lpstr>1_回顾</vt:lpstr>
      <vt:lpstr>Equation</vt:lpstr>
      <vt:lpstr>Eliminate the impact of interfering radios on CSI</vt:lpstr>
      <vt:lpstr>Background</vt:lpstr>
      <vt:lpstr>Background</vt:lpstr>
      <vt:lpstr>Motivation</vt:lpstr>
      <vt:lpstr>Related Work</vt:lpstr>
      <vt:lpstr>Related Work</vt:lpstr>
      <vt:lpstr>Cyclostationarity</vt:lpstr>
      <vt:lpstr>Cyclostationarity</vt:lpstr>
      <vt:lpstr>Cyclostationarity</vt:lpstr>
      <vt:lpstr>How would we build a smart radio which coexists with legacy devices?</vt:lpstr>
      <vt:lpstr>DOF: High Level Architecture</vt:lpstr>
      <vt:lpstr>Feature Extraction:  Efficient Computation</vt:lpstr>
      <vt:lpstr>Multiple interfering signals are not straightforward to classify</vt:lpstr>
      <vt:lpstr>PowerPoint 演示文稿</vt:lpstr>
      <vt:lpstr>PowerPoint 演示文稿</vt:lpstr>
      <vt:lpstr>On Cyclostationary Analysis of Wi-Fi Signals for Direction Estimation(ICC’15) MobTrack: Locating Indoor Interfering Radios With A Single Device(Infocom’16)</vt:lpstr>
      <vt:lpstr>Cyclic-MUSIC</vt:lpstr>
      <vt:lpstr>To Do</vt:lpstr>
      <vt:lpstr>To Do</vt:lpstr>
      <vt:lpstr>Challenge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Eliminate the impact of interfering radios on CSI</dc:title>
  <dc:creator>Yue Zheng</dc:creator>
  <cp:lastModifiedBy>Yue Zheng</cp:lastModifiedBy>
  <cp:revision>19</cp:revision>
  <dcterms:created xsi:type="dcterms:W3CDTF">2016-05-29T11:15:19Z</dcterms:created>
  <dcterms:modified xsi:type="dcterms:W3CDTF">2016-05-30T05:20:15Z</dcterms:modified>
</cp:coreProperties>
</file>