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6" r:id="rId3"/>
    <p:sldId id="285" r:id="rId4"/>
    <p:sldId id="287" r:id="rId5"/>
    <p:sldId id="291" r:id="rId6"/>
    <p:sldId id="289" r:id="rId7"/>
    <p:sldId id="288" r:id="rId8"/>
    <p:sldId id="290" r:id="rId9"/>
    <p:sldId id="309" r:id="rId10"/>
    <p:sldId id="292" r:id="rId11"/>
    <p:sldId id="293" r:id="rId12"/>
    <p:sldId id="294" r:id="rId13"/>
    <p:sldId id="296" r:id="rId14"/>
    <p:sldId id="297" r:id="rId15"/>
    <p:sldId id="300" r:id="rId16"/>
    <p:sldId id="299" r:id="rId17"/>
    <p:sldId id="301" r:id="rId18"/>
    <p:sldId id="302" r:id="rId19"/>
    <p:sldId id="298" r:id="rId20"/>
    <p:sldId id="303" r:id="rId21"/>
    <p:sldId id="310" r:id="rId22"/>
    <p:sldId id="304" r:id="rId23"/>
    <p:sldId id="305" r:id="rId24"/>
    <p:sldId id="306" r:id="rId25"/>
    <p:sldId id="307" r:id="rId26"/>
    <p:sldId id="308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E2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496" autoAdjust="0"/>
  </p:normalViewPr>
  <p:slideViewPr>
    <p:cSldViewPr snapToGrid="0">
      <p:cViewPr varScale="1">
        <p:scale>
          <a:sx n="72" d="100"/>
          <a:sy n="72" d="100"/>
        </p:scale>
        <p:origin x="19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4388E-503F-4D8C-A722-37C6D0ADCC10}" type="datetimeFigureOut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9439F-A3CE-4AC6-8186-40D0D9E74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60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 Code</a:t>
            </a:r>
            <a:r>
              <a:rPr lang="en-US" altLang="zh-CN" baseline="0" dirty="0" smtClean="0"/>
              <a:t>; In Videos; Invisible to human; High-rate;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94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False Positive:</a:t>
            </a:r>
            <a:r>
              <a:rPr lang="en-US" altLang="zh-CN" baseline="0" dirty="0" smtClean="0"/>
              <a:t> error -&gt; not erased</a:t>
            </a:r>
          </a:p>
          <a:p>
            <a:r>
              <a:rPr lang="en-US" altLang="zh-CN" baseline="0" dirty="0" smtClean="0"/>
              <a:t>False Negative: correct -&gt; erased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96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704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Reed-Solomon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3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Reed-Solomon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522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Use video to transmit more</a:t>
            </a:r>
            <a:r>
              <a:rPr lang="en-US" altLang="zh-CN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message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6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28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85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 smtClean="0">
                <a:effectLst/>
              </a:rPr>
              <a:t>Additive white Gaussian noise Channels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15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False Positive:</a:t>
            </a:r>
            <a:r>
              <a:rPr lang="en-US" altLang="zh-CN" baseline="0" dirty="0" smtClean="0"/>
              <a:t> error -&gt; not erased</a:t>
            </a:r>
          </a:p>
          <a:p>
            <a:r>
              <a:rPr lang="en-US" altLang="zh-CN" baseline="0" dirty="0" smtClean="0"/>
              <a:t>False Negative: correct -&gt; erased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66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False Positive:</a:t>
            </a:r>
            <a:r>
              <a:rPr lang="en-US" altLang="zh-CN" baseline="0" dirty="0" smtClean="0"/>
              <a:t> error -&gt; not erased</a:t>
            </a:r>
          </a:p>
          <a:p>
            <a:r>
              <a:rPr lang="en-US" altLang="zh-CN" baseline="0" dirty="0" smtClean="0"/>
              <a:t>False Negative: correct -&gt; erased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14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False Positive:</a:t>
            </a:r>
            <a:r>
              <a:rPr lang="en-US" altLang="zh-CN" baseline="0" dirty="0" smtClean="0"/>
              <a:t> error -&gt; not erased</a:t>
            </a:r>
          </a:p>
          <a:p>
            <a:r>
              <a:rPr lang="en-US" altLang="zh-CN" baseline="0" dirty="0" smtClean="0"/>
              <a:t>False Negative: correct -&gt; erased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9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False Positive:</a:t>
            </a:r>
            <a:r>
              <a:rPr lang="en-US" altLang="zh-CN" baseline="0" dirty="0" smtClean="0"/>
              <a:t> error -&gt; not erased</a:t>
            </a:r>
          </a:p>
          <a:p>
            <a:r>
              <a:rPr lang="en-US" altLang="zh-CN" baseline="0" dirty="0" smtClean="0"/>
              <a:t>False Negative: correct -&gt; erased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9439F-A3CE-4AC6-8186-40D0D9E744A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9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656E-D6C3-460F-9CF1-A63643C02D07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3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F9F4-C794-436E-88EF-48D6A5196F9F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02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7354-A0EF-4E36-8300-7ABDD91466B8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5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53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900"/>
            <a:ext cx="7886700" cy="456406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D94D-4085-4BFD-856D-F584F72BED29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28650" y="1460501"/>
            <a:ext cx="78867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4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A4FC-155D-43A2-A7FF-667DD6D6D9C9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32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EAF-8BCF-441E-9205-89A00CCD3816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1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2374-611C-4101-8AFC-5D2D82C977B5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A9AA-1B1F-4FC7-BAF3-7F29295F2E2B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3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98F0-B607-4D0F-84CD-7A0F1EC3D1AC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24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3BEC-2B3A-4DEA-80F8-5ECFA58177E1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8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2814E-43D1-47D0-B3FD-12B327435FBC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8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3000">
              <a:schemeClr val="bg1"/>
            </a:gs>
            <a:gs pos="100000">
              <a:srgbClr val="EAEAEA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C101-F240-439C-B002-10ECC8B91052}" type="datetime1">
              <a:rPr lang="zh-CN" altLang="en-US" smtClean="0"/>
              <a:t>2016/5/23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1B21-FA89-4C28-A4D7-104A27B41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36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SoftLight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Adaptive Visible Light Communication over Screen-Camera Links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b="1" dirty="0" smtClean="0"/>
              <a:t>Wan Du, Jansen Christian </a:t>
            </a:r>
            <a:r>
              <a:rPr lang="en-US" altLang="zh-CN" sz="2000" b="1" dirty="0" err="1" smtClean="0"/>
              <a:t>Liando</a:t>
            </a:r>
            <a:r>
              <a:rPr lang="en-US" altLang="zh-CN" sz="2000" b="1" dirty="0" smtClean="0"/>
              <a:t>, and Mo Li</a:t>
            </a:r>
          </a:p>
          <a:p>
            <a:pPr>
              <a:spcBef>
                <a:spcPts val="0"/>
              </a:spcBef>
            </a:pPr>
            <a:r>
              <a:rPr lang="en-US" altLang="zh-CN" sz="1600" dirty="0" smtClean="0"/>
              <a:t>Nanyang Technological University, Singapore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Choose Threshold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</m:oMath>
                </a14:m>
                <a:r>
                  <a:rPr lang="en-US" altLang="zh-CN" dirty="0" smtClean="0"/>
                  <a:t>1.35</a:t>
                </a:r>
                <a:endParaRPr lang="zh-CN" altLang="en-US" dirty="0"/>
              </a:p>
              <a:p>
                <a:pPr lvl="1"/>
                <a:r>
                  <a:rPr lang="en-US" altLang="zh-CN" dirty="0" smtClean="0"/>
                  <a:t>BER: 4.5%</a:t>
                </a:r>
              </a:p>
              <a:p>
                <a:pPr lvl="1"/>
                <a:r>
                  <a:rPr lang="en-US" altLang="zh-CN" dirty="0" smtClean="0"/>
                  <a:t>False Positive: 1.0%</a:t>
                </a:r>
              </a:p>
              <a:p>
                <a:pPr lvl="1"/>
                <a:r>
                  <a:rPr lang="en-US" altLang="zh-CN" dirty="0" smtClean="0"/>
                  <a:t>False Negative: 76.4%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76.4% is too high!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98" y="1612900"/>
            <a:ext cx="4220052" cy="27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Each dimension as a channel</a:t>
            </a:r>
          </a:p>
          <a:p>
            <a:pPr lvl="1"/>
            <a:r>
              <a:rPr lang="en-US" altLang="zh-CN" dirty="0" smtClean="0"/>
              <a:t>One dimensional </a:t>
            </a:r>
            <a:r>
              <a:rPr lang="en-US" altLang="zh-CN" dirty="0" err="1" smtClean="0"/>
              <a:t>SoftHint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2862262"/>
            <a:ext cx="77819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Choose Threshold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</m:oMath>
                </a14:m>
                <a:r>
                  <a:rPr lang="en-US" altLang="zh-CN" dirty="0" smtClean="0"/>
                  <a:t> 0.8</a:t>
                </a:r>
                <a:endParaRPr lang="zh-CN" altLang="en-US" dirty="0"/>
              </a:p>
              <a:p>
                <a:pPr lvl="1"/>
                <a:r>
                  <a:rPr lang="en-US" altLang="zh-CN" dirty="0" smtClean="0"/>
                  <a:t>BER: 2.8%</a:t>
                </a:r>
              </a:p>
              <a:p>
                <a:pPr lvl="1"/>
                <a:r>
                  <a:rPr lang="en-US" altLang="zh-CN" dirty="0" smtClean="0"/>
                  <a:t>False Positive: 0.8%</a:t>
                </a:r>
              </a:p>
              <a:p>
                <a:pPr lvl="1"/>
                <a:r>
                  <a:rPr lang="en-US" altLang="zh-CN" dirty="0" smtClean="0"/>
                  <a:t>False Negative: 58.3%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Looks better. Then?...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62" y="1612900"/>
            <a:ext cx="44481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5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Change color space</a:t>
            </a:r>
          </a:p>
          <a:p>
            <a:pPr lvl="1"/>
            <a:r>
              <a:rPr lang="en-US" altLang="zh-CN" dirty="0" smtClean="0"/>
              <a:t>RGB -&gt; YUV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46794"/>
            <a:ext cx="7886700" cy="18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Choose Threshold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</m:oMath>
                </a14:m>
                <a:r>
                  <a:rPr lang="en-US" altLang="zh-CN" dirty="0" smtClean="0"/>
                  <a:t> 0.2</a:t>
                </a:r>
                <a:endParaRPr lang="zh-CN" altLang="en-US" dirty="0"/>
              </a:p>
              <a:p>
                <a:pPr lvl="1"/>
                <a:r>
                  <a:rPr lang="en-US" altLang="zh-CN" dirty="0" smtClean="0"/>
                  <a:t>BER: 2.3%</a:t>
                </a:r>
              </a:p>
              <a:p>
                <a:pPr lvl="1"/>
                <a:r>
                  <a:rPr lang="en-US" altLang="zh-CN" dirty="0" smtClean="0"/>
                  <a:t>False Positive: 0.9%</a:t>
                </a:r>
              </a:p>
              <a:p>
                <a:pPr lvl="1"/>
                <a:r>
                  <a:rPr lang="en-US" altLang="zh-CN" dirty="0" smtClean="0"/>
                  <a:t>False Negative: 4.9%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Looks better. Then?...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1639889"/>
            <a:ext cx="42576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Special color palette</a:t>
            </a:r>
          </a:p>
          <a:p>
            <a:pPr lvl="1"/>
            <a:endParaRPr lang="en-US" altLang="zh-CN" dirty="0" smtClean="0">
              <a:sym typeface="Webdings" panose="05030102010509060703" pitchFamily="18" charset="2"/>
            </a:endParaRPr>
          </a:p>
          <a:p>
            <a:pPr lvl="1"/>
            <a:r>
              <a:rPr lang="en-US" altLang="zh-CN" dirty="0" smtClean="0">
                <a:sym typeface="Webdings" panose="05030102010509060703" pitchFamily="18" charset="2"/>
              </a:rPr>
              <a:t> </a:t>
            </a:r>
            <a:r>
              <a:rPr lang="en-US" altLang="zh-CN" dirty="0">
                <a:sym typeface="Webdings" panose="05030102010509060703" pitchFamily="18" charset="2"/>
              </a:rPr>
              <a:t> </a:t>
            </a:r>
            <a:r>
              <a:rPr lang="en-US" altLang="zh-CN" dirty="0" smtClean="0">
                <a:sym typeface="Webdings" panose="05030102010509060703" pitchFamily="18" charset="2"/>
              </a:rPr>
              <a:t></a:t>
            </a:r>
            <a:r>
              <a:rPr lang="en-US" altLang="zh-CN" dirty="0">
                <a:solidFill>
                  <a:srgbClr val="00B0F0"/>
                </a:solidFill>
                <a:sym typeface="Webdings" panose="05030102010509060703" pitchFamily="18" charset="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sym typeface="Webdings" panose="05030102010509060703" pitchFamily="18" charset="2"/>
              </a:rPr>
              <a:t></a:t>
            </a:r>
            <a:r>
              <a:rPr lang="en-US" altLang="zh-CN" dirty="0">
                <a:solidFill>
                  <a:srgbClr val="00B0F0"/>
                </a:solidFill>
                <a:sym typeface="Webdings" panose="05030102010509060703" pitchFamily="18" charset="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sym typeface="Webdings" panose="05030102010509060703" pitchFamily="18" charset="2"/>
              </a:rPr>
              <a:t></a:t>
            </a:r>
            <a:r>
              <a:rPr lang="en-US" altLang="zh-CN" dirty="0">
                <a:solidFill>
                  <a:srgbClr val="00B0F0"/>
                </a:solidFill>
                <a:sym typeface="Webdings" panose="05030102010509060703" pitchFamily="18" charset="2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sym typeface="Webdings" panose="05030102010509060703" pitchFamily="18" charset="2"/>
              </a:rPr>
              <a:t></a:t>
            </a:r>
          </a:p>
          <a:p>
            <a:pPr marL="457200" lvl="1" indent="0">
              <a:buNone/>
            </a:pPr>
            <a:r>
              <a:rPr lang="en-US" altLang="zh-CN" dirty="0" smtClean="0"/>
              <a:t>        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↑     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Choose Threshold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</m:oMath>
                </a14:m>
                <a:r>
                  <a:rPr lang="en-US" altLang="zh-CN" dirty="0" smtClean="0"/>
                  <a:t> 0.15</a:t>
                </a:r>
                <a:endParaRPr lang="zh-CN" altLang="en-US" dirty="0"/>
              </a:p>
              <a:p>
                <a:pPr lvl="1"/>
                <a:r>
                  <a:rPr lang="en-US" altLang="zh-CN" dirty="0" smtClean="0"/>
                  <a:t>BER: 2.2%</a:t>
                </a:r>
              </a:p>
              <a:p>
                <a:pPr lvl="1"/>
                <a:r>
                  <a:rPr lang="en-US" altLang="zh-CN" dirty="0" smtClean="0"/>
                  <a:t>False Positive: 0.8%</a:t>
                </a:r>
              </a:p>
              <a:p>
                <a:pPr lvl="1"/>
                <a:r>
                  <a:rPr lang="en-US" altLang="zh-CN" dirty="0" smtClean="0"/>
                  <a:t>False Negative: 1.8%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Looks better. Then?...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31" y="1626152"/>
            <a:ext cx="42957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Color Modulation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Choose Threshold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</m:oMath>
                </a14:m>
                <a:r>
                  <a:rPr lang="en-US" altLang="zh-CN" dirty="0" smtClean="0"/>
                  <a:t> 0.15</a:t>
                </a:r>
                <a:endParaRPr lang="zh-CN" altLang="en-US" dirty="0"/>
              </a:p>
              <a:p>
                <a:pPr lvl="1"/>
                <a:r>
                  <a:rPr lang="en-US" altLang="zh-CN" dirty="0" smtClean="0"/>
                  <a:t>BER: 2.2%</a:t>
                </a:r>
              </a:p>
              <a:p>
                <a:pPr lvl="1"/>
                <a:r>
                  <a:rPr lang="en-US" altLang="zh-CN" dirty="0" smtClean="0"/>
                  <a:t>False Positive: 0.8%</a:t>
                </a:r>
              </a:p>
              <a:p>
                <a:pPr lvl="1"/>
                <a:r>
                  <a:rPr lang="en-US" altLang="zh-CN" dirty="0" smtClean="0"/>
                  <a:t>False Negative: 1.8%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strike="sngStrike" dirty="0" smtClean="0"/>
                  <a:t>Looks better. Then?...</a:t>
                </a:r>
                <a:endParaRPr lang="en-US" altLang="zh-CN" strike="sngStrike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331" y="1626152"/>
            <a:ext cx="42957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Color Modulation</a:t>
            </a:r>
          </a:p>
          <a:p>
            <a:r>
              <a:rPr lang="en-US" altLang="zh-CN" dirty="0" err="1" smtClean="0"/>
              <a:t>Rateless</a:t>
            </a:r>
            <a:r>
              <a:rPr lang="en-US" altLang="zh-CN" dirty="0" smtClean="0"/>
              <a:t> Encoding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55803"/>
            <a:ext cx="7886700" cy="30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Rateless</a:t>
            </a:r>
            <a:r>
              <a:rPr lang="en-US" altLang="zh-CN" dirty="0"/>
              <a:t> </a:t>
            </a:r>
            <a:r>
              <a:rPr lang="en-US" altLang="zh-CN" dirty="0" smtClean="0"/>
              <a:t>Encoding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</a:p>
          <a:p>
            <a:pPr lvl="1"/>
            <a:r>
              <a:rPr lang="en-US" altLang="zh-CN" dirty="0" smtClean="0"/>
              <a:t>Not perfect erasure channels (</a:t>
            </a:r>
            <a:r>
              <a:rPr lang="en-US" altLang="zh-CN" dirty="0"/>
              <a:t>False </a:t>
            </a:r>
            <a:r>
              <a:rPr lang="en-US" altLang="zh-CN" dirty="0" smtClean="0"/>
              <a:t>Positive &gt; 0)</a:t>
            </a:r>
          </a:p>
          <a:p>
            <a:r>
              <a:rPr lang="en-US" altLang="zh-CN" dirty="0" smtClean="0"/>
              <a:t>Solution</a:t>
            </a:r>
          </a:p>
          <a:p>
            <a:pPr lvl="1"/>
            <a:r>
              <a:rPr lang="en-US" altLang="zh-CN" dirty="0" smtClean="0"/>
              <a:t>Mixed encoding (erasure + AWGN)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Screen-Camera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520" y="2174737"/>
            <a:ext cx="3491206" cy="3440388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961423"/>
              </p:ext>
            </p:extLst>
          </p:nvPr>
        </p:nvGraphicFramePr>
        <p:xfrm>
          <a:off x="552679" y="2438400"/>
          <a:ext cx="4294217" cy="3586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BMP 图像" r:id="rId5" imgW="5029200" imgH="4200480" progId="Paint.Picture">
                  <p:embed/>
                </p:oleObj>
              </mc:Choice>
              <mc:Fallback>
                <p:oleObj name="BMP 图像" r:id="rId5" imgW="5029200" imgH="4200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679" y="2438400"/>
                        <a:ext cx="4294217" cy="3586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98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Encoding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Original Data -&gt; Original Frames</a:t>
                </a:r>
              </a:p>
              <a:p>
                <a:r>
                  <a:rPr lang="en-US" altLang="zh-CN" dirty="0" smtClean="0"/>
                  <a:t>Original Frames -&gt; Intermediate Frames</a:t>
                </a:r>
              </a:p>
              <a:p>
                <a:pPr lvl="1"/>
                <a:r>
                  <a:rPr lang="en-US" altLang="zh-CN" dirty="0" smtClean="0"/>
                  <a:t>Error Correction Codes (RS Codes)</a:t>
                </a:r>
              </a:p>
              <a:p>
                <a:pPr lvl="1"/>
                <a:r>
                  <a:rPr lang="en-US" altLang="zh-CN" dirty="0" smtClean="0"/>
                  <a:t>IF = OF +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) Error Correction Frames</a:t>
                </a:r>
              </a:p>
              <a:p>
                <a:r>
                  <a:rPr lang="en-US" altLang="zh-CN" dirty="0"/>
                  <a:t>Intermediate </a:t>
                </a:r>
                <a:r>
                  <a:rPr lang="en-US" altLang="zh-CN" dirty="0" smtClean="0"/>
                  <a:t>Frames -&gt; Encoded Frames</a:t>
                </a:r>
              </a:p>
              <a:p>
                <a:pPr lvl="1"/>
                <a:r>
                  <a:rPr lang="en-US" altLang="zh-CN" dirty="0" smtClean="0"/>
                  <a:t>Randomly XOR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frames (Repeat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 smtClean="0"/>
                  <a:t> times)</a:t>
                </a:r>
              </a:p>
              <a:p>
                <a:pPr lvl="1"/>
                <a:r>
                  <a:rPr lang="en-US" altLang="zh-CN" dirty="0" smtClean="0"/>
                  <a:t>EF = IF +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XORed</a:t>
                </a:r>
                <a:r>
                  <a:rPr lang="en-US" altLang="zh-CN" dirty="0" smtClean="0"/>
                  <a:t> Frames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352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X1 X2</a:t>
            </a:r>
          </a:p>
          <a:p>
            <a:r>
              <a:rPr lang="en-US" altLang="zh-CN" dirty="0" smtClean="0"/>
              <a:t>P1 = RS(X1 X2)</a:t>
            </a:r>
          </a:p>
          <a:p>
            <a:r>
              <a:rPr lang="en-US" altLang="zh-CN" dirty="0"/>
              <a:t>Y1 Y2 Y3 </a:t>
            </a:r>
            <a:r>
              <a:rPr lang="en-US" altLang="zh-CN" dirty="0" smtClean="0"/>
              <a:t>= </a:t>
            </a:r>
            <a:r>
              <a:rPr lang="en-US" altLang="zh-CN" dirty="0"/>
              <a:t>X1 X2 </a:t>
            </a:r>
            <a:r>
              <a:rPr lang="en-US" altLang="zh-CN" dirty="0" smtClean="0"/>
              <a:t>P1</a:t>
            </a:r>
          </a:p>
          <a:p>
            <a:r>
              <a:rPr lang="en-US" altLang="zh-CN" dirty="0" smtClean="0"/>
              <a:t>Y4 = X1 </a:t>
            </a:r>
            <a:r>
              <a:rPr lang="en-US" altLang="zh-CN" dirty="0"/>
              <a:t>⊕ </a:t>
            </a:r>
            <a:r>
              <a:rPr lang="en-US" altLang="zh-CN" dirty="0" smtClean="0"/>
              <a:t>X2</a:t>
            </a:r>
          </a:p>
          <a:p>
            <a:r>
              <a:rPr lang="en-US" altLang="zh-CN" dirty="0" smtClean="0"/>
              <a:t>Y5 = X2 ⊕ X3</a:t>
            </a:r>
          </a:p>
          <a:p>
            <a:r>
              <a:rPr lang="en-US" altLang="zh-CN" dirty="0" smtClean="0"/>
              <a:t>Y6 = X1 ⊕ X3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61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Encoded Frames </a:t>
            </a:r>
            <a:r>
              <a:rPr lang="en-US" altLang="zh-CN" dirty="0" smtClean="0"/>
              <a:t>-&gt;</a:t>
            </a:r>
            <a:r>
              <a:rPr lang="en-US" altLang="zh-CN" dirty="0"/>
              <a:t> Intermediate </a:t>
            </a:r>
            <a:r>
              <a:rPr lang="en-US" altLang="zh-CN" dirty="0" smtClean="0"/>
              <a:t>Frames</a:t>
            </a:r>
          </a:p>
          <a:p>
            <a:pPr lvl="1"/>
            <a:r>
              <a:rPr lang="en-US" altLang="zh-CN" dirty="0" smtClean="0"/>
              <a:t>Calculate multiple results</a:t>
            </a:r>
          </a:p>
          <a:p>
            <a:pPr lvl="1"/>
            <a:r>
              <a:rPr lang="en-US" altLang="zh-CN" dirty="0" smtClean="0"/>
              <a:t>Vote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3100388"/>
            <a:ext cx="69913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70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Decoding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Intermediate Frames -&gt; Original </a:t>
            </a:r>
            <a:r>
              <a:rPr lang="en-US" altLang="zh-CN" dirty="0" smtClean="0"/>
              <a:t>Frames</a:t>
            </a:r>
          </a:p>
          <a:p>
            <a:pPr lvl="1"/>
            <a:r>
              <a:rPr lang="en-US" altLang="zh-CN" dirty="0" smtClean="0"/>
              <a:t>Error Correction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3100388"/>
            <a:ext cx="69913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3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Comparison with COBRA &amp; </a:t>
            </a:r>
            <a:r>
              <a:rPr lang="en-US" altLang="zh-CN" dirty="0" err="1" smtClean="0"/>
              <a:t>RDCode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604293"/>
            <a:ext cx="77914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7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98" y="1639889"/>
            <a:ext cx="6153604" cy="23424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98" y="3982371"/>
            <a:ext cx="6153604" cy="23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SoftLight</a:t>
            </a:r>
            <a:r>
              <a:rPr lang="en-US" altLang="zh-CN" dirty="0" smtClean="0"/>
              <a:t> enhanced visible light communication between screen and camera</a:t>
            </a:r>
          </a:p>
          <a:p>
            <a:r>
              <a:rPr lang="en-US" altLang="zh-CN" dirty="0" smtClean="0"/>
              <a:t>Color Modulation</a:t>
            </a:r>
            <a:endParaRPr lang="en-US" altLang="zh-CN" dirty="0"/>
          </a:p>
          <a:p>
            <a:r>
              <a:rPr lang="en-US" altLang="zh-CN" dirty="0" err="1"/>
              <a:t>Rateless</a:t>
            </a:r>
            <a:r>
              <a:rPr lang="en-US" altLang="zh-CN" dirty="0"/>
              <a:t> Encoding </a:t>
            </a:r>
            <a:r>
              <a:rPr lang="en-US" altLang="zh-CN" dirty="0" smtClean="0"/>
              <a:t>Scheme</a:t>
            </a:r>
          </a:p>
          <a:p>
            <a:r>
              <a:rPr lang="en-US" altLang="zh-CN" dirty="0" err="1" smtClean="0"/>
              <a:t>SoftLight</a:t>
            </a:r>
            <a:r>
              <a:rPr lang="en-US" altLang="zh-CN" dirty="0" smtClean="0"/>
              <a:t> achieves high throughput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88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 &amp; 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6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Link Quality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Ambient Light</a:t>
            </a:r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Camera</a:t>
            </a:r>
          </a:p>
          <a:p>
            <a:pPr lvl="1"/>
            <a:r>
              <a:rPr lang="en-US" altLang="zh-CN" dirty="0" smtClean="0"/>
              <a:t>Distance and Angles</a:t>
            </a:r>
          </a:p>
          <a:p>
            <a:pPr lvl="1"/>
            <a:r>
              <a:rPr lang="en-US" altLang="zh-CN" dirty="0" smtClean="0"/>
              <a:t>Trembling of User Hands</a:t>
            </a:r>
          </a:p>
          <a:p>
            <a:r>
              <a:rPr lang="en-US" altLang="zh-CN" dirty="0" smtClean="0"/>
              <a:t>No feedback channel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00" y="1639889"/>
            <a:ext cx="2786731" cy="2216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00" y="3856108"/>
            <a:ext cx="2787497" cy="22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Color Modulation</a:t>
            </a:r>
          </a:p>
          <a:p>
            <a:r>
              <a:rPr lang="en-US" altLang="zh-CN" dirty="0" err="1" smtClean="0"/>
              <a:t>Rateless</a:t>
            </a:r>
            <a:r>
              <a:rPr lang="en-US" altLang="zh-CN" dirty="0" smtClean="0"/>
              <a:t> Encoding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55803"/>
            <a:ext cx="7886700" cy="308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Erasure Channels</a:t>
            </a:r>
          </a:p>
          <a:p>
            <a:pPr lvl="1"/>
            <a:r>
              <a:rPr lang="en-US" altLang="zh-CN" dirty="0" smtClean="0"/>
              <a:t>1 : 1</a:t>
            </a:r>
          </a:p>
          <a:p>
            <a:r>
              <a:rPr lang="en-US" altLang="zh-CN" dirty="0" smtClean="0"/>
              <a:t>AWGN Channels</a:t>
            </a:r>
          </a:p>
          <a:p>
            <a:pPr lvl="1"/>
            <a:r>
              <a:rPr lang="en-US" altLang="zh-CN" dirty="0" smtClean="0"/>
              <a:t>2 :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64" y="1639889"/>
            <a:ext cx="3654286" cy="33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642201"/>
            <a:ext cx="4352925" cy="3648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Color Modulation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Bits -&gt; Symbol</a:t>
            </a:r>
            <a:endParaRPr lang="en-US" altLang="zh-CN" dirty="0">
              <a:solidFill>
                <a:srgbClr val="00B050"/>
              </a:solidFill>
              <a:sym typeface="Webdings" panose="05030102010509060703" pitchFamily="18" charset="2"/>
            </a:endParaRPr>
          </a:p>
          <a:p>
            <a:pPr lvl="1"/>
            <a:r>
              <a:rPr lang="en-US" altLang="zh-CN" dirty="0" smtClean="0">
                <a:sym typeface="Webdings" panose="05030102010509060703" pitchFamily="18" charset="2"/>
              </a:rPr>
              <a:t>10 (S1) </a:t>
            </a:r>
            <a:r>
              <a:rPr lang="en-US" altLang="zh-CN" dirty="0">
                <a:sym typeface="Webdings" panose="05030102010509060703" pitchFamily="18" charset="2"/>
              </a:rPr>
              <a:t>-&gt; </a:t>
            </a:r>
            <a:r>
              <a:rPr lang="en-US" altLang="zh-CN" dirty="0">
                <a:solidFill>
                  <a:srgbClr val="00B050"/>
                </a:solidFill>
                <a:sym typeface="Webdings" panose="05030102010509060703" pitchFamily="18" charset="2"/>
              </a:rPr>
              <a:t></a:t>
            </a:r>
          </a:p>
          <a:p>
            <a:pPr lvl="1"/>
            <a:r>
              <a:rPr lang="en-US" altLang="zh-CN" dirty="0" smtClean="0">
                <a:sym typeface="Webdings" panose="05030102010509060703" pitchFamily="18" charset="2"/>
              </a:rPr>
              <a:t>11 (S2) </a:t>
            </a:r>
            <a:r>
              <a:rPr lang="en-US" altLang="zh-CN" dirty="0">
                <a:sym typeface="Webdings" panose="05030102010509060703" pitchFamily="18" charset="2"/>
              </a:rPr>
              <a:t>-&gt; </a:t>
            </a:r>
            <a:r>
              <a:rPr lang="en-US" altLang="zh-CN" dirty="0" smtClean="0">
                <a:sym typeface="Webdings" panose="05030102010509060703" pitchFamily="18" charset="2"/>
              </a:rPr>
              <a:t>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ym typeface="Webdings" panose="05030102010509060703" pitchFamily="18" charset="2"/>
              </a:rPr>
              <a:t>01 (S3) -&gt; </a:t>
            </a:r>
            <a:r>
              <a:rPr lang="en-US" altLang="zh-CN" dirty="0" smtClean="0">
                <a:solidFill>
                  <a:srgbClr val="0070C0"/>
                </a:solidFill>
                <a:sym typeface="Webdings" panose="05030102010509060703" pitchFamily="18" charset="2"/>
              </a:rPr>
              <a:t></a:t>
            </a:r>
          </a:p>
          <a:p>
            <a:pPr lvl="1"/>
            <a:r>
              <a:rPr lang="en-US" altLang="zh-CN" dirty="0" smtClean="0"/>
              <a:t>00 (S4) </a:t>
            </a:r>
            <a:r>
              <a:rPr lang="en-US" altLang="zh-CN" dirty="0"/>
              <a:t>-&gt; </a:t>
            </a:r>
            <a:r>
              <a:rPr lang="en-US" altLang="zh-CN" dirty="0" smtClean="0">
                <a:solidFill>
                  <a:srgbClr val="00B0F0"/>
                </a:solidFill>
                <a:sym typeface="Webdings" panose="05030102010509060703" pitchFamily="18" charset="2"/>
              </a:rPr>
              <a:t></a:t>
            </a:r>
            <a:endParaRPr lang="en-US" altLang="zh-CN" dirty="0" smtClean="0">
              <a:sym typeface="Webdings" panose="05030102010509060703" pitchFamily="18" charset="2"/>
            </a:endParaRPr>
          </a:p>
          <a:p>
            <a:pPr lvl="1"/>
            <a:endParaRPr lang="en-US" altLang="zh-CN" dirty="0">
              <a:sym typeface="Webdings" panose="05030102010509060703" pitchFamily="18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37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926" y="1639404"/>
            <a:ext cx="4352925" cy="3648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Color Modulation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ym typeface="Webdings" panose="05030102010509060703" pitchFamily="18" charset="2"/>
              </a:rPr>
              <a:t>Distortion</a:t>
            </a:r>
          </a:p>
          <a:p>
            <a:pPr lvl="1"/>
            <a:r>
              <a:rPr lang="en-US" altLang="zh-CN" dirty="0" smtClean="0">
                <a:sym typeface="Webdings" panose="05030102010509060703" pitchFamily="18" charset="2"/>
              </a:rPr>
              <a:t>Color Palette</a:t>
            </a:r>
          </a:p>
          <a:p>
            <a:pPr lvl="1"/>
            <a:endParaRPr lang="en-US" altLang="zh-CN" dirty="0">
              <a:sym typeface="Webdings" panose="05030102010509060703" pitchFamily="18" charset="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0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Color Modulation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ym typeface="Webdings" panose="05030102010509060703" pitchFamily="18" charset="2"/>
                  </a:rPr>
                  <a:t>Soft Hint</a:t>
                </a:r>
              </a:p>
              <a:p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zh-CN" i="1" dirty="0"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𝑜𝑓𝑡𝐻𝑖𝑛𝑡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𝑀𝐴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𝑀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zh-CN" dirty="0" smtClean="0"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arcmin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𝐴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sym typeface="Webdings" panose="05030102010509060703" pitchFamily="18" charset="2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marL="457200" lvl="1" indent="0">
                  <a:buNone/>
                </a:pPr>
                <a:endParaRPr lang="en-US" altLang="zh-CN" dirty="0">
                  <a:sym typeface="Webdings" panose="05030102010509060703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zh-CN" dirty="0" smtClean="0"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𝑆𝑜𝑓𝑡𝐻𝑖𝑛𝑡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 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marL="457200" lvl="1" indent="0">
                  <a:buNone/>
                </a:pPr>
                <a:r>
                  <a:rPr lang="en-US" altLang="zh-CN" dirty="0" smtClean="0"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𝑆𝑜𝑓𝑡𝐻𝑖𝑛𝑡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 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𝐸</m:t>
                    </m:r>
                  </m:oMath>
                </a14:m>
                <a:endParaRPr lang="en-US" altLang="zh-CN" dirty="0">
                  <a:sym typeface="Webdings" panose="05030102010509060703" pitchFamily="18" charset="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926" y="1639889"/>
            <a:ext cx="4353424" cy="36503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14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40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57" y="1639889"/>
            <a:ext cx="4351212" cy="36503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Color Modulation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𝑆𝑜𝑓𝑡𝐻𝑖𝑛𝑡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≥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r>
                  <a:rPr lang="en-US" altLang="zh-CN" dirty="0" smtClean="0">
                    <a:sym typeface="Webdings" panose="05030102010509060703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ym typeface="Webdings" panose="05030102010509060703" pitchFamily="18" charset="2"/>
                  </a:rPr>
                  <a:t>	</a:t>
                </a:r>
                <a:r>
                  <a:rPr lang="en-US" altLang="zh-CN" dirty="0" smtClean="0">
                    <a:sym typeface="Webdings" panose="05030102010509060703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𝑆𝑜𝑓𝑡𝐻𝑖𝑛𝑡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ym typeface="Webdings" panose="05030102010509060703" pitchFamily="18" charset="2"/>
                  </a:rPr>
                  <a:t>	</a:t>
                </a:r>
                <a:r>
                  <a:rPr lang="en-US" altLang="zh-CN" dirty="0" smtClean="0">
                    <a:sym typeface="Webdings" panose="05030102010509060703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𝑆𝑜𝑓𝑡𝐻𝑖𝑛𝑡</m:t>
                    </m:r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≥</m:t>
                    </m:r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>
                  <a:solidFill>
                    <a:srgbClr val="C00000"/>
                  </a:solidFill>
                  <a:sym typeface="Webdings" panose="05030102010509060703" pitchFamily="18" charset="2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C00000"/>
                    </a:solidFill>
                    <a:sym typeface="Webdings" panose="05030102010509060703" pitchFamily="18" charset="2"/>
                  </a:rPr>
                  <a:t>	</a:t>
                </a:r>
                <a:r>
                  <a:rPr lang="en-US" altLang="zh-CN" dirty="0" smtClean="0">
                    <a:solidFill>
                      <a:srgbClr val="C00000"/>
                    </a:solidFill>
                    <a:sym typeface="Webdings" panose="05030102010509060703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>
                  <a:solidFill>
                    <a:srgbClr val="C00000"/>
                  </a:solidFill>
                  <a:sym typeface="Webdings" panose="05030102010509060703" pitchFamily="18" charset="2"/>
                </a:endParaRPr>
              </a:p>
              <a:p>
                <a:pPr lvl="1"/>
                <a:r>
                  <a:rPr lang="en-US" altLang="zh-CN" dirty="0" smtClean="0">
                    <a:solidFill>
                      <a:srgbClr val="C00000"/>
                    </a:solidFill>
                    <a:sym typeface="Webdings" panose="05030102010509060703" pitchFamily="18" charset="2"/>
                  </a:rPr>
                  <a:t>False Positive</a:t>
                </a:r>
                <a:endParaRPr lang="en-US" altLang="zh-CN" dirty="0">
                  <a:solidFill>
                    <a:srgbClr val="C00000"/>
                  </a:solidFill>
                  <a:sym typeface="Webdings" panose="05030102010509060703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𝑆𝑜𝑓𝑡𝐻𝑖𝑛𝑡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𝜏</m:t>
                    </m:r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ym typeface="Webdings" panose="05030102010509060703" pitchFamily="18" charset="2"/>
                  </a:rPr>
                  <a:t>	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𝐴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dirty="0" smtClean="0">
                  <a:sym typeface="Webdings" panose="05030102010509060703" pitchFamily="18" charset="2"/>
                </a:endParaRPr>
              </a:p>
              <a:p>
                <a:pPr lvl="1"/>
                <a:r>
                  <a:rPr lang="en-US" altLang="zh-CN" dirty="0" smtClean="0">
                    <a:sym typeface="Webdings" panose="05030102010509060703" pitchFamily="18" charset="2"/>
                  </a:rPr>
                  <a:t>False Negative</a:t>
                </a:r>
                <a:endParaRPr lang="en-US" altLang="zh-CN" dirty="0" smtClean="0">
                  <a:sym typeface="Webdings" panose="05030102010509060703" pitchFamily="18" charset="2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b="-3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1B21-FA89-4C28-A4D7-104A27B4145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14800" y="2975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15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563</Words>
  <Application>Microsoft Office PowerPoint</Application>
  <PresentationFormat>全屏显示(4:3)</PresentationFormat>
  <Paragraphs>195</Paragraphs>
  <Slides>27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等线 Light</vt:lpstr>
      <vt:lpstr>宋体</vt:lpstr>
      <vt:lpstr>Arial</vt:lpstr>
      <vt:lpstr>Calibri</vt:lpstr>
      <vt:lpstr>Calibri Light</vt:lpstr>
      <vt:lpstr>Cambria Math</vt:lpstr>
      <vt:lpstr>Webdings</vt:lpstr>
      <vt:lpstr>Office 主题​​</vt:lpstr>
      <vt:lpstr>BMP 图像</vt:lpstr>
      <vt:lpstr>SoftLight: Adaptive Visible Light Communication over Screen-Camera Links </vt:lpstr>
      <vt:lpstr>Background</vt:lpstr>
      <vt:lpstr>Motivation</vt:lpstr>
      <vt:lpstr>Design</vt:lpstr>
      <vt:lpstr>Preliminary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Color Modulation</vt:lpstr>
      <vt:lpstr>Design</vt:lpstr>
      <vt:lpstr>Rateless Encoding</vt:lpstr>
      <vt:lpstr>Encoding</vt:lpstr>
      <vt:lpstr>Encoding</vt:lpstr>
      <vt:lpstr>Decoding</vt:lpstr>
      <vt:lpstr>Decoding</vt:lpstr>
      <vt:lpstr>Evaluation</vt:lpstr>
      <vt:lpstr>Evaluation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between Lines: High-rate, Non-intrusive Visual Codes within Regular Videos via ImplicitCode</dc:title>
  <dc:creator>Chaofan</dc:creator>
  <cp:lastModifiedBy>Chaofan Yang</cp:lastModifiedBy>
  <cp:revision>237</cp:revision>
  <dcterms:created xsi:type="dcterms:W3CDTF">2016-03-13T11:47:20Z</dcterms:created>
  <dcterms:modified xsi:type="dcterms:W3CDTF">2016-05-23T02:44:53Z</dcterms:modified>
</cp:coreProperties>
</file>