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5095" autoAdjust="0"/>
  </p:normalViewPr>
  <p:slideViewPr>
    <p:cSldViewPr snapToGrid="0">
      <p:cViewPr varScale="1">
        <p:scale>
          <a:sx n="80" d="100"/>
          <a:sy n="80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F3858-DB04-4795-8BAF-AC690AFDCE45}" type="datetimeFigureOut">
              <a:rPr lang="zh-CN" altLang="en-US" smtClean="0"/>
              <a:t>2016/5/21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C1F3C-1AD9-477D-916D-08355BF885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167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 there have been a few existing efforts on embedded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screen-camera communications, they tend to achieve either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 throughput but noticeable flicker or virtually flicker-free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embedding but low throughput, as illustrated in Fig. 1. In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particular,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InFrame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++ [23] utilizes the flicker fusion property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human visual system to embed data. It relies on high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screen refresh and camera frame rates to modulate the image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rates faster than the human eye can perceive. It can therefore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transmit data at 18 kbps, but noticeable flicker remains.</a:t>
            </a:r>
          </a:p>
          <a:p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HiLight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[21] modulates bits through slight pixel translucency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changes, which reduces flicker to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unnoticable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levels but only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supports a low bit rate.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C1F3C-1AD9-477D-916D-08355BF8854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578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1265-33AD-49F4-BDB6-99C14048275C}" type="datetime1">
              <a:rPr lang="zh-CN" altLang="en-US" smtClean="0"/>
              <a:t>2016/5/21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B283-A677-4F30-B7DB-CFAA669CBC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54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A201-92E0-47D9-9414-4142FC30C66B}" type="datetime1">
              <a:rPr lang="zh-CN" altLang="en-US" smtClean="0"/>
              <a:t>2016/5/21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B283-A677-4F30-B7DB-CFAA669CBC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66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5065-9FA3-4DDB-B8FE-2D9815AD5BE0}" type="datetime1">
              <a:rPr lang="zh-CN" altLang="en-US" smtClean="0"/>
              <a:t>2016/5/21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B283-A677-4F30-B7DB-CFAA669CBC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04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D52C6-6E72-4005-AF95-9747F86CE802}" type="datetime1">
              <a:rPr lang="zh-CN" altLang="en-US" smtClean="0"/>
              <a:t>2016/5/21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B283-A677-4F30-B7DB-CFAA669CBC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63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E2DE-7629-4168-982F-E8E8DDE95C3C}" type="datetime1">
              <a:rPr lang="zh-CN" altLang="en-US" smtClean="0"/>
              <a:t>2016/5/21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B283-A677-4F30-B7DB-CFAA669CBC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79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2361-D7F2-4D54-B8C5-D2E41391634A}" type="datetime1">
              <a:rPr lang="zh-CN" altLang="en-US" smtClean="0"/>
              <a:t>2016/5/21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B283-A677-4F30-B7DB-CFAA669CBC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647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3B93-E7CB-474B-8205-9A9FAED0BCD4}" type="datetime1">
              <a:rPr lang="zh-CN" altLang="en-US" smtClean="0"/>
              <a:t>2016/5/21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B283-A677-4F30-B7DB-CFAA669CBC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129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D0272-B0CB-4CBC-8138-82D5FB72BAEE}" type="datetime1">
              <a:rPr lang="zh-CN" altLang="en-US" smtClean="0"/>
              <a:t>2016/5/21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B283-A677-4F30-B7DB-CFAA669CBC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0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0C84-AC41-491F-96B5-5D1F23B59147}" type="datetime1">
              <a:rPr lang="zh-CN" altLang="en-US" smtClean="0"/>
              <a:t>2016/5/21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B283-A677-4F30-B7DB-CFAA669CBC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17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989E-460D-49E5-A8A9-E2DD6C7A2AC0}" type="datetime1">
              <a:rPr lang="zh-CN" altLang="en-US" smtClean="0"/>
              <a:t>2016/5/21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B283-A677-4F30-B7DB-CFAA669CBC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99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A8B0-A328-432E-8E58-F0A4D92072B4}" type="datetime1">
              <a:rPr lang="zh-CN" altLang="en-US" smtClean="0"/>
              <a:t>2016/5/21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B283-A677-4F30-B7DB-CFAA669CBC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951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A8E75-9434-405E-AAFD-A65F4B5EAD52}" type="datetime1">
              <a:rPr lang="zh-CN" altLang="en-US" smtClean="0"/>
              <a:t>2016/5/21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2B283-A677-4F30-B7DB-CFAA669CBC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98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High-Rate Flicker-Free Screen-Camera</a:t>
            </a:r>
            <a:br>
              <a:rPr lang="en-US" altLang="zh-CN" dirty="0" smtClean="0"/>
            </a:br>
            <a:r>
              <a:rPr lang="en-US" altLang="zh-CN" dirty="0" smtClean="0"/>
              <a:t>Communication with Spatially Adaptive Embedding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116814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Viet </a:t>
            </a:r>
            <a:r>
              <a:rPr lang="en-US" altLang="zh-CN" dirty="0"/>
              <a:t>Nguyen and </a:t>
            </a:r>
            <a:r>
              <a:rPr lang="en-US" altLang="zh-CN" dirty="0" err="1"/>
              <a:t>Yaqin</a:t>
            </a:r>
            <a:r>
              <a:rPr lang="en-US" altLang="zh-CN" dirty="0"/>
              <a:t> Tang (WINLAB, Rutgers University, USA</a:t>
            </a:r>
            <a:r>
              <a:rPr lang="en-US" altLang="zh-CN" dirty="0" smtClean="0"/>
              <a:t>)</a:t>
            </a:r>
          </a:p>
          <a:p>
            <a:r>
              <a:rPr lang="en-US" altLang="zh-CN" dirty="0" err="1" smtClean="0"/>
              <a:t>Ashwin</a:t>
            </a:r>
            <a:r>
              <a:rPr lang="en-US" altLang="zh-CN" dirty="0" smtClean="0"/>
              <a:t> </a:t>
            </a:r>
            <a:r>
              <a:rPr lang="en-US" altLang="zh-CN" dirty="0"/>
              <a:t>Ashok (Carnegie Mellon University, USA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Marco </a:t>
            </a:r>
            <a:r>
              <a:rPr lang="en-US" altLang="zh-CN" dirty="0" err="1"/>
              <a:t>Gruteser</a:t>
            </a:r>
            <a:r>
              <a:rPr lang="en-US" altLang="zh-CN" dirty="0"/>
              <a:t> (WINLAB / Rutgers University, USA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Kristin </a:t>
            </a:r>
            <a:r>
              <a:rPr lang="en-US" altLang="zh-CN" dirty="0"/>
              <a:t>Dana (Rutgers University, </a:t>
            </a:r>
            <a:r>
              <a:rPr lang="en-US" altLang="zh-CN" dirty="0" smtClean="0"/>
              <a:t>USA)</a:t>
            </a:r>
          </a:p>
          <a:p>
            <a:r>
              <a:rPr lang="en-US" altLang="zh-CN" dirty="0" err="1" smtClean="0"/>
              <a:t>Wenjun</a:t>
            </a:r>
            <a:r>
              <a:rPr lang="en-US" altLang="zh-CN" dirty="0" smtClean="0"/>
              <a:t> </a:t>
            </a:r>
            <a:r>
              <a:rPr lang="en-US" altLang="zh-CN" dirty="0"/>
              <a:t>Hu (Yale University, </a:t>
            </a:r>
            <a:r>
              <a:rPr lang="en-US" altLang="zh-CN" dirty="0" smtClean="0"/>
              <a:t>USA)</a:t>
            </a:r>
          </a:p>
          <a:p>
            <a:r>
              <a:rPr lang="en-US" altLang="zh-CN" dirty="0" smtClean="0"/>
              <a:t>Eric </a:t>
            </a:r>
            <a:r>
              <a:rPr lang="en-US" altLang="zh-CN" dirty="0" err="1"/>
              <a:t>Wengrowski</a:t>
            </a:r>
            <a:r>
              <a:rPr lang="en-US" altLang="zh-CN" dirty="0"/>
              <a:t> (Rutgers University, </a:t>
            </a:r>
            <a:r>
              <a:rPr lang="en-US" altLang="zh-CN" dirty="0" smtClean="0"/>
              <a:t>USA)</a:t>
            </a:r>
          </a:p>
          <a:p>
            <a:r>
              <a:rPr lang="en-US" altLang="zh-CN" dirty="0" smtClean="0"/>
              <a:t>Narayan </a:t>
            </a:r>
            <a:r>
              <a:rPr lang="en-US" altLang="zh-CN" dirty="0" err="1"/>
              <a:t>Mandayam</a:t>
            </a:r>
            <a:r>
              <a:rPr lang="en-US" altLang="zh-CN" dirty="0"/>
              <a:t> (WINLAB, Rutgers University, USA</a:t>
            </a:r>
            <a:r>
              <a:rPr lang="en-US" altLang="zh-CN" dirty="0" smtClean="0"/>
              <a:t>)</a:t>
            </a:r>
          </a:p>
          <a:p>
            <a:endParaRPr lang="en-US" altLang="zh-CN" dirty="0"/>
          </a:p>
          <a:p>
            <a:r>
              <a:rPr lang="en-US" altLang="zh-CN" dirty="0" smtClean="0"/>
              <a:t>Presented by Kai Zhang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B283-A677-4F30-B7DB-CFAA669CBC4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73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SPATIAL-TEMPORAL EMBEDDING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47306"/>
          </a:xfrm>
        </p:spPr>
        <p:txBody>
          <a:bodyPr/>
          <a:lstStyle/>
          <a:p>
            <a:r>
              <a:rPr lang="en-US" altLang="zh-CN" dirty="0"/>
              <a:t>Temporal embedding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29656"/>
            <a:ext cx="7581900" cy="33432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38200" y="5761463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We choose a Manchester-like encoding </a:t>
            </a:r>
            <a:r>
              <a:rPr lang="en-US" altLang="zh-CN" sz="2400" dirty="0" smtClean="0"/>
              <a:t>scheme for </a:t>
            </a:r>
            <a:r>
              <a:rPr lang="en-US" altLang="zh-CN" sz="2400" dirty="0"/>
              <a:t>modulating bits, to keep the frequency components </a:t>
            </a:r>
            <a:r>
              <a:rPr lang="en-US" altLang="zh-CN" sz="2400" dirty="0" smtClean="0"/>
              <a:t>of the </a:t>
            </a:r>
            <a:r>
              <a:rPr lang="en-US" altLang="zh-CN" sz="2400" dirty="0"/>
              <a:t>encoded video signal above 60 Hz.</a:t>
            </a:r>
            <a:endParaRPr lang="zh-CN" altLang="en-US" sz="24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B283-A677-4F30-B7DB-CFAA669CBC4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6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SPATIAL-TEMPORAL EMBEDDING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Spatial embedding based on texture </a:t>
            </a:r>
            <a:r>
              <a:rPr lang="en-US" altLang="zh-CN" dirty="0" smtClean="0"/>
              <a:t>analysis</a:t>
            </a:r>
          </a:p>
          <a:p>
            <a:endParaRPr lang="en-US" altLang="zh-CN" dirty="0"/>
          </a:p>
          <a:p>
            <a:r>
              <a:rPr lang="en-US" altLang="zh-CN" sz="2400" dirty="0" err="1"/>
              <a:t>Texton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analysis</a:t>
            </a:r>
          </a:p>
          <a:p>
            <a:r>
              <a:rPr lang="en-US" altLang="zh-CN" sz="2400" dirty="0"/>
              <a:t>Pixel-based texture analysis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B283-A677-4F30-B7DB-CFAA669CBC4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91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SPATIAL-TEMPORAL EMBEDDING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Texton</a:t>
            </a:r>
            <a:r>
              <a:rPr lang="en-US" altLang="zh-CN" dirty="0"/>
              <a:t> analysis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86806"/>
            <a:ext cx="7458075" cy="32289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38200" y="5761463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We </a:t>
            </a:r>
            <a:r>
              <a:rPr lang="en-US" altLang="zh-CN" sz="2400" dirty="0"/>
              <a:t>model texture as a distribution of </a:t>
            </a:r>
            <a:r>
              <a:rPr lang="en-US" altLang="zh-CN" sz="2400" dirty="0" err="1" smtClean="0"/>
              <a:t>textons</a:t>
            </a:r>
            <a:r>
              <a:rPr lang="en-US" altLang="zh-CN" sz="2400" dirty="0" smtClean="0"/>
              <a:t>, which is, more exactly, the histogram of </a:t>
            </a:r>
            <a:r>
              <a:rPr lang="en-US" altLang="zh-CN" sz="2400" dirty="0" err="1" smtClean="0"/>
              <a:t>textons</a:t>
            </a:r>
            <a:r>
              <a:rPr lang="en-US" altLang="zh-CN" sz="2400" dirty="0" smtClean="0"/>
              <a:t>.</a:t>
            </a:r>
            <a:endParaRPr lang="zh-CN" altLang="en-US" sz="24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B283-A677-4F30-B7DB-CFAA669CBC4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94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SPATIAL-TEMPORAL EMBEDDING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Texton</a:t>
            </a:r>
            <a:r>
              <a:rPr lang="en-US" altLang="zh-CN" dirty="0"/>
              <a:t> </a:t>
            </a:r>
            <a:r>
              <a:rPr lang="en-US" altLang="zh-CN" dirty="0" smtClean="0"/>
              <a:t>analysis</a:t>
            </a:r>
          </a:p>
          <a:p>
            <a:endParaRPr lang="en-US" altLang="zh-CN" dirty="0" smtClean="0"/>
          </a:p>
          <a:p>
            <a:r>
              <a:rPr lang="en-US" altLang="zh-CN" sz="2400" dirty="0" smtClean="0"/>
              <a:t>Next</a:t>
            </a:r>
            <a:r>
              <a:rPr lang="en-US" altLang="zh-CN" sz="2400" dirty="0"/>
              <a:t>, we continue use K-mean clustering to divide </a:t>
            </a:r>
            <a:r>
              <a:rPr lang="en-US" altLang="zh-CN" sz="2400" dirty="0" smtClean="0"/>
              <a:t>our training </a:t>
            </a:r>
            <a:r>
              <a:rPr lang="en-US" altLang="zh-CN" sz="2400" dirty="0"/>
              <a:t>set of </a:t>
            </a:r>
            <a:r>
              <a:rPr lang="en-US" altLang="zh-CN" sz="2400" dirty="0" err="1"/>
              <a:t>texton</a:t>
            </a:r>
            <a:r>
              <a:rPr lang="en-US" altLang="zh-CN" sz="2400" dirty="0"/>
              <a:t> histograms into groups. </a:t>
            </a:r>
            <a:endParaRPr lang="en-US" altLang="zh-CN" sz="2400" dirty="0" smtClean="0"/>
          </a:p>
          <a:p>
            <a:r>
              <a:rPr lang="en-US" altLang="zh-CN" sz="2400" dirty="0" smtClean="0"/>
              <a:t>Then</a:t>
            </a:r>
            <a:r>
              <a:rPr lang="en-US" altLang="zh-CN" sz="2400" dirty="0"/>
              <a:t>, each </a:t>
            </a:r>
            <a:r>
              <a:rPr lang="en-US" altLang="zh-CN" sz="2400" dirty="0" err="1"/>
              <a:t>texton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histogram group </a:t>
            </a:r>
            <a:r>
              <a:rPr lang="en-US" altLang="zh-CN" sz="2400" dirty="0"/>
              <a:t>is labeled “good” if the videos have low flicker , </a:t>
            </a:r>
            <a:r>
              <a:rPr lang="en-US" altLang="zh-CN" sz="2400" dirty="0" err="1" smtClean="0"/>
              <a:t>and“bad</a:t>
            </a:r>
            <a:r>
              <a:rPr lang="en-US" altLang="zh-CN" sz="2400" dirty="0" smtClean="0"/>
              <a:t>” </a:t>
            </a:r>
            <a:r>
              <a:rPr lang="en-US" altLang="zh-CN" sz="2400" dirty="0"/>
              <a:t>otherwise</a:t>
            </a:r>
            <a:r>
              <a:rPr lang="en-US" altLang="zh-CN" sz="2400" dirty="0" smtClean="0"/>
              <a:t>.</a:t>
            </a:r>
          </a:p>
          <a:p>
            <a:endParaRPr lang="en-US" altLang="zh-CN" sz="2400" dirty="0" smtClean="0"/>
          </a:p>
          <a:p>
            <a:r>
              <a:rPr lang="en-US" altLang="zh-CN" sz="2400" dirty="0"/>
              <a:t>Each new block of an input video is pre-processed </a:t>
            </a:r>
            <a:r>
              <a:rPr lang="en-US" altLang="zh-CN" sz="2400" dirty="0" smtClean="0"/>
              <a:t>to compare </a:t>
            </a:r>
            <a:r>
              <a:rPr lang="en-US" altLang="zh-CN" sz="2400" dirty="0"/>
              <a:t>its </a:t>
            </a:r>
            <a:r>
              <a:rPr lang="en-US" altLang="zh-CN" sz="2400" dirty="0" err="1"/>
              <a:t>texton</a:t>
            </a:r>
            <a:r>
              <a:rPr lang="en-US" altLang="zh-CN" sz="2400" dirty="0"/>
              <a:t> histogram with our training set of </a:t>
            </a:r>
            <a:r>
              <a:rPr lang="en-US" altLang="zh-CN" sz="2400" dirty="0" err="1" smtClean="0"/>
              <a:t>texton</a:t>
            </a:r>
            <a:r>
              <a:rPr lang="en-US" altLang="zh-CN" sz="2400" dirty="0" smtClean="0"/>
              <a:t> histograms </a:t>
            </a:r>
            <a:r>
              <a:rPr lang="en-US" altLang="zh-CN" sz="2400" dirty="0"/>
              <a:t>to find its label (“good” or “bad”).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B283-A677-4F30-B7DB-CFAA669CBC4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63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SPATIAL-TEMPORAL EMBEDDING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Pixel-based texture </a:t>
            </a:r>
            <a:r>
              <a:rPr lang="en-US" altLang="zh-CN" dirty="0" smtClean="0"/>
              <a:t>analysis</a:t>
            </a:r>
          </a:p>
          <a:p>
            <a:endParaRPr lang="en-US" altLang="zh-CN" dirty="0"/>
          </a:p>
          <a:p>
            <a:r>
              <a:rPr lang="en-US" altLang="zh-CN" sz="2400" dirty="0" smtClean="0"/>
              <a:t>This pixel-based </a:t>
            </a:r>
            <a:r>
              <a:rPr lang="en-US" altLang="zh-CN" sz="2400" dirty="0"/>
              <a:t>texture analysis is based on the variations of </a:t>
            </a:r>
            <a:r>
              <a:rPr lang="en-US" altLang="zh-CN" sz="2400" dirty="0" smtClean="0"/>
              <a:t>spatial pixel </a:t>
            </a:r>
            <a:r>
              <a:rPr lang="en-US" altLang="zh-CN" sz="2400" dirty="0"/>
              <a:t>intensities. A larger variation value indicates a </a:t>
            </a:r>
            <a:r>
              <a:rPr lang="en-US" altLang="zh-CN" sz="2400" dirty="0" smtClean="0"/>
              <a:t>more textured </a:t>
            </a:r>
            <a:r>
              <a:rPr lang="en-US" altLang="zh-CN" sz="2400" dirty="0"/>
              <a:t>region.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B283-A677-4F30-B7DB-CFAA669CBC4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591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SPATIAL-TEMPORAL EMBEDDING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75964"/>
          </a:xfrm>
        </p:spPr>
        <p:txBody>
          <a:bodyPr>
            <a:normAutofit/>
          </a:bodyPr>
          <a:lstStyle/>
          <a:p>
            <a:r>
              <a:rPr lang="en-US" altLang="zh-CN" dirty="0" err="1" smtClean="0"/>
              <a:t>Superpixels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sz="2400" dirty="0" smtClean="0"/>
              <a:t>It belongs </a:t>
            </a:r>
            <a:r>
              <a:rPr lang="en-US" altLang="zh-CN" sz="2400" dirty="0"/>
              <a:t>to over-segment techniques: an image is divided </a:t>
            </a:r>
            <a:r>
              <a:rPr lang="en-US" altLang="zh-CN" sz="2400" dirty="0" smtClean="0"/>
              <a:t>into sub-regions </a:t>
            </a:r>
            <a:r>
              <a:rPr lang="en-US" altLang="zh-CN" sz="2400" dirty="0"/>
              <a:t>with respect to image edges, and pixels </a:t>
            </a:r>
            <a:r>
              <a:rPr lang="en-US" altLang="zh-CN" sz="2400" dirty="0" smtClean="0"/>
              <a:t>inside each </a:t>
            </a:r>
            <a:r>
              <a:rPr lang="en-US" altLang="zh-CN" sz="2400" dirty="0"/>
              <a:t>region are uniform in color and texture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/>
              <a:t>To </a:t>
            </a:r>
            <a:r>
              <a:rPr lang="en-US" altLang="zh-CN" sz="2400" dirty="0" smtClean="0"/>
              <a:t>generate </a:t>
            </a:r>
            <a:r>
              <a:rPr lang="en-US" altLang="zh-CN" sz="2400" dirty="0" err="1" smtClean="0"/>
              <a:t>superpixels</a:t>
            </a:r>
            <a:r>
              <a:rPr lang="en-US" altLang="zh-CN" sz="2400" dirty="0"/>
              <a:t>, we use SLIC (Simple Linear Iterative </a:t>
            </a:r>
            <a:r>
              <a:rPr lang="en-US" altLang="zh-CN" sz="2400" dirty="0" smtClean="0"/>
              <a:t>Clustering) algorithm, </a:t>
            </a:r>
            <a:r>
              <a:rPr lang="en-US" altLang="zh-CN" sz="2400" dirty="0"/>
              <a:t>which is fast and has high </a:t>
            </a:r>
            <a:r>
              <a:rPr lang="en-US" altLang="zh-CN" sz="2400" dirty="0" smtClean="0"/>
              <a:t>segmentation performance.</a:t>
            </a:r>
          </a:p>
          <a:p>
            <a:r>
              <a:rPr lang="en-US" altLang="zh-CN" sz="2400" dirty="0" smtClean="0"/>
              <a:t>This technique </a:t>
            </a:r>
            <a:r>
              <a:rPr lang="en-US" altLang="zh-CN" sz="2400" dirty="0"/>
              <a:t>would ensure: (1) Separate the encoded regions (i.e</a:t>
            </a:r>
            <a:r>
              <a:rPr lang="en-US" altLang="zh-CN" sz="2400" dirty="0" smtClean="0"/>
              <a:t>., get </a:t>
            </a:r>
            <a:r>
              <a:rPr lang="en-US" altLang="zh-CN" sz="2400" dirty="0"/>
              <a:t>rid of edges between them), and (2) align the border </a:t>
            </a:r>
            <a:r>
              <a:rPr lang="en-US" altLang="zh-CN" sz="2400" dirty="0" smtClean="0"/>
              <a:t>of each </a:t>
            </a:r>
            <a:r>
              <a:rPr lang="en-US" altLang="zh-CN" sz="2400" dirty="0"/>
              <a:t>encoded region to the existing edges in the original frame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 smtClean="0"/>
              <a:t>We propose a </a:t>
            </a:r>
            <a:r>
              <a:rPr lang="en-US" altLang="zh-CN" sz="2400" dirty="0"/>
              <a:t>block-</a:t>
            </a:r>
            <a:r>
              <a:rPr lang="en-US" altLang="zh-CN" sz="2400" dirty="0" err="1"/>
              <a:t>superpixel</a:t>
            </a:r>
            <a:r>
              <a:rPr lang="en-US" altLang="zh-CN" sz="2400" dirty="0"/>
              <a:t> hybrid encoding </a:t>
            </a:r>
            <a:r>
              <a:rPr lang="en-US" altLang="zh-CN" sz="2400" dirty="0" smtClean="0"/>
              <a:t>method to know the location of each super pixel.</a:t>
            </a:r>
            <a:endParaRPr lang="en-US" altLang="zh-CN" sz="18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B283-A677-4F30-B7DB-CFAA669CBC4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256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SPATIAL-TEMPORAL EMBEDDING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9172074" cy="5093036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B283-A677-4F30-B7DB-CFAA669CBC4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04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6086475" cy="4181475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B283-A677-4F30-B7DB-CFAA669CBC4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765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7686675" cy="4410075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B283-A677-4F30-B7DB-CFAA669CBC4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12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5953125" cy="3419475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B283-A677-4F30-B7DB-CFAA669CBC4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884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90688"/>
            <a:ext cx="7048500" cy="41529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B283-A677-4F30-B7DB-CFAA669CBC4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522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我的评价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本论文最大的贡献是提出了一种基于纹理的寻找“适合编码的区域”的思路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以往的工作往往局限于独立提出一种编码方案，而没有太在意其局限性和不足之处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我们的工作的启示：在适合的位置编码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B283-A677-4F30-B7DB-CFAA669CBC4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833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26042" y="2622884"/>
            <a:ext cx="45238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/>
              <a:t>Thank you!</a:t>
            </a:r>
            <a:endParaRPr lang="zh-CN" altLang="en-US" sz="66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B283-A677-4F30-B7DB-CFAA669CBC4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432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Our Work:</a:t>
            </a:r>
          </a:p>
          <a:p>
            <a:endParaRPr lang="en-US" altLang="zh-CN" dirty="0" smtClean="0"/>
          </a:p>
          <a:p>
            <a:r>
              <a:rPr lang="en-US" altLang="zh-CN" sz="2400" dirty="0" smtClean="0"/>
              <a:t>Exploring </a:t>
            </a:r>
            <a:r>
              <a:rPr lang="en-US" altLang="zh-CN" sz="2400" dirty="0" err="1"/>
              <a:t>psychovisual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factors leading </a:t>
            </a:r>
            <a:r>
              <a:rPr lang="en-US" altLang="zh-CN" sz="2400" dirty="0"/>
              <a:t>to flicker </a:t>
            </a:r>
            <a:r>
              <a:rPr lang="en-US" altLang="zh-CN" sz="2400" dirty="0" smtClean="0"/>
              <a:t>perception.</a:t>
            </a:r>
          </a:p>
          <a:p>
            <a:r>
              <a:rPr lang="en-US" altLang="zh-CN" sz="2400" dirty="0" smtClean="0"/>
              <a:t>Uncovering </a:t>
            </a:r>
            <a:r>
              <a:rPr lang="en-US" altLang="zh-CN" sz="2400" dirty="0"/>
              <a:t>additional </a:t>
            </a:r>
            <a:r>
              <a:rPr lang="en-US" altLang="zh-CN" sz="2400" dirty="0" smtClean="0"/>
              <a:t>dimensions of </a:t>
            </a:r>
            <a:r>
              <a:rPr lang="en-US" altLang="zh-CN" sz="2400" dirty="0"/>
              <a:t>the flicker-free embedding design </a:t>
            </a:r>
            <a:r>
              <a:rPr lang="en-US" altLang="zh-CN" sz="2400" dirty="0" smtClean="0"/>
              <a:t>space.</a:t>
            </a:r>
          </a:p>
          <a:p>
            <a:r>
              <a:rPr lang="en-US" altLang="zh-CN" sz="2400" dirty="0" smtClean="0"/>
              <a:t>Studying </a:t>
            </a:r>
            <a:r>
              <a:rPr lang="en-US" altLang="zh-CN" sz="2400" dirty="0"/>
              <a:t>adaptive spatial encoding in the screen-camera </a:t>
            </a:r>
            <a:r>
              <a:rPr lang="en-US" altLang="zh-CN" sz="2400" dirty="0" smtClean="0"/>
              <a:t>communication channel.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B283-A677-4F30-B7DB-CFAA669CBC4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11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FLICKER PERCEPTION FOR EMBEDDED</a:t>
            </a:r>
            <a:br>
              <a:rPr lang="en-US" altLang="zh-CN" dirty="0"/>
            </a:br>
            <a:r>
              <a:rPr lang="en-US" altLang="zh-CN" dirty="0"/>
              <a:t>COMMUNICATION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Frame </a:t>
            </a:r>
            <a:r>
              <a:rPr lang="en-US" altLang="zh-CN" dirty="0" smtClean="0"/>
              <a:t>rate</a:t>
            </a:r>
          </a:p>
          <a:p>
            <a:r>
              <a:rPr lang="en-US" altLang="zh-CN" dirty="0"/>
              <a:t>Image </a:t>
            </a:r>
            <a:r>
              <a:rPr lang="en-US" altLang="zh-CN" dirty="0" smtClean="0"/>
              <a:t>content</a:t>
            </a:r>
          </a:p>
          <a:p>
            <a:r>
              <a:rPr lang="en-US" altLang="zh-CN" dirty="0" smtClean="0"/>
              <a:t>Saccades</a:t>
            </a:r>
          </a:p>
          <a:p>
            <a:r>
              <a:rPr lang="en-US" altLang="zh-CN" dirty="0" smtClean="0"/>
              <a:t>Viewer’s </a:t>
            </a:r>
            <a:r>
              <a:rPr lang="en-US" altLang="zh-CN" dirty="0"/>
              <a:t>field of </a:t>
            </a:r>
            <a:r>
              <a:rPr lang="en-US" altLang="zh-CN" dirty="0" smtClean="0"/>
              <a:t>view</a:t>
            </a:r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B283-A677-4F30-B7DB-CFAA669CBC4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6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FLICKER PERCEPTION FOR EMBEDDED</a:t>
            </a:r>
            <a:br>
              <a:rPr lang="en-US" altLang="zh-CN" dirty="0"/>
            </a:br>
            <a:r>
              <a:rPr lang="en-US" altLang="zh-CN" dirty="0"/>
              <a:t>COMMUNICATION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91051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Frame rate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16675"/>
            <a:ext cx="6238875" cy="23907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38200" y="5197642"/>
            <a:ext cx="1051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T</a:t>
            </a:r>
            <a:r>
              <a:rPr lang="en-US" altLang="zh-CN" sz="2000" dirty="0" smtClean="0"/>
              <a:t>he </a:t>
            </a:r>
            <a:r>
              <a:rPr lang="en-US" altLang="zh-CN" sz="2000" dirty="0"/>
              <a:t>left block has a fixed intensity value </a:t>
            </a:r>
            <a:r>
              <a:rPr lang="en-US" altLang="zh-CN" sz="2000" dirty="0" smtClean="0"/>
              <a:t>x, while </a:t>
            </a:r>
            <a:r>
              <a:rPr lang="en-US" altLang="zh-CN" sz="2000" dirty="0"/>
              <a:t>the right block’s color flips between </a:t>
            </a:r>
            <a:r>
              <a:rPr lang="en-US" altLang="zh-CN" sz="2000" dirty="0" smtClean="0"/>
              <a:t>x+</a:t>
            </a:r>
            <a:r>
              <a:rPr lang="el-GR" altLang="zh-CN" sz="2000" dirty="0" smtClean="0"/>
              <a:t>α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and </a:t>
            </a:r>
            <a:r>
              <a:rPr lang="en-US" altLang="zh-CN" sz="2000" dirty="0" smtClean="0"/>
              <a:t>x-</a:t>
            </a:r>
            <a:r>
              <a:rPr lang="el-GR" altLang="zh-CN" sz="2000" dirty="0" smtClean="0"/>
              <a:t>β</a:t>
            </a:r>
            <a:r>
              <a:rPr lang="en-US" altLang="zh-CN" sz="2000" dirty="0" smtClean="0"/>
              <a:t> at 120 fps.</a:t>
            </a:r>
          </a:p>
          <a:p>
            <a:r>
              <a:rPr lang="en-US" altLang="zh-CN" sz="2000" dirty="0"/>
              <a:t>Experiments show that the color deviation without </a:t>
            </a:r>
            <a:r>
              <a:rPr lang="en-US" altLang="zh-CN" sz="2000" dirty="0" smtClean="0"/>
              <a:t>inducing flicker </a:t>
            </a:r>
            <a:r>
              <a:rPr lang="en-US" altLang="zh-CN" sz="2000" dirty="0"/>
              <a:t>perception is </a:t>
            </a:r>
            <a:r>
              <a:rPr lang="el-GR" altLang="zh-CN" sz="2000" dirty="0"/>
              <a:t>α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= 2 and </a:t>
            </a:r>
            <a:r>
              <a:rPr lang="el-GR" altLang="zh-CN" sz="2000" dirty="0"/>
              <a:t>β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= 3.</a:t>
            </a:r>
            <a:endParaRPr lang="zh-CN" altLang="en-US" sz="20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B283-A677-4F30-B7DB-CFAA669CBC4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5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FLICKER PERCEPTION FOR EMBEDDED</a:t>
            </a:r>
            <a:br>
              <a:rPr lang="en-US" altLang="zh-CN" dirty="0"/>
            </a:br>
            <a:r>
              <a:rPr lang="en-US" altLang="zh-CN" dirty="0"/>
              <a:t>COMMUNICATION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Image content</a:t>
            </a:r>
          </a:p>
          <a:p>
            <a:r>
              <a:rPr lang="en-US" altLang="zh-CN" sz="2400" dirty="0"/>
              <a:t>H</a:t>
            </a:r>
            <a:r>
              <a:rPr lang="en-US" altLang="zh-CN" sz="2400" dirty="0" smtClean="0"/>
              <a:t>uman </a:t>
            </a:r>
            <a:r>
              <a:rPr lang="en-US" altLang="zh-CN" sz="2400" dirty="0"/>
              <a:t>vision is sensitive to even small intensity </a:t>
            </a:r>
            <a:r>
              <a:rPr lang="en-US" altLang="zh-CN" sz="2400" dirty="0" smtClean="0"/>
              <a:t>edges and </a:t>
            </a:r>
            <a:r>
              <a:rPr lang="en-US" altLang="zh-CN" sz="2400" dirty="0"/>
              <a:t>that texture affects the perception of </a:t>
            </a:r>
            <a:r>
              <a:rPr lang="en-US" altLang="zh-CN" sz="2400" dirty="0" smtClean="0"/>
              <a:t>intensity transitions.</a:t>
            </a:r>
          </a:p>
          <a:p>
            <a:r>
              <a:rPr lang="en-US" altLang="zh-CN" sz="2400" dirty="0" smtClean="0"/>
              <a:t>Intensity </a:t>
            </a:r>
            <a:r>
              <a:rPr lang="en-US" altLang="zh-CN" sz="2400" dirty="0"/>
              <a:t>modifications in smooth regions are more </a:t>
            </a:r>
            <a:r>
              <a:rPr lang="en-US" altLang="zh-CN" sz="2400" dirty="0" smtClean="0"/>
              <a:t>likely to </a:t>
            </a:r>
            <a:r>
              <a:rPr lang="en-US" altLang="zh-CN" sz="2400" dirty="0"/>
              <a:t>cause flicker than textured regions.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856915"/>
            <a:ext cx="5478379" cy="2961956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B283-A677-4F30-B7DB-CFAA669CBC4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03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FLICKER PERCEPTION FOR EMBEDDED</a:t>
            </a:r>
            <a:br>
              <a:rPr lang="en-US" altLang="zh-CN" dirty="0"/>
            </a:br>
            <a:r>
              <a:rPr lang="en-US" altLang="zh-CN" dirty="0"/>
              <a:t>COMMUNICATION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Saccades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838200" y="2450955"/>
            <a:ext cx="9517765" cy="1905770"/>
            <a:chOff x="1097280" y="3437544"/>
            <a:chExt cx="9517765" cy="190577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280" y="3438048"/>
              <a:ext cx="1905266" cy="190526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3025" y="3437544"/>
              <a:ext cx="1905770" cy="190577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9275" y="3437544"/>
              <a:ext cx="1905770" cy="190577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加号 7"/>
            <p:cNvSpPr/>
            <p:nvPr/>
          </p:nvSpPr>
          <p:spPr>
            <a:xfrm>
              <a:off x="3284130" y="3721774"/>
              <a:ext cx="1337310" cy="1337310"/>
            </a:xfrm>
            <a:prstGeom prst="mathPl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号 8"/>
            <p:cNvSpPr/>
            <p:nvPr/>
          </p:nvSpPr>
          <p:spPr>
            <a:xfrm>
              <a:off x="7089874" y="3721772"/>
              <a:ext cx="1337311" cy="1337311"/>
            </a:xfrm>
            <a:prstGeom prst="mathEqual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0195" y="4636043"/>
            <a:ext cx="1905770" cy="189400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38200" y="5266283"/>
            <a:ext cx="5992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However, separating the blocks with some distance can </a:t>
            </a:r>
            <a:r>
              <a:rPr lang="en-US" altLang="zh-CN" sz="2400" dirty="0" smtClean="0"/>
              <a:t>reduce or </a:t>
            </a:r>
            <a:r>
              <a:rPr lang="en-US" altLang="zh-CN" sz="2400" dirty="0"/>
              <a:t>minimize the effect.</a:t>
            </a:r>
            <a:endParaRPr lang="zh-CN" altLang="en-US" sz="2400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B283-A677-4F30-B7DB-CFAA669CBC4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90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FLICKER PERCEPTION FOR EMBEDDED</a:t>
            </a:r>
            <a:br>
              <a:rPr lang="en-US" altLang="zh-CN" dirty="0"/>
            </a:br>
            <a:r>
              <a:rPr lang="en-US" altLang="zh-CN" dirty="0"/>
              <a:t>COMMUNICATION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Viewer’s field of </a:t>
            </a:r>
            <a:r>
              <a:rPr lang="en-US" altLang="zh-CN" dirty="0" smtClean="0"/>
              <a:t>view</a:t>
            </a:r>
          </a:p>
          <a:p>
            <a:endParaRPr lang="en-US" altLang="zh-CN" dirty="0"/>
          </a:p>
          <a:p>
            <a:r>
              <a:rPr lang="en-US" altLang="zh-CN" sz="2400" dirty="0" smtClean="0"/>
              <a:t>The </a:t>
            </a:r>
            <a:r>
              <a:rPr lang="en-US" altLang="zh-CN" sz="2400" dirty="0"/>
              <a:t>smaller block size or further distance, the </a:t>
            </a:r>
            <a:r>
              <a:rPr lang="en-US" altLang="zh-CN" sz="2400" dirty="0" smtClean="0"/>
              <a:t>less flicker </a:t>
            </a:r>
            <a:r>
              <a:rPr lang="en-US" altLang="zh-CN" sz="2400" dirty="0"/>
              <a:t>the viewer perceives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/>
              <a:t>This suggests using only </a:t>
            </a:r>
            <a:r>
              <a:rPr lang="en-US" altLang="zh-CN" sz="2400" dirty="0" smtClean="0"/>
              <a:t>small code </a:t>
            </a:r>
            <a:r>
              <a:rPr lang="en-US" altLang="zh-CN" sz="2400" dirty="0"/>
              <a:t>blocks for encoding and avoiding parts of the image </a:t>
            </a:r>
            <a:r>
              <a:rPr lang="en-US" altLang="zh-CN" sz="2400" dirty="0" smtClean="0"/>
              <a:t>scene that </a:t>
            </a:r>
            <a:r>
              <a:rPr lang="en-US" altLang="zh-CN" sz="2400" dirty="0"/>
              <a:t>might attract attention.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B283-A677-4F30-B7DB-CFAA669CBC4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82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FLICKER PERCEPTION FOR EMBEDDED</a:t>
            </a:r>
            <a:br>
              <a:rPr lang="en-US" altLang="zh-CN" dirty="0"/>
            </a:br>
            <a:r>
              <a:rPr lang="en-US" altLang="zh-CN" dirty="0"/>
              <a:t>COMMUNICATION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Hints for code </a:t>
            </a:r>
            <a:r>
              <a:rPr lang="en-US" altLang="zh-CN" dirty="0" smtClean="0"/>
              <a:t>design</a:t>
            </a:r>
          </a:p>
          <a:p>
            <a:endParaRPr lang="en-US" altLang="zh-CN" dirty="0" smtClean="0"/>
          </a:p>
          <a:p>
            <a:r>
              <a:rPr lang="en-US" altLang="zh-CN" sz="2400" dirty="0" smtClean="0"/>
              <a:t>The </a:t>
            </a:r>
            <a:r>
              <a:rPr lang="en-US" altLang="zh-CN" sz="2400" dirty="0"/>
              <a:t>first three factors are orthogonal, </a:t>
            </a:r>
            <a:r>
              <a:rPr lang="en-US" altLang="zh-CN" sz="2400" dirty="0" smtClean="0"/>
              <a:t>paving way </a:t>
            </a:r>
            <a:r>
              <a:rPr lang="en-US" altLang="zh-CN" sz="2400" dirty="0"/>
              <a:t>for combining the corresponding techniques </a:t>
            </a:r>
            <a:r>
              <a:rPr lang="en-US" altLang="zh-CN" sz="2400" dirty="0" smtClean="0"/>
              <a:t>leveraging the </a:t>
            </a:r>
            <a:r>
              <a:rPr lang="en-US" altLang="zh-CN" sz="2400" dirty="0"/>
              <a:t>factors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/>
              <a:t>Frame rate is a temporal property of the </a:t>
            </a:r>
            <a:r>
              <a:rPr lang="en-US" altLang="zh-CN" sz="2400" dirty="0" smtClean="0"/>
              <a:t>video, whereas </a:t>
            </a:r>
            <a:r>
              <a:rPr lang="en-US" altLang="zh-CN" sz="2400" dirty="0"/>
              <a:t>the image content and saccades mostly affect </a:t>
            </a:r>
            <a:r>
              <a:rPr lang="en-US" altLang="zh-CN" sz="2400" dirty="0" smtClean="0"/>
              <a:t>the spatial </a:t>
            </a:r>
            <a:r>
              <a:rPr lang="en-US" altLang="zh-CN" sz="2400" dirty="0"/>
              <a:t>domain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/>
              <a:t>Based on these insights, we design </a:t>
            </a:r>
            <a:r>
              <a:rPr lang="en-US" altLang="zh-CN" sz="2400" dirty="0" err="1"/>
              <a:t>TextureCode</a:t>
            </a:r>
            <a:r>
              <a:rPr lang="en-US" altLang="zh-CN" sz="2400" dirty="0"/>
              <a:t> to </a:t>
            </a:r>
            <a:r>
              <a:rPr lang="en-US" altLang="zh-CN" sz="2400" dirty="0" smtClean="0"/>
              <a:t>achieve high </a:t>
            </a:r>
            <a:r>
              <a:rPr lang="en-US" altLang="zh-CN" sz="2400" dirty="0"/>
              <a:t>capacity at negligible flicker.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B283-A677-4F30-B7DB-CFAA669CBC4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77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836</Words>
  <Application>Microsoft Office PowerPoint</Application>
  <PresentationFormat>宽屏</PresentationFormat>
  <Paragraphs>116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等线</vt:lpstr>
      <vt:lpstr>等线 Light</vt:lpstr>
      <vt:lpstr>微软雅黑</vt:lpstr>
      <vt:lpstr>Arial</vt:lpstr>
      <vt:lpstr>Office 主题​​</vt:lpstr>
      <vt:lpstr>High-Rate Flicker-Free Screen-Camera Communication with Spatially Adaptive Embedding</vt:lpstr>
      <vt:lpstr>INTRODUCTION</vt:lpstr>
      <vt:lpstr>INTRODUCTION</vt:lpstr>
      <vt:lpstr>FLICKER PERCEPTION FOR EMBEDDED COMMUNICATION</vt:lpstr>
      <vt:lpstr>FLICKER PERCEPTION FOR EMBEDDED COMMUNICATION</vt:lpstr>
      <vt:lpstr>FLICKER PERCEPTION FOR EMBEDDED COMMUNICATION</vt:lpstr>
      <vt:lpstr>FLICKER PERCEPTION FOR EMBEDDED COMMUNICATION</vt:lpstr>
      <vt:lpstr>FLICKER PERCEPTION FOR EMBEDDED COMMUNICATION</vt:lpstr>
      <vt:lpstr>FLICKER PERCEPTION FOR EMBEDDED COMMUNICATION</vt:lpstr>
      <vt:lpstr>SPATIAL-TEMPORAL EMBEDDING</vt:lpstr>
      <vt:lpstr>SPATIAL-TEMPORAL EMBEDDING</vt:lpstr>
      <vt:lpstr>SPATIAL-TEMPORAL EMBEDDING</vt:lpstr>
      <vt:lpstr>SPATIAL-TEMPORAL EMBEDDING</vt:lpstr>
      <vt:lpstr>SPATIAL-TEMPORAL EMBEDDING</vt:lpstr>
      <vt:lpstr>SPATIAL-TEMPORAL EMBEDDING</vt:lpstr>
      <vt:lpstr>SPATIAL-TEMPORAL EMBEDDING</vt:lpstr>
      <vt:lpstr>EVALUATION</vt:lpstr>
      <vt:lpstr>EVALUATION</vt:lpstr>
      <vt:lpstr>EVALUATION</vt:lpstr>
      <vt:lpstr>我的评价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High-Rate Flicker-Free Screen-Camera Communication with Spatially Adaptive Embedding</dc:title>
  <dc:creator>张凯</dc:creator>
  <cp:lastModifiedBy>张凯</cp:lastModifiedBy>
  <cp:revision>118</cp:revision>
  <dcterms:created xsi:type="dcterms:W3CDTF">2016-04-16T07:47:07Z</dcterms:created>
  <dcterms:modified xsi:type="dcterms:W3CDTF">2016-05-21T05:51:26Z</dcterms:modified>
</cp:coreProperties>
</file>