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687" r:id="rId4"/>
  </p:sldMasterIdLst>
  <p:notesMasterIdLst>
    <p:notesMasterId r:id="rId23"/>
  </p:notesMasterIdLst>
  <p:sldIdLst>
    <p:sldId id="295" r:id="rId5"/>
    <p:sldId id="294" r:id="rId6"/>
    <p:sldId id="275" r:id="rId7"/>
    <p:sldId id="276" r:id="rId8"/>
    <p:sldId id="277" r:id="rId9"/>
    <p:sldId id="280" r:id="rId10"/>
    <p:sldId id="282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69" r:id="rId19"/>
    <p:sldId id="291" r:id="rId20"/>
    <p:sldId id="292" r:id="rId21"/>
    <p:sldId id="29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81963"/>
  </p:normalViewPr>
  <p:slideViewPr>
    <p:cSldViewPr snapToGrid="0" snapToObjects="1">
      <p:cViewPr varScale="1">
        <p:scale>
          <a:sx n="82" d="100"/>
          <a:sy n="82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6A335-D372-7C42-9E91-660C9392231A}" type="datetimeFigureOut">
              <a:rPr kumimoji="1" lang="zh-CN" altLang="en-US" smtClean="0"/>
              <a:t>16/5/16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87E93-0CDB-9B45-841C-17714B4990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32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7E93-0CDB-9B45-841C-17714B4990D2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200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7E93-0CDB-9B45-841C-17714B4990D2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753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0.</a:t>
            </a:r>
            <a:r>
              <a:rPr kumimoji="1" lang="zh-CN" altLang="en-US" dirty="0" smtClean="0"/>
              <a:t>信号主要有两种：声音信号和</a:t>
            </a:r>
            <a:r>
              <a:rPr kumimoji="1" lang="en-US" altLang="zh-CN" dirty="0" smtClean="0"/>
              <a:t>BLE</a:t>
            </a:r>
            <a:r>
              <a:rPr kumimoji="1" lang="zh-CN" altLang="en-US" dirty="0" smtClean="0"/>
              <a:t>信号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蓝牙低能耗技术</a:t>
            </a:r>
            <a:endParaRPr kumimoji="1" lang="zh-CN" altLang="en-US" dirty="0" smtClean="0"/>
          </a:p>
          <a:p>
            <a:r>
              <a:rPr kumimoji="1" lang="en-US" altLang="zh-CN" dirty="0" smtClean="0"/>
              <a:t>1.BLE</a:t>
            </a:r>
            <a:r>
              <a:rPr kumimoji="1" lang="zh-CN" altLang="en-US" baseline="0" dirty="0" smtClean="0"/>
              <a:t> 用于</a:t>
            </a:r>
            <a:r>
              <a:rPr kumimoji="1" lang="en-US" altLang="zh-CN" baseline="0" dirty="0" smtClean="0"/>
              <a:t>RSS</a:t>
            </a:r>
            <a:r>
              <a:rPr kumimoji="1" lang="zh-CN" altLang="en-US" baseline="0" dirty="0" smtClean="0"/>
              <a:t>测距。和</a:t>
            </a:r>
            <a:r>
              <a:rPr kumimoji="1" lang="en-US" altLang="zh-CN" baseline="0" dirty="0" err="1" smtClean="0"/>
              <a:t>wifi</a:t>
            </a:r>
            <a:r>
              <a:rPr kumimoji="1" lang="zh-CN" altLang="en-US" baseline="0" dirty="0" smtClean="0"/>
              <a:t>比省电高效率</a:t>
            </a:r>
          </a:p>
          <a:p>
            <a:r>
              <a:rPr kumimoji="1" lang="en-US" altLang="zh-CN" dirty="0" smtClean="0"/>
              <a:t>2.</a:t>
            </a:r>
            <a:r>
              <a:rPr kumimoji="1" lang="zh-CN" altLang="en-US" dirty="0" smtClean="0"/>
              <a:t>防止手机运算量过大，使用一个服务器进行复杂算法的运算 </a:t>
            </a:r>
            <a:r>
              <a:rPr kumimoji="1" lang="en-US" altLang="zh-CN" dirty="0" smtClean="0"/>
              <a:t>delay</a:t>
            </a:r>
            <a:r>
              <a:rPr kumimoji="1" lang="zh-CN" altLang="en-US" dirty="0" smtClean="0"/>
              <a:t> ≤ </a:t>
            </a:r>
            <a:r>
              <a:rPr kumimoji="1" lang="en-US" altLang="zh-CN" dirty="0" smtClean="0"/>
              <a:t>100ms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7E93-0CDB-9B45-841C-17714B4990D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012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Clock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drift</a:t>
            </a:r>
            <a:r>
              <a:rPr kumimoji="1" lang="zh-CN" altLang="en-US" baseline="0" dirty="0" smtClean="0"/>
              <a:t> 时钟偏移</a:t>
            </a:r>
            <a:endParaRPr kumimoji="1"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使用凸优化的方法降低</a:t>
            </a:r>
            <a:r>
              <a:rPr kumimoji="1" lang="en-US" altLang="zh-CN" dirty="0" smtClean="0"/>
              <a:t>clock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drift</a:t>
            </a:r>
            <a:r>
              <a:rPr kumimoji="1" lang="zh-CN" altLang="en-US" dirty="0" smtClean="0"/>
              <a:t>的误差</a:t>
            </a:r>
          </a:p>
          <a:p>
            <a:endParaRPr kumimoji="1" lang="zh-CN" altLang="en-US" baseline="0" dirty="0" smtClean="0"/>
          </a:p>
          <a:p>
            <a:endParaRPr kumimoji="1" lang="zh-CN" altLang="en-US" baseline="0" dirty="0" smtClean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7E93-0CDB-9B45-841C-17714B4990D2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0968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Received Signal Strength Indication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接收的信号强度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zh-CN" altLang="en-US" dirty="0" smtClean="0"/>
              <a:t>覆盖率和</a:t>
            </a:r>
            <a:r>
              <a:rPr kumimoji="1" lang="en-US" altLang="zh-CN" dirty="0" smtClean="0"/>
              <a:t>NLOS</a:t>
            </a:r>
            <a:r>
              <a:rPr kumimoji="1" lang="zh-CN" altLang="en-US" dirty="0" smtClean="0"/>
              <a:t>的健壮性方面，还是</a:t>
            </a:r>
            <a:r>
              <a:rPr kumimoji="1" lang="en-US" altLang="zh-CN" dirty="0" smtClean="0"/>
              <a:t>BLE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beacon</a:t>
            </a:r>
            <a:r>
              <a:rPr kumimoji="1" lang="zh-CN" altLang="en-US" baseline="0" dirty="0" smtClean="0"/>
              <a:t>强</a:t>
            </a:r>
          </a:p>
          <a:p>
            <a:r>
              <a:rPr kumimoji="1" lang="zh-CN" altLang="en-US" dirty="0" smtClean="0"/>
              <a:t>如果 声音</a:t>
            </a:r>
            <a:r>
              <a:rPr kumimoji="1" lang="en-US" altLang="zh-CN" dirty="0" smtClean="0"/>
              <a:t>RSS</a:t>
            </a:r>
            <a:r>
              <a:rPr kumimoji="1" lang="zh-CN" altLang="en-US" baseline="0" dirty="0" smtClean="0"/>
              <a:t> 获得不了，需要</a:t>
            </a:r>
            <a:r>
              <a:rPr kumimoji="1" lang="en-US" altLang="zh-CN" baseline="0" dirty="0" smtClean="0"/>
              <a:t>BLE</a:t>
            </a:r>
            <a:r>
              <a:rPr kumimoji="1" lang="zh-CN" altLang="en-US" baseline="0" dirty="0" smtClean="0"/>
              <a:t>来替。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the RSS ranging result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rˆn,m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combined value from BLE and acoustic signal. </a:t>
            </a:r>
            <a:endParaRPr lang="en-US" altLang="zh-CN" dirty="0" smtClean="0"/>
          </a:p>
          <a:p>
            <a:endParaRPr kumimoji="1" lang="en-US" altLang="zh-CN" baseline="0" dirty="0" smtClean="0"/>
          </a:p>
          <a:p>
            <a:endParaRPr kumimoji="1" lang="zh-CN" altLang="en-US" baseline="0" dirty="0" smtClean="0"/>
          </a:p>
          <a:p>
            <a:endParaRPr kumimoji="1" lang="zh-CN" altLang="en-US" baseline="0" dirty="0" smtClean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7E93-0CDB-9B45-841C-17714B4990D2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3740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使用手机自带的加速传感器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7E93-0CDB-9B45-841C-17714B4990D2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193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7E93-0CDB-9B45-841C-17714B4990D2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1784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实验环境：</a:t>
            </a:r>
            <a:r>
              <a:rPr kumimoji="1" lang="zh-CN" altLang="en-US" baseline="0" dirty="0" smtClean="0"/>
              <a:t> 最大距离为</a:t>
            </a:r>
            <a:r>
              <a:rPr kumimoji="1" lang="en-US" altLang="zh-CN" baseline="0" dirty="0" smtClean="0"/>
              <a:t>20m</a:t>
            </a:r>
            <a:r>
              <a:rPr kumimoji="1" lang="zh-CN" altLang="en-US" baseline="0" dirty="0" smtClean="0"/>
              <a:t>，</a:t>
            </a:r>
            <a:r>
              <a:rPr kumimoji="1" lang="en-US" altLang="zh-CN" baseline="0" dirty="0" smtClean="0"/>
              <a:t>8</a:t>
            </a:r>
            <a:r>
              <a:rPr kumimoji="1" lang="zh-CN" altLang="en-US" baseline="0" dirty="0" smtClean="0"/>
              <a:t>个</a:t>
            </a:r>
            <a:r>
              <a:rPr kumimoji="1" lang="en-US" altLang="zh-CN" baseline="0" dirty="0" smtClean="0"/>
              <a:t>anchor</a:t>
            </a:r>
            <a:endParaRPr kumimoji="1"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Initial</a:t>
            </a:r>
            <a:r>
              <a:rPr kumimoji="1" lang="zh-CN" altLang="en-US" dirty="0" smtClean="0"/>
              <a:t> 低耗能蓝牙技术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7E93-0CDB-9B45-841C-17714B4990D2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771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Rmse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与实际测量值差的平均值的开方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7E93-0CDB-9B45-841C-17714B4990D2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860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zh-CN" smtClean="0"/>
              <a:t>Click to edit Master subtitle style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91BD-7AC6-2B4A-82CC-28486D5221B5}" type="datetime1">
              <a:rPr kumimoji="1" lang="en-US" altLang="zh-CN" smtClean="0"/>
              <a:t>5/16/16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DFE-BC42-7647-AE25-C0C1269825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93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C241-D751-124C-851C-226A92B3A54D}" type="datetime1">
              <a:rPr kumimoji="1" lang="en-US" altLang="zh-CN" smtClean="0"/>
              <a:t>5/16/16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DFE-BC42-7647-AE25-C0C1269825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82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939C-011E-684A-BA10-A76F69BAB361}" type="datetime1">
              <a:rPr kumimoji="1" lang="en-US" altLang="zh-CN" smtClean="0"/>
              <a:t>5/16/16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DFE-BC42-7647-AE25-C0C1269825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840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0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23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400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725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723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366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85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4785-3F65-4C44-B528-AAE424A3A385}" type="datetime1">
              <a:rPr kumimoji="1" lang="en-US" altLang="zh-CN" smtClean="0"/>
              <a:t>5/16/16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DFE-BC42-7647-AE25-C0C1269825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3773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939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62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0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299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458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491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337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92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76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24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690-6C44-2340-88A6-3C1EC3078C9F}" type="datetime1">
              <a:rPr kumimoji="1" lang="en-US" altLang="zh-CN" smtClean="0"/>
              <a:t>5/16/16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DFE-BC42-7647-AE25-C0C1269825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950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08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629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191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796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014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86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582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503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043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31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E108-95B3-C24F-9F94-A8E52AA26D40}" type="datetime1">
              <a:rPr kumimoji="1" lang="en-US" altLang="zh-CN" smtClean="0"/>
              <a:t>5/16/16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DFE-BC42-7647-AE25-C0C1269825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410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948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354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888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035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67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444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178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512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1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9A9F-F26B-8F48-A1C4-6B2C8AA4BD0A}" type="datetime1">
              <a:rPr kumimoji="1" lang="en-US" altLang="zh-CN" smtClean="0"/>
              <a:t>5/16/16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DFE-BC42-7647-AE25-C0C1269825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358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3104-776A-1647-90EF-C71C39ED0DB3}" type="datetime1">
              <a:rPr kumimoji="1" lang="en-US" altLang="zh-CN" smtClean="0"/>
              <a:t>5/16/16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DFE-BC42-7647-AE25-C0C1269825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136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11E-1D79-A342-BC91-09BAA61AF4D0}" type="datetime1">
              <a:rPr kumimoji="1" lang="en-US" altLang="zh-CN" smtClean="0"/>
              <a:t>5/16/16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DFE-BC42-7647-AE25-C0C1269825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763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85EE-83C1-E348-9FB3-FEBAFD40E945}" type="datetime1">
              <a:rPr kumimoji="1" lang="en-US" altLang="zh-CN" smtClean="0"/>
              <a:t>5/16/16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DFE-BC42-7647-AE25-C0C1269825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392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B2F1-F9EF-534F-8269-B7D5B9965133}" type="datetime1">
              <a:rPr kumimoji="1" lang="en-US" altLang="zh-CN" smtClean="0"/>
              <a:t>5/16/16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DFE-BC42-7647-AE25-C0C1269825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551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6A05B-F8BA-724F-A414-E83A6FE8CF88}" type="datetime1">
              <a:rPr kumimoji="1" lang="en-US" altLang="zh-CN" smtClean="0"/>
              <a:t>5/16/16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EDFE-BC42-7647-AE25-C0C1269825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005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86"/>
          <a:stretch>
            <a:fillRect/>
          </a:stretch>
        </p:blipFill>
        <p:spPr bwMode="auto">
          <a:xfrm>
            <a:off x="11144251" y="0"/>
            <a:ext cx="104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直接连接符 4"/>
          <p:cNvSpPr>
            <a:spLocks noChangeShapeType="1"/>
          </p:cNvSpPr>
          <p:nvPr/>
        </p:nvSpPr>
        <p:spPr bwMode="auto">
          <a:xfrm rot="5400000">
            <a:off x="190501" y="406401"/>
            <a:ext cx="817033" cy="4233"/>
          </a:xfrm>
          <a:prstGeom prst="line">
            <a:avLst/>
          </a:prstGeom>
          <a:noFill/>
          <a:ln w="28575" cap="flat" cmpd="sng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2A82B0"/>
              </a:solidFill>
              <a:latin typeface="Arial" charset="0"/>
              <a:ea typeface="宋体" charset="0"/>
            </a:endParaRPr>
          </a:p>
        </p:txBody>
      </p:sp>
      <p:sp>
        <p:nvSpPr>
          <p:cNvPr id="1028" name="直接连接符 5"/>
          <p:cNvSpPr>
            <a:spLocks noChangeShapeType="1"/>
          </p:cNvSpPr>
          <p:nvPr/>
        </p:nvSpPr>
        <p:spPr bwMode="auto">
          <a:xfrm rot="5400000">
            <a:off x="440267" y="239185"/>
            <a:ext cx="480484" cy="2116"/>
          </a:xfrm>
          <a:prstGeom prst="line">
            <a:avLst/>
          </a:prstGeom>
          <a:noFill/>
          <a:ln w="28575" cap="flat" cmpd="sng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2A82B0"/>
              </a:solidFill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2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marL="1219170" indent="-1219170" algn="l" rtl="0" fontAlgn="base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+mj-lt"/>
          <a:ea typeface="+mj-ea"/>
          <a:cs typeface="+mj-cs"/>
          <a:sym typeface="Verdana" charset="0"/>
        </a:defRPr>
      </a:lvl1pPr>
      <a:lvl2pPr marL="1219170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2pPr>
      <a:lvl3pPr marL="1219170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3pPr>
      <a:lvl4pPr marL="1219170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4pPr>
      <a:lvl5pPr marL="1219170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5pPr>
      <a:lvl6pPr marL="1828754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6pPr>
      <a:lvl7pPr marL="2438339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7pPr>
      <a:lvl8pPr marL="3047924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8pPr>
      <a:lvl9pPr marL="3657509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86"/>
          <a:stretch>
            <a:fillRect/>
          </a:stretch>
        </p:blipFill>
        <p:spPr bwMode="auto">
          <a:xfrm>
            <a:off x="11144251" y="0"/>
            <a:ext cx="104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直接连接符 4"/>
          <p:cNvSpPr>
            <a:spLocks noChangeShapeType="1"/>
          </p:cNvSpPr>
          <p:nvPr/>
        </p:nvSpPr>
        <p:spPr bwMode="auto">
          <a:xfrm rot="5400000">
            <a:off x="190501" y="406401"/>
            <a:ext cx="817033" cy="4233"/>
          </a:xfrm>
          <a:prstGeom prst="line">
            <a:avLst/>
          </a:prstGeom>
          <a:noFill/>
          <a:ln w="28575" cap="flat" cmpd="sng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2A82B0"/>
              </a:solidFill>
              <a:latin typeface="Arial" charset="0"/>
              <a:ea typeface="宋体" charset="0"/>
            </a:endParaRPr>
          </a:p>
        </p:txBody>
      </p:sp>
      <p:sp>
        <p:nvSpPr>
          <p:cNvPr id="1028" name="直接连接符 5"/>
          <p:cNvSpPr>
            <a:spLocks noChangeShapeType="1"/>
          </p:cNvSpPr>
          <p:nvPr/>
        </p:nvSpPr>
        <p:spPr bwMode="auto">
          <a:xfrm rot="5400000">
            <a:off x="440267" y="239185"/>
            <a:ext cx="480484" cy="2116"/>
          </a:xfrm>
          <a:prstGeom prst="line">
            <a:avLst/>
          </a:prstGeom>
          <a:noFill/>
          <a:ln w="28575" cap="flat" cmpd="sng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2A82B0"/>
              </a:solidFill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4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/>
  <p:txStyles>
    <p:titleStyle>
      <a:lvl1pPr marL="1219170" indent="-1219170" algn="l" rtl="0" fontAlgn="base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+mj-lt"/>
          <a:ea typeface="+mj-ea"/>
          <a:cs typeface="+mj-cs"/>
          <a:sym typeface="Verdana" charset="0"/>
        </a:defRPr>
      </a:lvl1pPr>
      <a:lvl2pPr marL="1219170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2pPr>
      <a:lvl3pPr marL="1219170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3pPr>
      <a:lvl4pPr marL="1219170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4pPr>
      <a:lvl5pPr marL="1219170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5pPr>
      <a:lvl6pPr marL="1828754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6pPr>
      <a:lvl7pPr marL="2438339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7pPr>
      <a:lvl8pPr marL="3047924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8pPr>
      <a:lvl9pPr marL="3657509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86"/>
          <a:stretch>
            <a:fillRect/>
          </a:stretch>
        </p:blipFill>
        <p:spPr bwMode="auto">
          <a:xfrm>
            <a:off x="11144251" y="0"/>
            <a:ext cx="104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直接连接符 4"/>
          <p:cNvSpPr>
            <a:spLocks noChangeShapeType="1"/>
          </p:cNvSpPr>
          <p:nvPr/>
        </p:nvSpPr>
        <p:spPr bwMode="auto">
          <a:xfrm rot="5400000">
            <a:off x="190501" y="406401"/>
            <a:ext cx="817033" cy="4233"/>
          </a:xfrm>
          <a:prstGeom prst="line">
            <a:avLst/>
          </a:prstGeom>
          <a:noFill/>
          <a:ln w="28575" cap="flat" cmpd="sng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2A82B0"/>
              </a:solidFill>
              <a:latin typeface="Arial" charset="0"/>
              <a:ea typeface="宋体" charset="0"/>
            </a:endParaRPr>
          </a:p>
        </p:txBody>
      </p:sp>
      <p:sp>
        <p:nvSpPr>
          <p:cNvPr id="1028" name="直接连接符 5"/>
          <p:cNvSpPr>
            <a:spLocks noChangeShapeType="1"/>
          </p:cNvSpPr>
          <p:nvPr/>
        </p:nvSpPr>
        <p:spPr bwMode="auto">
          <a:xfrm rot="5400000">
            <a:off x="440267" y="239185"/>
            <a:ext cx="480484" cy="2116"/>
          </a:xfrm>
          <a:prstGeom prst="line">
            <a:avLst/>
          </a:prstGeom>
          <a:noFill/>
          <a:ln w="28575" cap="flat" cmpd="sng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2A82B0"/>
              </a:solidFill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5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marL="1219170" indent="-1219170" algn="l" rtl="0" fontAlgn="base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+mj-lt"/>
          <a:ea typeface="+mj-ea"/>
          <a:cs typeface="+mj-cs"/>
          <a:sym typeface="Verdana" charset="0"/>
        </a:defRPr>
      </a:lvl1pPr>
      <a:lvl2pPr marL="1219170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2pPr>
      <a:lvl3pPr marL="1219170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3pPr>
      <a:lvl4pPr marL="1219170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4pPr>
      <a:lvl5pPr marL="1219170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5pPr>
      <a:lvl6pPr marL="1828754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6pPr>
      <a:lvl7pPr marL="2438339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7pPr>
      <a:lvl8pPr marL="3047924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8pPr>
      <a:lvl9pPr marL="3657509" indent="-121917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  <a:ea typeface="微软雅黑" charset="0"/>
          <a:sym typeface="Verdana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3.tif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4.tif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5.tiff"/><Relationship Id="rId7" Type="http://schemas.openxmlformats.org/officeDocument/2006/relationships/image" Target="../media/image26.tiff"/><Relationship Id="rId8" Type="http://schemas.openxmlformats.org/officeDocument/2006/relationships/image" Target="../media/image27.tiff"/><Relationship Id="rId9" Type="http://schemas.openxmlformats.org/officeDocument/2006/relationships/image" Target="../media/image28.jpeg"/><Relationship Id="rId10" Type="http://schemas.openxmlformats.org/officeDocument/2006/relationships/image" Target="../media/image29.gif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5" Type="http://schemas.openxmlformats.org/officeDocument/2006/relationships/image" Target="../media/image32.tiff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34.tiff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35.tiff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tiff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tiff"/><Relationship Id="rId7" Type="http://schemas.openxmlformats.org/officeDocument/2006/relationships/image" Target="../media/image17.tiff"/><Relationship Id="rId8" Type="http://schemas.openxmlformats.org/officeDocument/2006/relationships/image" Target="../media/image18.tiff"/><Relationship Id="rId9" Type="http://schemas.openxmlformats.org/officeDocument/2006/relationships/image" Target="../media/image19.tiff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0.tiff"/><Relationship Id="rId7" Type="http://schemas.openxmlformats.org/officeDocument/2006/relationships/image" Target="../media/image21.jpeg"/><Relationship Id="rId8" Type="http://schemas.openxmlformats.org/officeDocument/2006/relationships/image" Target="../media/image22.tiff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133" y="999067"/>
            <a:ext cx="5367867" cy="485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标题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14401" y="1414491"/>
            <a:ext cx="6610351" cy="7852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/>
            <a:r>
              <a:rPr lang="en-US" altLang="zh-CN" sz="4267" b="0" dirty="0" smtClean="0"/>
              <a:t>Enhancing Smartphone Indoor Localization via Opportunistic Sensing </a:t>
            </a:r>
            <a:endParaRPr lang="zh-CN" altLang="en-US" dirty="0"/>
          </a:p>
        </p:txBody>
      </p:sp>
      <p:sp>
        <p:nvSpPr>
          <p:cNvPr id="4100" name="副标题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14401" y="3981451"/>
            <a:ext cx="6610351" cy="4275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>
              <a:buNone/>
            </a:pPr>
            <a:r>
              <a:rPr lang="en-US" altLang="zh-CN" sz="1600" b="1" dirty="0" err="1" smtClean="0">
                <a:solidFill>
                  <a:srgbClr val="BFBFBF"/>
                </a:solidFill>
              </a:rPr>
              <a:t>Kaikai</a:t>
            </a:r>
            <a:r>
              <a:rPr lang="en-US" altLang="zh-CN" sz="1600" b="1" dirty="0" smtClean="0">
                <a:solidFill>
                  <a:srgbClr val="BFBFBF"/>
                </a:solidFill>
              </a:rPr>
              <a:t> Liu (San Jose State University)</a:t>
            </a:r>
            <a:br>
              <a:rPr lang="en-US" altLang="zh-CN" sz="1600" b="1" dirty="0" smtClean="0">
                <a:solidFill>
                  <a:srgbClr val="BFBFBF"/>
                </a:solidFill>
              </a:rPr>
            </a:br>
            <a:r>
              <a:rPr lang="en-US" altLang="zh-CN" sz="1600" b="1" dirty="0" smtClean="0">
                <a:solidFill>
                  <a:srgbClr val="BFBFBF"/>
                </a:solidFill>
              </a:rPr>
              <a:t>Di Wu (Hunan University)</a:t>
            </a:r>
            <a:br>
              <a:rPr lang="en-US" altLang="zh-CN" sz="1600" b="1" dirty="0" smtClean="0">
                <a:solidFill>
                  <a:srgbClr val="BFBFBF"/>
                </a:solidFill>
              </a:rPr>
            </a:br>
            <a:r>
              <a:rPr lang="en-US" altLang="zh-CN" sz="1600" b="1" dirty="0" err="1" smtClean="0">
                <a:solidFill>
                  <a:srgbClr val="BFBFBF"/>
                </a:solidFill>
              </a:rPr>
              <a:t>Xiaolin</a:t>
            </a:r>
            <a:r>
              <a:rPr lang="en-US" altLang="zh-CN" sz="1600" b="1" dirty="0" smtClean="0">
                <a:solidFill>
                  <a:srgbClr val="BFBFBF"/>
                </a:solidFill>
              </a:rPr>
              <a:t> Li (University of Florida)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1" y="4949310"/>
            <a:ext cx="358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Presented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by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err="1" smtClean="0">
                <a:solidFill>
                  <a:schemeClr val="bg1"/>
                </a:solidFill>
              </a:rPr>
              <a:t>Tianmeng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Hang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 noChangeArrowheads="1"/>
          </p:cNvPicPr>
          <p:nvPr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1" y="4953000"/>
            <a:ext cx="6286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直接连接符 15"/>
          <p:cNvSpPr>
            <a:spLocks noChangeShapeType="1"/>
          </p:cNvSpPr>
          <p:nvPr/>
        </p:nvSpPr>
        <p:spPr bwMode="auto">
          <a:xfrm rot="5400000">
            <a:off x="190501" y="406401"/>
            <a:ext cx="817033" cy="4233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198" name="直接连接符 16"/>
          <p:cNvSpPr>
            <a:spLocks noChangeShapeType="1"/>
          </p:cNvSpPr>
          <p:nvPr/>
        </p:nvSpPr>
        <p:spPr bwMode="auto">
          <a:xfrm rot="5400000">
            <a:off x="440267" y="239185"/>
            <a:ext cx="480484" cy="2116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199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412751"/>
            <a:ext cx="10972800" cy="488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Ranging</a:t>
            </a:r>
            <a:endParaRPr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762" y="1736282"/>
            <a:ext cx="7375541" cy="3797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451" y="1417983"/>
            <a:ext cx="6264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TOA Ranging vs RSS Ranging </a:t>
            </a:r>
            <a:endParaRPr kumimoji="1" lang="zh-CN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81445" y="6294298"/>
            <a:ext cx="54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n w="0"/>
                <a:solidFill>
                  <a:srgbClr val="2A8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09</a:t>
            </a:r>
            <a:endParaRPr lang="en-US" altLang="zh-CN" dirty="0">
              <a:ln w="0"/>
              <a:solidFill>
                <a:srgbClr val="2A82B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5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677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dirty="0" smtClean="0"/>
              <a:t>Three Keys</a:t>
            </a:r>
            <a:endParaRPr lang="zh-CN" altLang="en-US" dirty="0"/>
          </a:p>
        </p:txBody>
      </p:sp>
      <p:sp>
        <p:nvSpPr>
          <p:cNvPr id="6147" name="右箭头 26"/>
          <p:cNvSpPr>
            <a:spLocks noChangeArrowheads="1"/>
          </p:cNvSpPr>
          <p:nvPr/>
        </p:nvSpPr>
        <p:spPr bwMode="auto">
          <a:xfrm>
            <a:off x="3715194" y="3346210"/>
            <a:ext cx="486833" cy="3429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A91B1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微软雅黑" charset="0"/>
              <a:ea typeface="微软雅黑" charset="0"/>
              <a:sym typeface="微软雅黑" charset="0"/>
            </a:endParaRP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609600" y="1335034"/>
            <a:ext cx="4470107" cy="1657165"/>
            <a:chOff x="0" y="11258"/>
            <a:chExt cx="3354696" cy="1243572"/>
          </a:xfrm>
        </p:grpSpPr>
        <p:sp>
          <p:nvSpPr>
            <p:cNvPr id="6151" name="圆角矩形 6"/>
            <p:cNvSpPr>
              <a:spLocks noChangeArrowheads="1"/>
            </p:cNvSpPr>
            <p:nvPr/>
          </p:nvSpPr>
          <p:spPr bwMode="auto">
            <a:xfrm>
              <a:off x="384528" y="122943"/>
              <a:ext cx="2708492" cy="1131887"/>
            </a:xfrm>
            <a:prstGeom prst="roundRect">
              <a:avLst>
                <a:gd name="adj" fmla="val 7361"/>
              </a:avLst>
            </a:prstGeom>
            <a:solidFill>
              <a:schemeClr val="bg1"/>
            </a:solidFill>
            <a:ln w="25400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微软雅黑" charset="0"/>
                <a:ea typeface="微软雅黑" charset="0"/>
                <a:sym typeface="微软雅黑" charset="0"/>
              </a:endParaRPr>
            </a:p>
          </p:txBody>
        </p:sp>
        <p:sp>
          <p:nvSpPr>
            <p:cNvPr id="6152" name="TextBox 7"/>
            <p:cNvSpPr>
              <a:spLocks noChangeArrowheads="1"/>
            </p:cNvSpPr>
            <p:nvPr/>
          </p:nvSpPr>
          <p:spPr bwMode="auto">
            <a:xfrm>
              <a:off x="0" y="11258"/>
              <a:ext cx="2516187" cy="62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4800" b="1">
                  <a:solidFill>
                    <a:srgbClr val="FFC000"/>
                  </a:solidFill>
                  <a:latin typeface="Verdana" charset="0"/>
                  <a:ea typeface="Verdana" charset="0"/>
                  <a:cs typeface="Verdana" charset="0"/>
                  <a:sym typeface="Verdana" charset="0"/>
                </a:rPr>
                <a:t>1</a:t>
              </a:r>
              <a:endParaRPr lang="zh-CN" altLang="en-US" sz="2400"/>
            </a:p>
          </p:txBody>
        </p:sp>
        <p:sp>
          <p:nvSpPr>
            <p:cNvPr id="6154" name="TextBox 13"/>
            <p:cNvSpPr>
              <a:spLocks noChangeArrowheads="1"/>
            </p:cNvSpPr>
            <p:nvPr/>
          </p:nvSpPr>
          <p:spPr bwMode="auto">
            <a:xfrm>
              <a:off x="495874" y="492108"/>
              <a:ext cx="2858822" cy="31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133" b="1" dirty="0" smtClean="0">
                  <a:solidFill>
                    <a:srgbClr val="2A82B0"/>
                  </a:solidFill>
                  <a:latin typeface="Verdana" charset="0"/>
                  <a:ea typeface="微软雅黑" charset="0"/>
                  <a:sym typeface="Verdana" charset="0"/>
                </a:rPr>
                <a:t>Ranging Information</a:t>
              </a:r>
              <a:endParaRPr lang="en-US" altLang="zh-CN" sz="2400" dirty="0">
                <a:solidFill>
                  <a:srgbClr val="2A82B0"/>
                </a:solidFill>
              </a:endParaRP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4418541" y="2904425"/>
            <a:ext cx="3867621" cy="1657165"/>
            <a:chOff x="0" y="11258"/>
            <a:chExt cx="2900715" cy="1243572"/>
          </a:xfrm>
        </p:grpSpPr>
        <p:sp>
          <p:nvSpPr>
            <p:cNvPr id="6156" name="圆角矩形 32"/>
            <p:cNvSpPr>
              <a:spLocks noChangeArrowheads="1"/>
            </p:cNvSpPr>
            <p:nvPr/>
          </p:nvSpPr>
          <p:spPr bwMode="auto">
            <a:xfrm>
              <a:off x="424284" y="122943"/>
              <a:ext cx="2314046" cy="1131887"/>
            </a:xfrm>
            <a:prstGeom prst="roundRect">
              <a:avLst>
                <a:gd name="adj" fmla="val 7361"/>
              </a:avLst>
            </a:prstGeom>
            <a:solidFill>
              <a:schemeClr val="bg1"/>
            </a:solidFill>
            <a:ln w="25400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微软雅黑" charset="0"/>
                <a:ea typeface="微软雅黑" charset="0"/>
                <a:sym typeface="微软雅黑" charset="0"/>
              </a:endParaRPr>
            </a:p>
          </p:txBody>
        </p:sp>
        <p:sp>
          <p:nvSpPr>
            <p:cNvPr id="6157" name="TextBox 33"/>
            <p:cNvSpPr>
              <a:spLocks noChangeArrowheads="1"/>
            </p:cNvSpPr>
            <p:nvPr/>
          </p:nvSpPr>
          <p:spPr bwMode="auto">
            <a:xfrm>
              <a:off x="0" y="11258"/>
              <a:ext cx="2516187" cy="62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4800" b="1">
                  <a:solidFill>
                    <a:srgbClr val="FFC000"/>
                  </a:solidFill>
                  <a:latin typeface="Verdana" charset="0"/>
                  <a:ea typeface="Verdana" charset="0"/>
                  <a:cs typeface="Verdana" charset="0"/>
                  <a:sym typeface="Verdana" charset="0"/>
                </a:rPr>
                <a:t>2</a:t>
              </a:r>
              <a:endParaRPr lang="zh-CN" altLang="en-US" sz="2400"/>
            </a:p>
          </p:txBody>
        </p:sp>
        <p:sp>
          <p:nvSpPr>
            <p:cNvPr id="6159" name="TextBox 13"/>
            <p:cNvSpPr>
              <a:spLocks noChangeArrowheads="1"/>
            </p:cNvSpPr>
            <p:nvPr/>
          </p:nvSpPr>
          <p:spPr bwMode="auto">
            <a:xfrm>
              <a:off x="495874" y="471443"/>
              <a:ext cx="2404841" cy="31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133" b="1" dirty="0" smtClean="0">
                  <a:solidFill>
                    <a:srgbClr val="FF0000"/>
                  </a:solidFill>
                  <a:latin typeface="Verdana" charset="0"/>
                  <a:ea typeface="微软雅黑" charset="0"/>
                  <a:sym typeface="Verdana" charset="0"/>
                </a:rPr>
                <a:t>Angle information</a:t>
              </a:r>
              <a:endParaRPr lang="en-US" altLang="zh-C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右箭头 26"/>
          <p:cNvSpPr>
            <a:spLocks noChangeArrowheads="1"/>
          </p:cNvSpPr>
          <p:nvPr/>
        </p:nvSpPr>
        <p:spPr bwMode="auto">
          <a:xfrm>
            <a:off x="7511540" y="4977088"/>
            <a:ext cx="486833" cy="3429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A91B1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微软雅黑" charset="0"/>
              <a:ea typeface="微软雅黑" charset="0"/>
              <a:sym typeface="微软雅黑" charset="0"/>
            </a:endParaRPr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>
            <a:off x="8016641" y="4561590"/>
            <a:ext cx="3844055" cy="1657165"/>
            <a:chOff x="0" y="11258"/>
            <a:chExt cx="2516187" cy="1243572"/>
          </a:xfrm>
        </p:grpSpPr>
        <p:sp>
          <p:nvSpPr>
            <p:cNvPr id="29" name="圆角矩形 32"/>
            <p:cNvSpPr>
              <a:spLocks noChangeArrowheads="1"/>
            </p:cNvSpPr>
            <p:nvPr/>
          </p:nvSpPr>
          <p:spPr bwMode="auto">
            <a:xfrm>
              <a:off x="384528" y="122943"/>
              <a:ext cx="2044700" cy="1131887"/>
            </a:xfrm>
            <a:prstGeom prst="roundRect">
              <a:avLst>
                <a:gd name="adj" fmla="val 7361"/>
              </a:avLst>
            </a:prstGeom>
            <a:solidFill>
              <a:schemeClr val="bg1"/>
            </a:solidFill>
            <a:ln w="25400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微软雅黑" charset="0"/>
                <a:ea typeface="微软雅黑" charset="0"/>
                <a:sym typeface="微软雅黑" charset="0"/>
              </a:endParaRPr>
            </a:p>
          </p:txBody>
        </p:sp>
        <p:sp>
          <p:nvSpPr>
            <p:cNvPr id="30" name="TextBox 33"/>
            <p:cNvSpPr>
              <a:spLocks noChangeArrowheads="1"/>
            </p:cNvSpPr>
            <p:nvPr/>
          </p:nvSpPr>
          <p:spPr bwMode="auto">
            <a:xfrm>
              <a:off x="0" y="11258"/>
              <a:ext cx="2516187" cy="62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FFC000"/>
                  </a:solidFill>
                  <a:latin typeface="Verdana" charset="0"/>
                  <a:ea typeface="Verdana" charset="0"/>
                  <a:cs typeface="Verdana" charset="0"/>
                  <a:sym typeface="Verdana" charset="0"/>
                </a:rPr>
                <a:t>3</a:t>
              </a:r>
              <a:endParaRPr lang="zh-CN" altLang="en-US" sz="2400" dirty="0"/>
            </a:p>
          </p:txBody>
        </p:sp>
        <p:sp>
          <p:nvSpPr>
            <p:cNvPr id="32" name="TextBox 13"/>
            <p:cNvSpPr>
              <a:spLocks noChangeArrowheads="1"/>
            </p:cNvSpPr>
            <p:nvPr/>
          </p:nvSpPr>
          <p:spPr bwMode="auto">
            <a:xfrm>
              <a:off x="512321" y="319256"/>
              <a:ext cx="1928865" cy="56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133" b="1" dirty="0" smtClean="0">
                  <a:solidFill>
                    <a:srgbClr val="2A82B0"/>
                  </a:solidFill>
                  <a:latin typeface="Verdana" charset="0"/>
                  <a:ea typeface="微软雅黑" charset="0"/>
                  <a:sym typeface="Verdana" charset="0"/>
                </a:rPr>
                <a:t>Displacement &amp;</a:t>
              </a:r>
            </a:p>
            <a:p>
              <a:r>
                <a:rPr lang="en-US" altLang="zh-CN" sz="2133" b="1" dirty="0" smtClean="0">
                  <a:solidFill>
                    <a:srgbClr val="2A82B0"/>
                  </a:solidFill>
                  <a:latin typeface="Verdana" charset="0"/>
                  <a:ea typeface="微软雅黑" charset="0"/>
                  <a:sym typeface="Verdana" charset="0"/>
                </a:rPr>
                <a:t>moving direction</a:t>
              </a:r>
              <a:endParaRPr lang="en-US" altLang="zh-CN" sz="2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681445" y="6294298"/>
            <a:ext cx="54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en-US" altLang="zh-CN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7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 noChangeArrowheads="1"/>
          </p:cNvPicPr>
          <p:nvPr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1" y="4953000"/>
            <a:ext cx="6286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直接连接符 15"/>
          <p:cNvSpPr>
            <a:spLocks noChangeShapeType="1"/>
          </p:cNvSpPr>
          <p:nvPr/>
        </p:nvSpPr>
        <p:spPr bwMode="auto">
          <a:xfrm rot="5400000">
            <a:off x="190501" y="406401"/>
            <a:ext cx="817033" cy="4233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198" name="直接连接符 16"/>
          <p:cNvSpPr>
            <a:spLocks noChangeShapeType="1"/>
          </p:cNvSpPr>
          <p:nvPr/>
        </p:nvSpPr>
        <p:spPr bwMode="auto">
          <a:xfrm rot="5400000">
            <a:off x="440267" y="239185"/>
            <a:ext cx="480484" cy="2116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199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412751"/>
            <a:ext cx="10972800" cy="488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Angle Information</a:t>
            </a:r>
            <a:endParaRPr lang="zh-CN" altLang="en-US" dirty="0"/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701231"/>
            <a:ext cx="5829329" cy="369683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865030" y="2138767"/>
            <a:ext cx="24379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High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directionality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81445" y="6294298"/>
            <a:ext cx="54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n w="0"/>
                <a:solidFill>
                  <a:srgbClr val="2A8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endParaRPr lang="en-US" altLang="zh-CN" dirty="0">
              <a:ln w="0"/>
              <a:solidFill>
                <a:srgbClr val="2A82B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17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677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dirty="0" smtClean="0"/>
              <a:t>Three Keys</a:t>
            </a:r>
            <a:endParaRPr lang="zh-CN" altLang="en-US" dirty="0"/>
          </a:p>
        </p:txBody>
      </p:sp>
      <p:sp>
        <p:nvSpPr>
          <p:cNvPr id="6147" name="右箭头 26"/>
          <p:cNvSpPr>
            <a:spLocks noChangeArrowheads="1"/>
          </p:cNvSpPr>
          <p:nvPr/>
        </p:nvSpPr>
        <p:spPr bwMode="auto">
          <a:xfrm>
            <a:off x="3715194" y="3346210"/>
            <a:ext cx="486833" cy="3429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A91B1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微软雅黑" charset="0"/>
              <a:ea typeface="微软雅黑" charset="0"/>
              <a:sym typeface="微软雅黑" charset="0"/>
            </a:endParaRP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609600" y="1335034"/>
            <a:ext cx="4470107" cy="1657165"/>
            <a:chOff x="0" y="11258"/>
            <a:chExt cx="3354696" cy="1243572"/>
          </a:xfrm>
        </p:grpSpPr>
        <p:sp>
          <p:nvSpPr>
            <p:cNvPr id="6151" name="圆角矩形 6"/>
            <p:cNvSpPr>
              <a:spLocks noChangeArrowheads="1"/>
            </p:cNvSpPr>
            <p:nvPr/>
          </p:nvSpPr>
          <p:spPr bwMode="auto">
            <a:xfrm>
              <a:off x="384528" y="122943"/>
              <a:ext cx="2708492" cy="1131887"/>
            </a:xfrm>
            <a:prstGeom prst="roundRect">
              <a:avLst>
                <a:gd name="adj" fmla="val 7361"/>
              </a:avLst>
            </a:prstGeom>
            <a:solidFill>
              <a:schemeClr val="bg1"/>
            </a:solidFill>
            <a:ln w="25400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微软雅黑" charset="0"/>
                <a:ea typeface="微软雅黑" charset="0"/>
                <a:sym typeface="微软雅黑" charset="0"/>
              </a:endParaRPr>
            </a:p>
          </p:txBody>
        </p:sp>
        <p:sp>
          <p:nvSpPr>
            <p:cNvPr id="6152" name="TextBox 7"/>
            <p:cNvSpPr>
              <a:spLocks noChangeArrowheads="1"/>
            </p:cNvSpPr>
            <p:nvPr/>
          </p:nvSpPr>
          <p:spPr bwMode="auto">
            <a:xfrm>
              <a:off x="0" y="11258"/>
              <a:ext cx="2516187" cy="62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4800" b="1">
                  <a:solidFill>
                    <a:srgbClr val="FFC000"/>
                  </a:solidFill>
                  <a:latin typeface="Verdana" charset="0"/>
                  <a:ea typeface="Verdana" charset="0"/>
                  <a:cs typeface="Verdana" charset="0"/>
                  <a:sym typeface="Verdana" charset="0"/>
                </a:rPr>
                <a:t>1</a:t>
              </a:r>
              <a:endParaRPr lang="zh-CN" altLang="en-US" sz="2400"/>
            </a:p>
          </p:txBody>
        </p:sp>
        <p:sp>
          <p:nvSpPr>
            <p:cNvPr id="6154" name="TextBox 13"/>
            <p:cNvSpPr>
              <a:spLocks noChangeArrowheads="1"/>
            </p:cNvSpPr>
            <p:nvPr/>
          </p:nvSpPr>
          <p:spPr bwMode="auto">
            <a:xfrm>
              <a:off x="495874" y="492108"/>
              <a:ext cx="2858822" cy="31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133" b="1" dirty="0" smtClean="0">
                  <a:solidFill>
                    <a:srgbClr val="2A82B0"/>
                  </a:solidFill>
                  <a:latin typeface="Verdana" charset="0"/>
                  <a:ea typeface="微软雅黑" charset="0"/>
                  <a:sym typeface="Verdana" charset="0"/>
                </a:rPr>
                <a:t>Ranging Information</a:t>
              </a:r>
              <a:endParaRPr lang="en-US" altLang="zh-CN" sz="2400" dirty="0">
                <a:solidFill>
                  <a:srgbClr val="2A82B0"/>
                </a:solidFill>
              </a:endParaRP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4418541" y="2904425"/>
            <a:ext cx="3867621" cy="1657165"/>
            <a:chOff x="0" y="11258"/>
            <a:chExt cx="2900715" cy="1243572"/>
          </a:xfrm>
        </p:grpSpPr>
        <p:sp>
          <p:nvSpPr>
            <p:cNvPr id="6156" name="圆角矩形 32"/>
            <p:cNvSpPr>
              <a:spLocks noChangeArrowheads="1"/>
            </p:cNvSpPr>
            <p:nvPr/>
          </p:nvSpPr>
          <p:spPr bwMode="auto">
            <a:xfrm>
              <a:off x="424284" y="122943"/>
              <a:ext cx="2314046" cy="1131887"/>
            </a:xfrm>
            <a:prstGeom prst="roundRect">
              <a:avLst>
                <a:gd name="adj" fmla="val 7361"/>
              </a:avLst>
            </a:prstGeom>
            <a:solidFill>
              <a:schemeClr val="bg1"/>
            </a:solidFill>
            <a:ln w="25400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微软雅黑" charset="0"/>
                <a:ea typeface="微软雅黑" charset="0"/>
                <a:sym typeface="微软雅黑" charset="0"/>
              </a:endParaRPr>
            </a:p>
          </p:txBody>
        </p:sp>
        <p:sp>
          <p:nvSpPr>
            <p:cNvPr id="6157" name="TextBox 33"/>
            <p:cNvSpPr>
              <a:spLocks noChangeArrowheads="1"/>
            </p:cNvSpPr>
            <p:nvPr/>
          </p:nvSpPr>
          <p:spPr bwMode="auto">
            <a:xfrm>
              <a:off x="0" y="11258"/>
              <a:ext cx="2516187" cy="62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4800" b="1">
                  <a:solidFill>
                    <a:srgbClr val="FFC000"/>
                  </a:solidFill>
                  <a:latin typeface="Verdana" charset="0"/>
                  <a:ea typeface="Verdana" charset="0"/>
                  <a:cs typeface="Verdana" charset="0"/>
                  <a:sym typeface="Verdana" charset="0"/>
                </a:rPr>
                <a:t>2</a:t>
              </a:r>
              <a:endParaRPr lang="zh-CN" altLang="en-US" sz="2400"/>
            </a:p>
          </p:txBody>
        </p:sp>
        <p:sp>
          <p:nvSpPr>
            <p:cNvPr id="6159" name="TextBox 13"/>
            <p:cNvSpPr>
              <a:spLocks noChangeArrowheads="1"/>
            </p:cNvSpPr>
            <p:nvPr/>
          </p:nvSpPr>
          <p:spPr bwMode="auto">
            <a:xfrm>
              <a:off x="495874" y="471443"/>
              <a:ext cx="2404841" cy="31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133" b="1" dirty="0" smtClean="0">
                  <a:solidFill>
                    <a:srgbClr val="2A82B0"/>
                  </a:solidFill>
                  <a:latin typeface="Verdana" charset="0"/>
                  <a:ea typeface="微软雅黑" charset="0"/>
                  <a:sym typeface="Verdana" charset="0"/>
                </a:rPr>
                <a:t>Angle information</a:t>
              </a:r>
              <a:endParaRPr lang="en-US" altLang="zh-CN" sz="2400" dirty="0">
                <a:solidFill>
                  <a:srgbClr val="2A82B0"/>
                </a:solidFill>
              </a:endParaRPr>
            </a:p>
          </p:txBody>
        </p:sp>
      </p:grpSp>
      <p:sp>
        <p:nvSpPr>
          <p:cNvPr id="27" name="右箭头 26"/>
          <p:cNvSpPr>
            <a:spLocks noChangeArrowheads="1"/>
          </p:cNvSpPr>
          <p:nvPr/>
        </p:nvSpPr>
        <p:spPr bwMode="auto">
          <a:xfrm>
            <a:off x="7511540" y="4977088"/>
            <a:ext cx="486833" cy="3429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A91B1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微软雅黑" charset="0"/>
              <a:ea typeface="微软雅黑" charset="0"/>
              <a:sym typeface="微软雅黑" charset="0"/>
            </a:endParaRPr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>
            <a:off x="8016641" y="4561590"/>
            <a:ext cx="3844055" cy="1657165"/>
            <a:chOff x="0" y="11258"/>
            <a:chExt cx="2516187" cy="1243572"/>
          </a:xfrm>
        </p:grpSpPr>
        <p:sp>
          <p:nvSpPr>
            <p:cNvPr id="29" name="圆角矩形 32"/>
            <p:cNvSpPr>
              <a:spLocks noChangeArrowheads="1"/>
            </p:cNvSpPr>
            <p:nvPr/>
          </p:nvSpPr>
          <p:spPr bwMode="auto">
            <a:xfrm>
              <a:off x="384528" y="122943"/>
              <a:ext cx="2044700" cy="1131887"/>
            </a:xfrm>
            <a:prstGeom prst="roundRect">
              <a:avLst>
                <a:gd name="adj" fmla="val 7361"/>
              </a:avLst>
            </a:prstGeom>
            <a:solidFill>
              <a:schemeClr val="bg1"/>
            </a:solidFill>
            <a:ln w="25400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微软雅黑" charset="0"/>
                <a:ea typeface="微软雅黑" charset="0"/>
                <a:sym typeface="微软雅黑" charset="0"/>
              </a:endParaRPr>
            </a:p>
          </p:txBody>
        </p:sp>
        <p:sp>
          <p:nvSpPr>
            <p:cNvPr id="30" name="TextBox 33"/>
            <p:cNvSpPr>
              <a:spLocks noChangeArrowheads="1"/>
            </p:cNvSpPr>
            <p:nvPr/>
          </p:nvSpPr>
          <p:spPr bwMode="auto">
            <a:xfrm>
              <a:off x="0" y="11258"/>
              <a:ext cx="2516187" cy="62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FFC000"/>
                  </a:solidFill>
                  <a:latin typeface="Verdana" charset="0"/>
                  <a:ea typeface="Verdana" charset="0"/>
                  <a:cs typeface="Verdana" charset="0"/>
                  <a:sym typeface="Verdana" charset="0"/>
                </a:rPr>
                <a:t>3</a:t>
              </a:r>
              <a:endParaRPr lang="zh-CN" altLang="en-US" sz="2400" dirty="0"/>
            </a:p>
          </p:txBody>
        </p:sp>
        <p:sp>
          <p:nvSpPr>
            <p:cNvPr id="32" name="TextBox 13"/>
            <p:cNvSpPr>
              <a:spLocks noChangeArrowheads="1"/>
            </p:cNvSpPr>
            <p:nvPr/>
          </p:nvSpPr>
          <p:spPr bwMode="auto">
            <a:xfrm>
              <a:off x="512321" y="319256"/>
              <a:ext cx="1928865" cy="56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133" b="1" dirty="0" smtClean="0">
                  <a:solidFill>
                    <a:srgbClr val="FF0000"/>
                  </a:solidFill>
                  <a:latin typeface="Verdana" charset="0"/>
                  <a:ea typeface="微软雅黑" charset="0"/>
                  <a:sym typeface="Verdana" charset="0"/>
                </a:rPr>
                <a:t>Displacement &amp;</a:t>
              </a:r>
            </a:p>
            <a:p>
              <a:r>
                <a:rPr lang="en-US" altLang="zh-CN" sz="2133" b="1" dirty="0" smtClean="0">
                  <a:solidFill>
                    <a:srgbClr val="FF0000"/>
                  </a:solidFill>
                  <a:latin typeface="Verdana" charset="0"/>
                  <a:ea typeface="微软雅黑" charset="0"/>
                  <a:sym typeface="Verdana" charset="0"/>
                </a:rPr>
                <a:t>moving direction</a:t>
              </a:r>
              <a:endParaRPr lang="en-US" altLang="zh-C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681445" y="6294298"/>
            <a:ext cx="54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</a:t>
            </a:r>
            <a:endParaRPr lang="en-US" altLang="zh-CN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 noChangeArrowheads="1"/>
          </p:cNvPicPr>
          <p:nvPr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1" y="4953000"/>
            <a:ext cx="6286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直接连接符 15"/>
          <p:cNvSpPr>
            <a:spLocks noChangeShapeType="1"/>
          </p:cNvSpPr>
          <p:nvPr/>
        </p:nvSpPr>
        <p:spPr bwMode="auto">
          <a:xfrm rot="5400000">
            <a:off x="190501" y="406401"/>
            <a:ext cx="817033" cy="4233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198" name="直接连接符 16"/>
          <p:cNvSpPr>
            <a:spLocks noChangeShapeType="1"/>
          </p:cNvSpPr>
          <p:nvPr/>
        </p:nvSpPr>
        <p:spPr bwMode="auto">
          <a:xfrm rot="5400000">
            <a:off x="440267" y="239185"/>
            <a:ext cx="480484" cy="2116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199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412751"/>
            <a:ext cx="10972800" cy="488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Displacement Estimation</a:t>
            </a:r>
            <a:endParaRPr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2572660"/>
            <a:ext cx="1355443" cy="1959583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743" y="1269757"/>
            <a:ext cx="1618198" cy="15896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2602" y="285939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Accelerometer</a:t>
            </a:r>
            <a:endParaRPr kumimoji="1" lang="zh-CN" altLang="en-US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6198" y="1205528"/>
            <a:ext cx="5740400" cy="24130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448694" y="2001252"/>
            <a:ext cx="3359326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zh-CN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engXian" panose="020F0502020204030204"/>
                <a:ea typeface="DengXian" charset="0"/>
              </a:rPr>
              <a:t>Bias</a:t>
            </a:r>
            <a:r>
              <a:rPr kumimoji="1" lang="zh-CN" alt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engXian" panose="020F0502020204030204"/>
                <a:ea typeface="DengXian" charset="0"/>
              </a:rPr>
              <a:t> </a:t>
            </a:r>
            <a:r>
              <a:rPr kumimoji="1" lang="en-US" altLang="zh-CN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engXian" panose="020F0502020204030204"/>
                <a:ea typeface="DengXian" charset="0"/>
              </a:rPr>
              <a:t>Error</a:t>
            </a:r>
            <a:endParaRPr lang="zh-CN" alt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DengXian" panose="020F0502020204030204"/>
              <a:ea typeface="DengXian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021" y="5487174"/>
            <a:ext cx="3687319" cy="110350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791" y="3512081"/>
            <a:ext cx="2402596" cy="1708006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 rot="14439771">
            <a:off x="8012324" y="5282560"/>
            <a:ext cx="232065" cy="2602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3228904" y="3834331"/>
            <a:ext cx="3234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Movement Model</a:t>
            </a:r>
            <a:r>
              <a:rPr kumimoji="1" lang="en-US" altLang="zh-CN"/>
              <a:t>: </a:t>
            </a:r>
            <a:endParaRPr kumimoji="1" lang="en-US" altLang="zh-CN" smtClean="0"/>
          </a:p>
          <a:p>
            <a:r>
              <a:rPr kumimoji="1" lang="en-US" altLang="zh-CN" dirty="0" smtClean="0"/>
              <a:t>Start-Moving-Stop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Pattern</a:t>
            </a:r>
            <a:endParaRPr kumimoji="1" lang="zh-CN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681445" y="6294298"/>
            <a:ext cx="54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n w="0"/>
                <a:solidFill>
                  <a:srgbClr val="2A8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</a:t>
            </a:r>
            <a:endParaRPr lang="en-US" altLang="zh-CN" dirty="0">
              <a:ln w="0"/>
              <a:solidFill>
                <a:srgbClr val="2A82B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8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Process</a:t>
            </a:r>
            <a:endParaRPr kumimoji="1"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681" y="849231"/>
            <a:ext cx="5943031" cy="4530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993" y="5942023"/>
            <a:ext cx="30480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993" y="5476967"/>
            <a:ext cx="3060700" cy="3683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79344" y="4170948"/>
            <a:ext cx="705852" cy="593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Oval 9"/>
          <p:cNvSpPr/>
          <p:nvPr/>
        </p:nvSpPr>
        <p:spPr>
          <a:xfrm>
            <a:off x="6294270" y="3122742"/>
            <a:ext cx="705852" cy="59355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4BF6-028E-5541-BC92-54D59D26D615}" type="datetime1">
              <a:rPr kumimoji="1" lang="en-US" altLang="zh-CN" smtClean="0"/>
              <a:t>5/16/16</a:t>
            </a:fld>
            <a:endParaRPr kumimoji="1"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237" y="3036090"/>
            <a:ext cx="708749" cy="6802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253" y="2413944"/>
            <a:ext cx="708749" cy="680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879" y="2504225"/>
            <a:ext cx="554181" cy="5318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994" y="3588557"/>
            <a:ext cx="708749" cy="6802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986" y="3292446"/>
            <a:ext cx="708749" cy="6802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681445" y="6294298"/>
            <a:ext cx="54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n w="0"/>
                <a:solidFill>
                  <a:srgbClr val="2A8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</a:t>
            </a:r>
            <a:endParaRPr lang="en-US" altLang="zh-CN" dirty="0">
              <a:ln w="0"/>
              <a:solidFill>
                <a:srgbClr val="2A82B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7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 noChangeArrowheads="1"/>
          </p:cNvPicPr>
          <p:nvPr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1" y="4953000"/>
            <a:ext cx="6286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直接连接符 15"/>
          <p:cNvSpPr>
            <a:spLocks noChangeShapeType="1"/>
          </p:cNvSpPr>
          <p:nvPr/>
        </p:nvSpPr>
        <p:spPr bwMode="auto">
          <a:xfrm rot="5400000">
            <a:off x="190501" y="406401"/>
            <a:ext cx="817033" cy="4233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2A82B0"/>
              </a:solidFill>
              <a:latin typeface="Arial" charset="0"/>
              <a:ea typeface="宋体" charset="0"/>
            </a:endParaRPr>
          </a:p>
        </p:txBody>
      </p:sp>
      <p:sp>
        <p:nvSpPr>
          <p:cNvPr id="8198" name="直接连接符 16"/>
          <p:cNvSpPr>
            <a:spLocks noChangeShapeType="1"/>
          </p:cNvSpPr>
          <p:nvPr/>
        </p:nvSpPr>
        <p:spPr bwMode="auto">
          <a:xfrm rot="5400000">
            <a:off x="440267" y="239185"/>
            <a:ext cx="480484" cy="2116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2A82B0"/>
              </a:solidFill>
              <a:latin typeface="Arial" charset="0"/>
              <a:ea typeface="宋体" charset="0"/>
            </a:endParaRPr>
          </a:p>
        </p:txBody>
      </p:sp>
      <p:sp>
        <p:nvSpPr>
          <p:cNvPr id="8199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412751"/>
            <a:ext cx="10972800" cy="488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Experiment</a:t>
            </a:r>
            <a:endParaRPr lang="zh-CN" altLang="en-US" dirty="0"/>
          </a:p>
        </p:txBody>
      </p:sp>
      <p:sp>
        <p:nvSpPr>
          <p:cNvPr id="8221" name="矩形 32"/>
          <p:cNvSpPr>
            <a:spLocks noChangeArrowheads="1"/>
          </p:cNvSpPr>
          <p:nvPr/>
        </p:nvSpPr>
        <p:spPr bwMode="auto">
          <a:xfrm>
            <a:off x="679451" y="1618245"/>
            <a:ext cx="371474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600" dirty="0"/>
              <a:t>Device: iPhone 5s</a:t>
            </a:r>
            <a:endParaRPr kumimoji="1" lang="zh-CN" altLang="en-US" sz="1600" dirty="0"/>
          </a:p>
          <a:p>
            <a:r>
              <a:rPr kumimoji="1" lang="en-US" altLang="zh-CN" sz="1600" dirty="0"/>
              <a:t>Anchor max distance:20cm</a:t>
            </a:r>
          </a:p>
          <a:p>
            <a:endParaRPr kumimoji="1" lang="zh-CN" altLang="en-US" sz="1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978" y="1618245"/>
            <a:ext cx="7499889" cy="3842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23947" y="3237821"/>
            <a:ext cx="2635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</a:rPr>
              <a:t>m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=1,2</a:t>
            </a:r>
            <a:endParaRPr kumimoji="1" lang="zh-CN" altLang="en-US" sz="2800" dirty="0" smtClean="0">
              <a:solidFill>
                <a:srgbClr val="FF0000"/>
              </a:solidFill>
            </a:endParaRPr>
          </a:p>
          <a:p>
            <a:r>
              <a:rPr kumimoji="1" lang="zh-CN" altLang="en-US" sz="2800" dirty="0" smtClean="0">
                <a:solidFill>
                  <a:srgbClr val="FF0000"/>
                </a:solidFill>
              </a:rPr>
              <a:t>❗️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2~11 times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81445" y="6294298"/>
            <a:ext cx="54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n w="0"/>
                <a:solidFill>
                  <a:srgbClr val="2A8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</a:t>
            </a:r>
            <a:endParaRPr lang="en-US" altLang="zh-CN" dirty="0">
              <a:ln w="0"/>
              <a:solidFill>
                <a:srgbClr val="2A82B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 noChangeArrowheads="1"/>
          </p:cNvPicPr>
          <p:nvPr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1" y="4953000"/>
            <a:ext cx="6286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直接连接符 15"/>
          <p:cNvSpPr>
            <a:spLocks noChangeShapeType="1"/>
          </p:cNvSpPr>
          <p:nvPr/>
        </p:nvSpPr>
        <p:spPr bwMode="auto">
          <a:xfrm rot="5400000">
            <a:off x="190501" y="406401"/>
            <a:ext cx="817033" cy="4233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2A82B0"/>
              </a:solidFill>
              <a:latin typeface="Arial" charset="0"/>
              <a:ea typeface="宋体" charset="0"/>
            </a:endParaRPr>
          </a:p>
        </p:txBody>
      </p:sp>
      <p:sp>
        <p:nvSpPr>
          <p:cNvPr id="8198" name="直接连接符 16"/>
          <p:cNvSpPr>
            <a:spLocks noChangeShapeType="1"/>
          </p:cNvSpPr>
          <p:nvPr/>
        </p:nvSpPr>
        <p:spPr bwMode="auto">
          <a:xfrm rot="5400000">
            <a:off x="440267" y="239185"/>
            <a:ext cx="480484" cy="2116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2A82B0"/>
              </a:solidFill>
              <a:latin typeface="Arial" charset="0"/>
              <a:ea typeface="宋体" charset="0"/>
            </a:endParaRPr>
          </a:p>
        </p:txBody>
      </p:sp>
      <p:sp>
        <p:nvSpPr>
          <p:cNvPr id="8199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412751"/>
            <a:ext cx="10972800" cy="488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Trilateration via </a:t>
            </a:r>
            <a:r>
              <a:rPr lang="en-US" altLang="zh-CN" dirty="0" err="1" smtClean="0">
                <a:solidFill>
                  <a:schemeClr val="tx1"/>
                </a:solidFill>
              </a:rPr>
              <a:t>Semidefinite</a:t>
            </a:r>
            <a:r>
              <a:rPr lang="en-US" altLang="zh-CN" dirty="0" smtClean="0">
                <a:solidFill>
                  <a:schemeClr val="tx1"/>
                </a:solidFill>
              </a:rPr>
              <a:t> Programming</a:t>
            </a:r>
            <a:endParaRPr lang="zh-CN" alt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968" y="1618245"/>
            <a:ext cx="7535490" cy="4173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81445" y="6294298"/>
            <a:ext cx="54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mtClean="0">
                <a:ln w="0"/>
                <a:solidFill>
                  <a:srgbClr val="2A8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</a:t>
            </a:r>
            <a:endParaRPr lang="en-US" altLang="zh-CN" dirty="0">
              <a:ln w="0"/>
              <a:solidFill>
                <a:srgbClr val="2A82B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9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412751"/>
            <a:ext cx="10972800" cy="488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</a:rPr>
              <a:t>在此输入标题</a:t>
            </a:r>
            <a:endParaRPr lang="zh-CN" altLang="en-US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0" y="1047752"/>
            <a:ext cx="9144000" cy="4667250"/>
            <a:chOff x="0" y="0"/>
            <a:chExt cx="6858048" cy="3500444"/>
          </a:xfrm>
        </p:grpSpPr>
        <p:grpSp>
          <p:nvGrpSpPr>
            <p:cNvPr id="14340" name="Group 4"/>
            <p:cNvGrpSpPr>
              <a:grpSpLocks/>
            </p:cNvGrpSpPr>
            <p:nvPr/>
          </p:nvGrpSpPr>
          <p:grpSpPr bwMode="auto">
            <a:xfrm>
              <a:off x="1607355" y="0"/>
              <a:ext cx="3643338" cy="3500444"/>
              <a:chOff x="0" y="0"/>
              <a:chExt cx="3643338" cy="3500444"/>
            </a:xfrm>
          </p:grpSpPr>
          <p:sp>
            <p:nvSpPr>
              <p:cNvPr id="14341" name="椭圆 6"/>
              <p:cNvSpPr>
                <a:spLocks noChangeArrowheads="1"/>
              </p:cNvSpPr>
              <p:nvPr/>
            </p:nvSpPr>
            <p:spPr bwMode="auto">
              <a:xfrm>
                <a:off x="71447" y="0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A91B17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微软雅黑" charset="0"/>
                  <a:ea typeface="微软雅黑" charset="0"/>
                  <a:sym typeface="微软雅黑" charset="0"/>
                </a:endParaRPr>
              </a:p>
            </p:txBody>
          </p:sp>
          <p:sp>
            <p:nvSpPr>
              <p:cNvPr id="14342" name="TextBox 7"/>
              <p:cNvSpPr>
                <a:spLocks noChangeArrowheads="1"/>
              </p:cNvSpPr>
              <p:nvPr/>
            </p:nvSpPr>
            <p:spPr bwMode="auto">
              <a:xfrm>
                <a:off x="0" y="1035842"/>
                <a:ext cx="3643338" cy="1546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5333" b="1">
                    <a:solidFill>
                      <a:schemeClr val="bg1"/>
                    </a:solidFill>
                    <a:latin typeface="微软雅黑" charset="0"/>
                    <a:ea typeface="微软雅黑" charset="0"/>
                    <a:sym typeface="微软雅黑" charset="0"/>
                  </a:rPr>
                  <a:t>输入文字</a:t>
                </a:r>
              </a:p>
              <a:p>
                <a:pPr algn="ctr"/>
                <a:r>
                  <a:rPr lang="zh-CN" altLang="en-US" sz="1867" b="1">
                    <a:solidFill>
                      <a:schemeClr val="bg1"/>
                    </a:solidFill>
                    <a:latin typeface="微软雅黑" charset="0"/>
                    <a:ea typeface="微软雅黑" charset="0"/>
                    <a:sym typeface="微软雅黑" charset="0"/>
                  </a:rPr>
                  <a:t>在此录入上述图表的综合分析结论</a:t>
                </a:r>
              </a:p>
              <a:p>
                <a:pPr algn="ctr"/>
                <a:r>
                  <a:rPr lang="zh-CN" altLang="en-US" sz="1867" b="1">
                    <a:solidFill>
                      <a:schemeClr val="bg1"/>
                    </a:solidFill>
                    <a:latin typeface="微软雅黑" charset="0"/>
                    <a:ea typeface="微软雅黑" charset="0"/>
                    <a:sym typeface="微软雅黑" charset="0"/>
                  </a:rPr>
                  <a:t>在此录入上述图表的综合分析结论</a:t>
                </a:r>
              </a:p>
              <a:p>
                <a:pPr algn="ctr"/>
                <a:r>
                  <a:rPr lang="zh-CN" altLang="en-US" sz="1867" b="1">
                    <a:solidFill>
                      <a:schemeClr val="bg1"/>
                    </a:solidFill>
                    <a:latin typeface="微软雅黑" charset="0"/>
                    <a:ea typeface="微软雅黑" charset="0"/>
                    <a:sym typeface="微软雅黑" charset="0"/>
                  </a:rPr>
                  <a:t>在此录入上述图表的综合分析结论</a:t>
                </a:r>
              </a:p>
              <a:p>
                <a:pPr algn="ctr"/>
                <a:r>
                  <a:rPr lang="zh-CN" altLang="en-US" sz="1867" b="1">
                    <a:solidFill>
                      <a:schemeClr val="bg1"/>
                    </a:solidFill>
                    <a:latin typeface="微软雅黑" charset="0"/>
                    <a:ea typeface="微软雅黑" charset="0"/>
                    <a:sym typeface="微软雅黑" charset="0"/>
                  </a:rPr>
                  <a:t>在此录入上述图表的综合分析结论</a:t>
                </a:r>
                <a:endParaRPr lang="zh-CN" altLang="en-US" sz="2400"/>
              </a:p>
            </p:txBody>
          </p:sp>
        </p:grpSp>
        <p:grpSp>
          <p:nvGrpSpPr>
            <p:cNvPr id="14343" name="Group 7"/>
            <p:cNvGrpSpPr>
              <a:grpSpLocks/>
            </p:cNvGrpSpPr>
            <p:nvPr/>
          </p:nvGrpSpPr>
          <p:grpSpPr bwMode="auto">
            <a:xfrm>
              <a:off x="0" y="819198"/>
              <a:ext cx="6858048" cy="1838921"/>
              <a:chOff x="0" y="0"/>
              <a:chExt cx="6858048" cy="1838921"/>
            </a:xfrm>
          </p:grpSpPr>
          <p:sp>
            <p:nvSpPr>
              <p:cNvPr id="14344" name="TextBox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71636" cy="1838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15333">
                    <a:solidFill>
                      <a:srgbClr val="A48700"/>
                    </a:solidFill>
                    <a:latin typeface="方正姚体" charset="0"/>
                    <a:ea typeface="方正姚体" charset="0"/>
                    <a:sym typeface="方正姚体" charset="0"/>
                  </a:rPr>
                  <a:t>“</a:t>
                </a:r>
                <a:endParaRPr lang="zh-CN" altLang="en-US" sz="2400"/>
              </a:p>
            </p:txBody>
          </p:sp>
          <p:sp>
            <p:nvSpPr>
              <p:cNvPr id="14345" name="TextBox 9"/>
              <p:cNvSpPr>
                <a:spLocks noChangeArrowheads="1"/>
              </p:cNvSpPr>
              <p:nvPr/>
            </p:nvSpPr>
            <p:spPr bwMode="auto">
              <a:xfrm flipV="1">
                <a:off x="5286412" y="0"/>
                <a:ext cx="1571636" cy="1838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5333">
                    <a:solidFill>
                      <a:srgbClr val="A48700"/>
                    </a:solidFill>
                    <a:latin typeface="方正姚体" charset="0"/>
                    <a:ea typeface="方正姚体" charset="0"/>
                    <a:sym typeface="方正姚体" charset="0"/>
                  </a:rPr>
                  <a:t>“</a:t>
                </a:r>
                <a:endParaRPr lang="zh-CN" altLang="en-US" sz="2400"/>
              </a:p>
            </p:txBody>
          </p:sp>
        </p:grpSp>
      </p:grpSp>
      <p:sp>
        <p:nvSpPr>
          <p:cNvPr id="14346" name="直接连接符 16"/>
          <p:cNvSpPr>
            <a:spLocks noChangeShapeType="1"/>
          </p:cNvSpPr>
          <p:nvPr/>
        </p:nvSpPr>
        <p:spPr bwMode="auto">
          <a:xfrm rot="5400000">
            <a:off x="190501" y="406401"/>
            <a:ext cx="817033" cy="4233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347" name="直接连接符 17"/>
          <p:cNvSpPr>
            <a:spLocks noChangeShapeType="1"/>
          </p:cNvSpPr>
          <p:nvPr/>
        </p:nvSpPr>
        <p:spPr bwMode="auto">
          <a:xfrm rot="5400000">
            <a:off x="440267" y="239185"/>
            <a:ext cx="480484" cy="2116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348" name="矩形 11"/>
          <p:cNvSpPr>
            <a:spLocks noChangeArrowheads="1"/>
          </p:cNvSpPr>
          <p:nvPr/>
        </p:nvSpPr>
        <p:spPr bwMode="auto">
          <a:xfrm>
            <a:off x="-188383" y="-188384"/>
            <a:ext cx="12570884" cy="704638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A91B1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微软雅黑" charset="0"/>
              <a:ea typeface="微软雅黑" charset="0"/>
              <a:sym typeface="微软雅黑" charset="0"/>
            </a:endParaRPr>
          </a:p>
        </p:txBody>
      </p:sp>
      <p:pic>
        <p:nvPicPr>
          <p:cNvPr id="14349" name="图片 13"/>
          <p:cNvPicPr>
            <a:picLocks noChangeAspect="1" noChangeArrowheads="1"/>
          </p:cNvPicPr>
          <p:nvPr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700" y="2777067"/>
            <a:ext cx="1354667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Box 14"/>
          <p:cNvSpPr>
            <a:spLocks noChangeArrowheads="1"/>
          </p:cNvSpPr>
          <p:nvPr/>
        </p:nvSpPr>
        <p:spPr bwMode="auto">
          <a:xfrm>
            <a:off x="169334" y="2190751"/>
            <a:ext cx="75713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400" b="1" dirty="0" smtClean="0">
                <a:solidFill>
                  <a:schemeClr val="bg1"/>
                </a:solidFill>
                <a:latin typeface="Verdana" charset="0"/>
                <a:ea typeface="微软雅黑" charset="0"/>
                <a:sym typeface="微软雅黑" charset="0"/>
              </a:rPr>
              <a:t>谢谢大家，请提问！</a:t>
            </a:r>
            <a:endParaRPr lang="zh-CN" altLang="en-US" sz="2400" dirty="0"/>
          </a:p>
        </p:txBody>
      </p:sp>
      <p:sp>
        <p:nvSpPr>
          <p:cNvPr id="14351" name="图文框 1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14400"/>
              <a:gd name="T1" fmla="*/ 0 h 8100"/>
              <a:gd name="T2" fmla="*/ 14400 w 14400"/>
              <a:gd name="T3" fmla="*/ 8100 h 8100"/>
            </a:gdLst>
            <a:ahLst/>
            <a:cxnLst/>
            <a:rect l="T0" t="T1" r="T2" b="T3"/>
            <a:pathLst/>
          </a:custGeom>
          <a:solidFill>
            <a:srgbClr val="0070C0"/>
          </a:solidFill>
          <a:ln w="25400" cap="flat" cmpd="sng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 sz="2400">
              <a:latin typeface="微软雅黑" charset="0"/>
              <a:ea typeface="微软雅黑" charset="0"/>
              <a:sym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4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"/>
          <p:cNvPicPr>
            <a:picLocks noChangeAspect="1" noChangeArrowheads="1"/>
          </p:cNvPicPr>
          <p:nvPr/>
        </p:nvPicPr>
        <p:blipFill>
          <a:blip r:embed="rId3" cstate="screen">
            <a:lum bright="6000" contras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86"/>
          <a:stretch>
            <a:fillRect/>
          </a:stretch>
        </p:blipFill>
        <p:spPr bwMode="auto">
          <a:xfrm>
            <a:off x="11144251" y="0"/>
            <a:ext cx="104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直接连接符 5"/>
          <p:cNvSpPr>
            <a:spLocks noChangeShapeType="1"/>
          </p:cNvSpPr>
          <p:nvPr/>
        </p:nvSpPr>
        <p:spPr bwMode="auto">
          <a:xfrm rot="5400000">
            <a:off x="190501" y="406401"/>
            <a:ext cx="817033" cy="4233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0244" name="直接连接符 6"/>
          <p:cNvSpPr>
            <a:spLocks noChangeShapeType="1"/>
          </p:cNvSpPr>
          <p:nvPr/>
        </p:nvSpPr>
        <p:spPr bwMode="auto">
          <a:xfrm rot="5400000">
            <a:off x="440267" y="239185"/>
            <a:ext cx="480484" cy="2116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0245" name="矩形 8"/>
          <p:cNvSpPr>
            <a:spLocks noChangeArrowheads="1"/>
          </p:cNvSpPr>
          <p:nvPr/>
        </p:nvSpPr>
        <p:spPr bwMode="auto">
          <a:xfrm>
            <a:off x="0" y="6762752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A91B1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2400">
              <a:solidFill>
                <a:srgbClr val="FFFFFF"/>
              </a:solidFill>
              <a:latin typeface="微软雅黑" charset="0"/>
              <a:ea typeface="微软雅黑" charset="0"/>
              <a:sym typeface="微软雅黑" charset="0"/>
            </a:endParaRPr>
          </a:p>
        </p:txBody>
      </p:sp>
      <p:sp>
        <p:nvSpPr>
          <p:cNvPr id="10246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412751"/>
            <a:ext cx="10972800" cy="488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Author </a:t>
            </a:r>
            <a:r>
              <a:rPr lang="en-US" altLang="zh-CN" dirty="0" smtClean="0"/>
              <a:t>Introduction</a:t>
            </a:r>
            <a:endParaRPr lang="zh-CN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34251" y="476251"/>
            <a:ext cx="3619500" cy="3619500"/>
            <a:chOff x="7334251" y="476251"/>
            <a:chExt cx="3619500" cy="3619500"/>
          </a:xfrm>
        </p:grpSpPr>
        <p:sp>
          <p:nvSpPr>
            <p:cNvPr id="10247" name="椭圆 3"/>
            <p:cNvSpPr>
              <a:spLocks noChangeArrowheads="1"/>
            </p:cNvSpPr>
            <p:nvPr/>
          </p:nvSpPr>
          <p:spPr bwMode="auto">
            <a:xfrm>
              <a:off x="7334251" y="476251"/>
              <a:ext cx="3619500" cy="361950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A91B17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zh-CN" sz="2400" b="1">
                <a:solidFill>
                  <a:srgbClr val="FFFFFF"/>
                </a:solidFill>
                <a:latin typeface="微软雅黑" charset="0"/>
                <a:sym typeface="微软雅黑" charset="0"/>
              </a:endParaRPr>
            </a:p>
          </p:txBody>
        </p:sp>
        <p:sp>
          <p:nvSpPr>
            <p:cNvPr id="10249" name="TextBox 8"/>
            <p:cNvSpPr>
              <a:spLocks noChangeArrowheads="1"/>
            </p:cNvSpPr>
            <p:nvPr/>
          </p:nvSpPr>
          <p:spPr bwMode="auto">
            <a:xfrm>
              <a:off x="7524751" y="1238252"/>
              <a:ext cx="3238500" cy="179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zh-CN" altLang="en-US" sz="3200" b="1" dirty="0" smtClean="0">
                <a:solidFill>
                  <a:srgbClr val="FFE04F"/>
                </a:solidFill>
                <a:latin typeface="微软雅黑" charset="0"/>
                <a:sym typeface="微软雅黑" charset="0"/>
              </a:endParaRPr>
            </a:p>
            <a:p>
              <a:pPr algn="ctr"/>
              <a:r>
                <a:rPr lang="en-US" altLang="zh-CN" sz="3200" b="1" dirty="0" smtClean="0">
                  <a:solidFill>
                    <a:srgbClr val="FFE04F"/>
                  </a:solidFill>
                  <a:latin typeface="微软雅黑" charset="0"/>
                  <a:sym typeface="微软雅黑" charset="0"/>
                </a:rPr>
                <a:t>2016 IEEE SECON</a:t>
              </a:r>
            </a:p>
            <a:p>
              <a:pPr algn="ctr"/>
              <a:r>
                <a:rPr lang="en-US" altLang="zh-CN" sz="1467" b="1" dirty="0" smtClean="0">
                  <a:solidFill>
                    <a:schemeClr val="bg1"/>
                  </a:solidFill>
                  <a:latin typeface="微软雅黑" charset="0"/>
                  <a:sym typeface="微软雅黑" charset="0"/>
                </a:rPr>
                <a:t>Best Paper Award</a:t>
              </a:r>
              <a:endParaRPr lang="en-US" altLang="zh-CN" sz="2400" dirty="0"/>
            </a:p>
          </p:txBody>
        </p:sp>
      </p:grp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8572501" y="4056673"/>
            <a:ext cx="3238500" cy="2381249"/>
            <a:chOff x="0" y="0"/>
            <a:chExt cx="2428892" cy="1785950"/>
          </a:xfrm>
        </p:grpSpPr>
        <p:sp>
          <p:nvSpPr>
            <p:cNvPr id="10251" name="椭圆 7"/>
            <p:cNvSpPr>
              <a:spLocks noChangeArrowheads="1"/>
            </p:cNvSpPr>
            <p:nvPr/>
          </p:nvSpPr>
          <p:spPr bwMode="auto">
            <a:xfrm>
              <a:off x="285752" y="0"/>
              <a:ext cx="1785950" cy="178595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A91B17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rgbClr val="FFFFFF"/>
                </a:solidFill>
                <a:latin typeface="微软雅黑" charset="0"/>
                <a:sym typeface="微软雅黑" charset="0"/>
              </a:endParaRPr>
            </a:p>
          </p:txBody>
        </p:sp>
        <p:sp>
          <p:nvSpPr>
            <p:cNvPr id="10252" name="TextBox 9"/>
            <p:cNvSpPr>
              <a:spLocks noChangeArrowheads="1"/>
            </p:cNvSpPr>
            <p:nvPr/>
          </p:nvSpPr>
          <p:spPr bwMode="auto">
            <a:xfrm>
              <a:off x="0" y="465900"/>
              <a:ext cx="2428892" cy="623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zh-CN" altLang="en-US" sz="2400" b="1" dirty="0" smtClean="0">
                <a:solidFill>
                  <a:srgbClr val="FFE04F"/>
                </a:solidFill>
                <a:latin typeface="微软雅黑" charset="0"/>
                <a:sym typeface="微软雅黑" charset="0"/>
              </a:endParaRPr>
            </a:p>
            <a:p>
              <a:pPr algn="ctr"/>
              <a:r>
                <a:rPr lang="zh-CN" altLang="en-US" sz="2400" b="1" dirty="0" smtClean="0">
                  <a:solidFill>
                    <a:srgbClr val="FFE04F"/>
                  </a:solidFill>
                  <a:latin typeface="微软雅黑" charset="0"/>
                  <a:sym typeface="微软雅黑" charset="0"/>
                </a:rPr>
                <a:t>中科院</a:t>
              </a:r>
              <a:endParaRPr lang="en-US" altLang="zh-CN" sz="2400" dirty="0"/>
            </a:p>
          </p:txBody>
        </p:sp>
      </p:grp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5939367" y="4095751"/>
            <a:ext cx="3238500" cy="2238376"/>
            <a:chOff x="0" y="-71438"/>
            <a:chExt cx="2428892" cy="1678793"/>
          </a:xfrm>
        </p:grpSpPr>
        <p:sp>
          <p:nvSpPr>
            <p:cNvPr id="10254" name="椭圆 4"/>
            <p:cNvSpPr>
              <a:spLocks noChangeArrowheads="1"/>
            </p:cNvSpPr>
            <p:nvPr/>
          </p:nvSpPr>
          <p:spPr bwMode="auto">
            <a:xfrm>
              <a:off x="377829" y="-71438"/>
              <a:ext cx="1678793" cy="1678793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A91B17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rgbClr val="FFFFFF"/>
                </a:solidFill>
                <a:latin typeface="微软雅黑" charset="0"/>
                <a:sym typeface="微软雅黑" charset="0"/>
              </a:endParaRPr>
            </a:p>
          </p:txBody>
        </p:sp>
        <p:sp>
          <p:nvSpPr>
            <p:cNvPr id="10255" name="TextBox 10"/>
            <p:cNvSpPr>
              <a:spLocks noChangeArrowheads="1"/>
            </p:cNvSpPr>
            <p:nvPr/>
          </p:nvSpPr>
          <p:spPr bwMode="auto">
            <a:xfrm>
              <a:off x="0" y="353801"/>
              <a:ext cx="2428892" cy="80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133" b="1" dirty="0" err="1" smtClean="0">
                  <a:solidFill>
                    <a:srgbClr val="FFE04F"/>
                  </a:solidFill>
                  <a:latin typeface="微软雅黑" charset="0"/>
                  <a:sym typeface="微软雅黑" charset="0"/>
                </a:rPr>
                <a:t>ZaiNar</a:t>
              </a:r>
              <a:r>
                <a:rPr lang="en-US" altLang="zh-CN" sz="2133" b="1" dirty="0" smtClean="0">
                  <a:solidFill>
                    <a:srgbClr val="FFE04F"/>
                  </a:solidFill>
                  <a:latin typeface="微软雅黑" charset="0"/>
                  <a:sym typeface="微软雅黑" charset="0"/>
                </a:rPr>
                <a:t> (2012-</a:t>
              </a:r>
              <a:endParaRPr lang="zh-CN" altLang="en-US" sz="2133" b="1" dirty="0">
                <a:solidFill>
                  <a:srgbClr val="FFE04F"/>
                </a:solidFill>
                <a:latin typeface="微软雅黑" charset="0"/>
                <a:sym typeface="微软雅黑" charset="0"/>
              </a:endParaRPr>
            </a:p>
            <a:p>
              <a:pPr algn="ctr"/>
              <a:r>
                <a:rPr lang="en-US" altLang="zh-CN" sz="1333" b="1" dirty="0">
                  <a:solidFill>
                    <a:schemeClr val="bg1"/>
                  </a:solidFill>
                  <a:latin typeface="微软雅黑" charset="0"/>
                  <a:sym typeface="微软雅黑" charset="0"/>
                </a:rPr>
                <a:t>An Indoor </a:t>
              </a:r>
              <a:r>
                <a:rPr lang="en-US" altLang="zh-CN" sz="1333" b="1" dirty="0" smtClean="0">
                  <a:solidFill>
                    <a:schemeClr val="bg1"/>
                  </a:solidFill>
                  <a:latin typeface="微软雅黑" charset="0"/>
                  <a:sym typeface="微软雅黑" charset="0"/>
                </a:rPr>
                <a:t>Location</a:t>
              </a:r>
              <a:endParaRPr lang="zh-CN" altLang="en-US" sz="1333" b="1" dirty="0" smtClean="0">
                <a:solidFill>
                  <a:schemeClr val="bg1"/>
                </a:solidFill>
                <a:latin typeface="微软雅黑" charset="0"/>
                <a:sym typeface="微软雅黑" charset="0"/>
              </a:endParaRPr>
            </a:p>
            <a:p>
              <a:pPr algn="ctr"/>
              <a:r>
                <a:rPr lang="en-US" altLang="zh-CN" sz="1333" b="1" dirty="0" smtClean="0">
                  <a:solidFill>
                    <a:schemeClr val="bg1"/>
                  </a:solidFill>
                  <a:latin typeface="微软雅黑" charset="0"/>
                  <a:sym typeface="微软雅黑" charset="0"/>
                </a:rPr>
                <a:t> Based</a:t>
              </a:r>
              <a:endParaRPr lang="zh-CN" altLang="en-US" sz="1333" b="1" dirty="0" smtClean="0">
                <a:solidFill>
                  <a:schemeClr val="bg1"/>
                </a:solidFill>
                <a:latin typeface="微软雅黑" charset="0"/>
                <a:sym typeface="微软雅黑" charset="0"/>
              </a:endParaRPr>
            </a:p>
            <a:p>
              <a:pPr algn="ctr"/>
              <a:r>
                <a:rPr lang="en-US" altLang="zh-CN" sz="1333" b="1" dirty="0" smtClean="0">
                  <a:solidFill>
                    <a:schemeClr val="bg1"/>
                  </a:solidFill>
                  <a:latin typeface="微软雅黑" charset="0"/>
                  <a:sym typeface="微软雅黑" charset="0"/>
                </a:rPr>
                <a:t> </a:t>
              </a:r>
              <a:r>
                <a:rPr lang="en-US" altLang="zh-CN" sz="1333" b="1" dirty="0">
                  <a:solidFill>
                    <a:schemeClr val="bg1"/>
                  </a:solidFill>
                  <a:latin typeface="微软雅黑" charset="0"/>
                  <a:sym typeface="微软雅黑" charset="0"/>
                </a:rPr>
                <a:t>Service System</a:t>
              </a:r>
              <a:endParaRPr lang="en-US" altLang="zh-CN" sz="2400" dirty="0"/>
            </a:p>
          </p:txBody>
        </p:sp>
      </p:grpSp>
      <p:sp>
        <p:nvSpPr>
          <p:cNvPr id="10260" name="矩形 14"/>
          <p:cNvSpPr>
            <a:spLocks noChangeArrowheads="1"/>
          </p:cNvSpPr>
          <p:nvPr/>
        </p:nvSpPr>
        <p:spPr bwMode="auto">
          <a:xfrm>
            <a:off x="731308" y="3102246"/>
            <a:ext cx="3714751" cy="158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667" b="1" dirty="0" err="1" smtClean="0">
                <a:solidFill>
                  <a:srgbClr val="FFC000"/>
                </a:solidFill>
                <a:latin typeface="微软雅黑" charset="0"/>
                <a:ea typeface="微软雅黑" charset="0"/>
                <a:sym typeface="微软雅黑" charset="0"/>
              </a:rPr>
              <a:t>Kaikai</a:t>
            </a:r>
            <a:r>
              <a:rPr lang="en-US" altLang="zh-CN" sz="2667" b="1" dirty="0" smtClean="0">
                <a:solidFill>
                  <a:srgbClr val="FFC000"/>
                </a:solidFill>
                <a:latin typeface="微软雅黑" charset="0"/>
                <a:ea typeface="微软雅黑" charset="0"/>
                <a:sym typeface="微软雅黑" charset="0"/>
              </a:rPr>
              <a:t> Liu</a:t>
            </a:r>
            <a:endParaRPr lang="zh-CN" altLang="en-US" sz="2667" b="1" dirty="0">
              <a:solidFill>
                <a:srgbClr val="FFC000"/>
              </a:solidFill>
              <a:latin typeface="微软雅黑" charset="0"/>
              <a:ea typeface="微软雅黑" charset="0"/>
              <a:sym typeface="微软雅黑" charset="0"/>
            </a:endParaRPr>
          </a:p>
          <a:p>
            <a:pPr>
              <a:lnSpc>
                <a:spcPct val="114000"/>
              </a:lnSpc>
            </a:pPr>
            <a:r>
              <a:rPr lang="en-US" altLang="zh-CN" sz="1467" b="1" dirty="0">
                <a:solidFill>
                  <a:srgbClr val="2A82B0"/>
                </a:solidFill>
                <a:latin typeface="微软雅黑" charset="0"/>
                <a:ea typeface="微软雅黑" charset="0"/>
                <a:sym typeface="微软雅黑" charset="0"/>
              </a:rPr>
              <a:t>Computer Engineering, Doctor of Philosophy (Ph.D</a:t>
            </a:r>
            <a:r>
              <a:rPr lang="en-US" altLang="zh-CN" sz="1467" b="1" dirty="0" smtClean="0">
                <a:solidFill>
                  <a:srgbClr val="2A82B0"/>
                </a:solidFill>
                <a:latin typeface="微软雅黑" charset="0"/>
                <a:ea typeface="微软雅黑" charset="0"/>
                <a:sym typeface="微软雅黑" charset="0"/>
              </a:rPr>
              <a:t>.)</a:t>
            </a:r>
            <a:endParaRPr lang="en-US" altLang="zh-CN" sz="1467" b="1" dirty="0">
              <a:solidFill>
                <a:srgbClr val="2A82B0"/>
              </a:solidFill>
              <a:latin typeface="微软雅黑" charset="0"/>
              <a:ea typeface="微软雅黑" charset="0"/>
              <a:sym typeface="微软雅黑" charset="0"/>
            </a:endParaRPr>
          </a:p>
          <a:p>
            <a:pPr>
              <a:lnSpc>
                <a:spcPct val="114000"/>
              </a:lnSpc>
            </a:pPr>
            <a:r>
              <a:rPr lang="en-US" altLang="zh-CN" sz="1467" b="1" dirty="0" smtClean="0">
                <a:solidFill>
                  <a:srgbClr val="2A82B0"/>
                </a:solidFill>
                <a:latin typeface="微软雅黑" charset="0"/>
                <a:ea typeface="微软雅黑" charset="0"/>
                <a:sym typeface="微软雅黑" charset="0"/>
              </a:rPr>
              <a:t>Gainesville</a:t>
            </a:r>
            <a:r>
              <a:rPr lang="en-US" altLang="zh-CN" sz="1467" b="1" dirty="0">
                <a:solidFill>
                  <a:srgbClr val="2A82B0"/>
                </a:solidFill>
                <a:latin typeface="微软雅黑" charset="0"/>
                <a:ea typeface="微软雅黑" charset="0"/>
                <a:sym typeface="微软雅黑" charset="0"/>
              </a:rPr>
              <a:t>, Florida </a:t>
            </a:r>
            <a:r>
              <a:rPr lang="en-US" altLang="zh-CN" sz="1467" b="1" dirty="0" smtClean="0">
                <a:solidFill>
                  <a:srgbClr val="2A82B0"/>
                </a:solidFill>
                <a:latin typeface="微软雅黑" charset="0"/>
                <a:ea typeface="微软雅黑" charset="0"/>
                <a:sym typeface="微软雅黑" charset="0"/>
              </a:rPr>
              <a:t>Area</a:t>
            </a:r>
            <a:endParaRPr lang="zh-CN" altLang="en-US" sz="1467" b="1" dirty="0" smtClean="0">
              <a:solidFill>
                <a:srgbClr val="2A82B0"/>
              </a:solidFill>
              <a:latin typeface="微软雅黑" charset="0"/>
              <a:ea typeface="微软雅黑" charset="0"/>
              <a:sym typeface="微软雅黑" charset="0"/>
            </a:endParaRPr>
          </a:p>
          <a:p>
            <a:pPr>
              <a:lnSpc>
                <a:spcPct val="114000"/>
              </a:lnSpc>
            </a:pPr>
            <a:r>
              <a:rPr lang="en-US" altLang="zh-CN" sz="1467" b="1" dirty="0">
                <a:solidFill>
                  <a:srgbClr val="2A82B0"/>
                </a:solidFill>
                <a:latin typeface="微软雅黑" charset="0"/>
                <a:ea typeface="微软雅黑" charset="0"/>
                <a:sym typeface="微软雅黑" charset="0"/>
              </a:rPr>
              <a:t>2011 – </a:t>
            </a:r>
            <a:r>
              <a:rPr lang="en-US" altLang="zh-CN" sz="1467" b="1" dirty="0" smtClean="0">
                <a:solidFill>
                  <a:srgbClr val="2A82B0"/>
                </a:solidFill>
                <a:latin typeface="微软雅黑" charset="0"/>
                <a:ea typeface="微软雅黑" charset="0"/>
                <a:sym typeface="微软雅黑" charset="0"/>
              </a:rPr>
              <a:t>2015</a:t>
            </a:r>
            <a:endParaRPr lang="zh-CN" altLang="en-US" sz="1467" b="1" dirty="0">
              <a:solidFill>
                <a:srgbClr val="2A82B0"/>
              </a:solidFill>
              <a:latin typeface="微软雅黑" charset="0"/>
              <a:ea typeface="微软雅黑" charset="0"/>
              <a:sym typeface="微软雅黑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43" y="1240780"/>
            <a:ext cx="1702216" cy="1702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170" y="1170989"/>
            <a:ext cx="3148683" cy="34338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42493" y="6253256"/>
            <a:ext cx="537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01</a:t>
            </a:r>
            <a:endParaRPr lang="en-US" altLang="zh-CN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3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677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1" lang="en-US" altLang="zh-CN" dirty="0" smtClean="0"/>
              <a:t>Problem</a:t>
            </a:r>
            <a:endParaRPr lang="zh-CN" alt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356" y="3741761"/>
            <a:ext cx="2683144" cy="28177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743" y="1925880"/>
            <a:ext cx="85912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zh-CN" sz="2800" dirty="0" smtClean="0">
                <a:solidFill>
                  <a:srgbClr val="FFFFFF"/>
                </a:solidFill>
                <a:cs typeface=""/>
              </a:rPr>
              <a:t>Problems of Indoor Localization</a:t>
            </a:r>
          </a:p>
          <a:p>
            <a:pPr lvl="0"/>
            <a:endParaRPr kumimoji="1" lang="en-US" altLang="zh-CN" sz="2800" dirty="0">
              <a:solidFill>
                <a:srgbClr val="FFFFFF"/>
              </a:solidFill>
              <a:cs typeface=""/>
            </a:endParaRPr>
          </a:p>
          <a:p>
            <a:pPr marL="457200" lvl="0" indent="-457200">
              <a:buFont typeface="Arial" charset="0"/>
              <a:buChar char="•"/>
            </a:pPr>
            <a:r>
              <a:rPr kumimoji="1" lang="en-US" altLang="zh-CN" sz="2800" dirty="0" smtClean="0">
                <a:solidFill>
                  <a:srgbClr val="FFFFFF"/>
                </a:solidFill>
                <a:cs typeface=""/>
              </a:rPr>
              <a:t>At least </a:t>
            </a:r>
            <a:r>
              <a:rPr kumimoji="1" lang="en-US" altLang="zh-CN" sz="2800" b="1" dirty="0" smtClean="0">
                <a:solidFill>
                  <a:srgbClr val="FF0000"/>
                </a:solidFill>
                <a:cs typeface=""/>
              </a:rPr>
              <a:t>THREE</a:t>
            </a:r>
            <a:r>
              <a:rPr kumimoji="1" lang="en-US" altLang="zh-CN" sz="2800" dirty="0" smtClean="0">
                <a:solidFill>
                  <a:srgbClr val="FFFFFF"/>
                </a:solidFill>
                <a:cs typeface=""/>
              </a:rPr>
              <a:t> anchors</a:t>
            </a:r>
            <a:endParaRPr kumimoji="1" lang="en-US" altLang="zh-CN" sz="2800" dirty="0">
              <a:solidFill>
                <a:srgbClr val="FFFFFF"/>
              </a:solidFill>
              <a:cs typeface=""/>
            </a:endParaRPr>
          </a:p>
          <a:p>
            <a:pPr marL="457200" lvl="0" indent="-457200">
              <a:buFont typeface="Arial" charset="0"/>
              <a:buChar char="•"/>
            </a:pPr>
            <a:r>
              <a:rPr kumimoji="1" lang="en-US" altLang="zh-CN" sz="2800" dirty="0">
                <a:solidFill>
                  <a:srgbClr val="FFFFFF"/>
                </a:solidFill>
                <a:cs typeface=""/>
              </a:rPr>
              <a:t>Human moving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477" y="4491230"/>
            <a:ext cx="2172346" cy="2068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906" y="862507"/>
            <a:ext cx="3197494" cy="42650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91663" y="6374846"/>
            <a:ext cx="668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02</a:t>
            </a:r>
            <a:endParaRPr lang="en-US" altLang="zh-CN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6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677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1"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7185" name="矩形 33"/>
          <p:cNvSpPr>
            <a:spLocks noChangeArrowheads="1"/>
          </p:cNvSpPr>
          <p:nvPr/>
        </p:nvSpPr>
        <p:spPr bwMode="auto">
          <a:xfrm>
            <a:off x="629780" y="3124200"/>
            <a:ext cx="1032397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kumimoji="1"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Acoustic anchor-based </a:t>
            </a:r>
            <a:r>
              <a:rPr kumimoji="1"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solution</a:t>
            </a:r>
          </a:p>
          <a:p>
            <a:r>
              <a:rPr kumimoji="1"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	</a:t>
            </a:r>
            <a:r>
              <a:rPr kumimoji="1"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(centimeter-level accuracy)</a:t>
            </a:r>
          </a:p>
          <a:p>
            <a:pPr marL="457200" indent="-457200">
              <a:buFont typeface="Arial" charset="0"/>
              <a:buChar char="•"/>
            </a:pPr>
            <a:r>
              <a:rPr kumimoji="1"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exploring </a:t>
            </a:r>
            <a:r>
              <a:rPr kumimoji="1" lang="en-US" altLang="zh-CN" sz="2800" dirty="0">
                <a:solidFill>
                  <a:srgbClr val="FF0000"/>
                </a:solidFill>
                <a:latin typeface="+mj-ea"/>
                <a:ea typeface="+mj-ea"/>
              </a:rPr>
              <a:t>more data types </a:t>
            </a:r>
            <a:r>
              <a:rPr kumimoji="1"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rather than more anchor nodes</a:t>
            </a:r>
          </a:p>
          <a:p>
            <a:endParaRPr kumimoji="1" lang="en-US" altLang="zh-CN" sz="2800" dirty="0"/>
          </a:p>
          <a:p>
            <a:endParaRPr lang="en-US" altLang="zh-CN" sz="2800" dirty="0"/>
          </a:p>
          <a:p>
            <a:endParaRPr kumimoji="1" lang="en-US" altLang="zh-CN" sz="2800" dirty="0"/>
          </a:p>
          <a:p>
            <a:endParaRPr kumimoji="1"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80" y="1334126"/>
            <a:ext cx="4127500" cy="10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75167"/>
            <a:ext cx="5524500" cy="24692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81445" y="6294298"/>
            <a:ext cx="54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03</a:t>
            </a:r>
            <a:endParaRPr lang="en-US" altLang="zh-CN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5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677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1"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7185" name="矩形 33"/>
          <p:cNvSpPr>
            <a:spLocks noChangeArrowheads="1"/>
          </p:cNvSpPr>
          <p:nvPr/>
        </p:nvSpPr>
        <p:spPr bwMode="auto">
          <a:xfrm>
            <a:off x="1688419" y="1210069"/>
            <a:ext cx="69706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ranging </a:t>
            </a: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information </a:t>
            </a:r>
            <a:endParaRPr lang="zh-CN" altLang="en-US" sz="28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relative </a:t>
            </a: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angle information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displacement </a:t>
            </a: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and moving </a:t>
            </a: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direction</a:t>
            </a:r>
            <a:endParaRPr lang="en-US" altLang="zh-CN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119" y="3084591"/>
            <a:ext cx="5207429" cy="35311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159765">
            <a:off x="5116880" y="3917998"/>
            <a:ext cx="206478" cy="22963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Rectangle 11"/>
          <p:cNvSpPr/>
          <p:nvPr/>
        </p:nvSpPr>
        <p:spPr>
          <a:xfrm rot="18283016">
            <a:off x="5681555" y="3590802"/>
            <a:ext cx="199919" cy="2167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Arc 9"/>
          <p:cNvSpPr/>
          <p:nvPr/>
        </p:nvSpPr>
        <p:spPr>
          <a:xfrm rot="5400000">
            <a:off x="5129874" y="4472954"/>
            <a:ext cx="561396" cy="85503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Arc 13"/>
          <p:cNvSpPr/>
          <p:nvPr/>
        </p:nvSpPr>
        <p:spPr>
          <a:xfrm rot="5400000">
            <a:off x="4465524" y="4807532"/>
            <a:ext cx="561396" cy="85503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Rectangle 14"/>
          <p:cNvSpPr/>
          <p:nvPr/>
        </p:nvSpPr>
        <p:spPr>
          <a:xfrm rot="2902830">
            <a:off x="6018065" y="4948255"/>
            <a:ext cx="205700" cy="13969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18677">
            <a:off x="5043539" y="5886530"/>
            <a:ext cx="734064" cy="750930"/>
          </a:xfrm>
          <a:prstGeom prst="rect">
            <a:avLst/>
          </a:prstGeom>
        </p:spPr>
      </p:pic>
      <p:sp>
        <p:nvSpPr>
          <p:cNvPr id="16" name="Arc 15"/>
          <p:cNvSpPr/>
          <p:nvPr/>
        </p:nvSpPr>
        <p:spPr>
          <a:xfrm>
            <a:off x="6140985" y="5457305"/>
            <a:ext cx="812134" cy="1047457"/>
          </a:xfrm>
          <a:prstGeom prst="arc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0681445" y="6294298"/>
            <a:ext cx="54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04</a:t>
            </a:r>
            <a:endParaRPr lang="en-US" altLang="zh-CN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0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047 L 0.10195 -0.14652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677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dirty="0" smtClean="0"/>
              <a:t>System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Design</a:t>
            </a:r>
            <a:endParaRPr lang="zh-CN" alt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583" y="1825625"/>
            <a:ext cx="8152833" cy="435133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93774" y="2345635"/>
            <a:ext cx="821635" cy="543339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Oval 5"/>
          <p:cNvSpPr/>
          <p:nvPr/>
        </p:nvSpPr>
        <p:spPr>
          <a:xfrm>
            <a:off x="4870174" y="4340087"/>
            <a:ext cx="821635" cy="543339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892969" y="1287844"/>
            <a:ext cx="368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BLE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signal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and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Acoustic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signal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81445" y="6294298"/>
            <a:ext cx="54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05</a:t>
            </a:r>
            <a:endParaRPr lang="en-US" altLang="zh-CN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4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677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dirty="0" smtClean="0"/>
              <a:t>Three Keys</a:t>
            </a:r>
            <a:endParaRPr lang="zh-CN" altLang="en-US" dirty="0"/>
          </a:p>
        </p:txBody>
      </p:sp>
      <p:sp>
        <p:nvSpPr>
          <p:cNvPr id="6147" name="右箭头 26"/>
          <p:cNvSpPr>
            <a:spLocks noChangeArrowheads="1"/>
          </p:cNvSpPr>
          <p:nvPr/>
        </p:nvSpPr>
        <p:spPr bwMode="auto">
          <a:xfrm>
            <a:off x="3715194" y="3346210"/>
            <a:ext cx="486833" cy="3429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A91B1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微软雅黑" charset="0"/>
              <a:ea typeface="微软雅黑" charset="0"/>
              <a:sym typeface="微软雅黑" charset="0"/>
            </a:endParaRP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609600" y="1335034"/>
            <a:ext cx="4470107" cy="1657165"/>
            <a:chOff x="0" y="11258"/>
            <a:chExt cx="3354696" cy="1243572"/>
          </a:xfrm>
        </p:grpSpPr>
        <p:sp>
          <p:nvSpPr>
            <p:cNvPr id="6151" name="圆角矩形 6"/>
            <p:cNvSpPr>
              <a:spLocks noChangeArrowheads="1"/>
            </p:cNvSpPr>
            <p:nvPr/>
          </p:nvSpPr>
          <p:spPr bwMode="auto">
            <a:xfrm>
              <a:off x="384528" y="122943"/>
              <a:ext cx="2708492" cy="1131887"/>
            </a:xfrm>
            <a:prstGeom prst="roundRect">
              <a:avLst>
                <a:gd name="adj" fmla="val 7361"/>
              </a:avLst>
            </a:prstGeom>
            <a:solidFill>
              <a:schemeClr val="bg1"/>
            </a:solidFill>
            <a:ln w="25400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微软雅黑" charset="0"/>
                <a:ea typeface="微软雅黑" charset="0"/>
                <a:sym typeface="微软雅黑" charset="0"/>
              </a:endParaRPr>
            </a:p>
          </p:txBody>
        </p:sp>
        <p:sp>
          <p:nvSpPr>
            <p:cNvPr id="6152" name="TextBox 7"/>
            <p:cNvSpPr>
              <a:spLocks noChangeArrowheads="1"/>
            </p:cNvSpPr>
            <p:nvPr/>
          </p:nvSpPr>
          <p:spPr bwMode="auto">
            <a:xfrm>
              <a:off x="0" y="11258"/>
              <a:ext cx="2516187" cy="62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4800" b="1">
                  <a:solidFill>
                    <a:srgbClr val="FFC000"/>
                  </a:solidFill>
                  <a:latin typeface="Verdana" charset="0"/>
                  <a:ea typeface="Verdana" charset="0"/>
                  <a:cs typeface="Verdana" charset="0"/>
                  <a:sym typeface="Verdana" charset="0"/>
                </a:rPr>
                <a:t>1</a:t>
              </a:r>
              <a:endParaRPr lang="zh-CN" altLang="en-US" sz="2400"/>
            </a:p>
          </p:txBody>
        </p:sp>
        <p:sp>
          <p:nvSpPr>
            <p:cNvPr id="6154" name="TextBox 13"/>
            <p:cNvSpPr>
              <a:spLocks noChangeArrowheads="1"/>
            </p:cNvSpPr>
            <p:nvPr/>
          </p:nvSpPr>
          <p:spPr bwMode="auto">
            <a:xfrm>
              <a:off x="495874" y="492108"/>
              <a:ext cx="2858822" cy="31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133" b="1" dirty="0" smtClean="0">
                  <a:solidFill>
                    <a:srgbClr val="FF0000"/>
                  </a:solidFill>
                  <a:latin typeface="Verdana" charset="0"/>
                  <a:ea typeface="微软雅黑" charset="0"/>
                  <a:sym typeface="Verdana" charset="0"/>
                </a:rPr>
                <a:t>Ranging Information</a:t>
              </a:r>
              <a:endParaRPr lang="en-US" altLang="zh-CN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4418541" y="2904425"/>
            <a:ext cx="3867621" cy="1657165"/>
            <a:chOff x="0" y="11258"/>
            <a:chExt cx="2900715" cy="1243572"/>
          </a:xfrm>
        </p:grpSpPr>
        <p:sp>
          <p:nvSpPr>
            <p:cNvPr id="6156" name="圆角矩形 32"/>
            <p:cNvSpPr>
              <a:spLocks noChangeArrowheads="1"/>
            </p:cNvSpPr>
            <p:nvPr/>
          </p:nvSpPr>
          <p:spPr bwMode="auto">
            <a:xfrm>
              <a:off x="424284" y="122943"/>
              <a:ext cx="2314046" cy="1131887"/>
            </a:xfrm>
            <a:prstGeom prst="roundRect">
              <a:avLst>
                <a:gd name="adj" fmla="val 7361"/>
              </a:avLst>
            </a:prstGeom>
            <a:solidFill>
              <a:schemeClr val="bg1"/>
            </a:solidFill>
            <a:ln w="25400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微软雅黑" charset="0"/>
                <a:ea typeface="微软雅黑" charset="0"/>
                <a:sym typeface="微软雅黑" charset="0"/>
              </a:endParaRPr>
            </a:p>
          </p:txBody>
        </p:sp>
        <p:sp>
          <p:nvSpPr>
            <p:cNvPr id="6157" name="TextBox 33"/>
            <p:cNvSpPr>
              <a:spLocks noChangeArrowheads="1"/>
            </p:cNvSpPr>
            <p:nvPr/>
          </p:nvSpPr>
          <p:spPr bwMode="auto">
            <a:xfrm>
              <a:off x="0" y="11258"/>
              <a:ext cx="2516187" cy="62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4800" b="1">
                  <a:solidFill>
                    <a:srgbClr val="FFC000"/>
                  </a:solidFill>
                  <a:latin typeface="Verdana" charset="0"/>
                  <a:ea typeface="Verdana" charset="0"/>
                  <a:cs typeface="Verdana" charset="0"/>
                  <a:sym typeface="Verdana" charset="0"/>
                </a:rPr>
                <a:t>2</a:t>
              </a:r>
              <a:endParaRPr lang="zh-CN" altLang="en-US" sz="2400"/>
            </a:p>
          </p:txBody>
        </p:sp>
        <p:sp>
          <p:nvSpPr>
            <p:cNvPr id="6159" name="TextBox 13"/>
            <p:cNvSpPr>
              <a:spLocks noChangeArrowheads="1"/>
            </p:cNvSpPr>
            <p:nvPr/>
          </p:nvSpPr>
          <p:spPr bwMode="auto">
            <a:xfrm>
              <a:off x="495874" y="471443"/>
              <a:ext cx="2404841" cy="31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133" b="1" dirty="0" smtClean="0">
                  <a:solidFill>
                    <a:srgbClr val="2A82B0"/>
                  </a:solidFill>
                  <a:latin typeface="Verdana" charset="0"/>
                  <a:ea typeface="微软雅黑" charset="0"/>
                  <a:sym typeface="Verdana" charset="0"/>
                </a:rPr>
                <a:t>Angle information</a:t>
              </a:r>
              <a:endParaRPr lang="en-US" altLang="zh-CN" sz="2400" dirty="0"/>
            </a:p>
          </p:txBody>
        </p:sp>
      </p:grpSp>
      <p:sp>
        <p:nvSpPr>
          <p:cNvPr id="27" name="右箭头 26"/>
          <p:cNvSpPr>
            <a:spLocks noChangeArrowheads="1"/>
          </p:cNvSpPr>
          <p:nvPr/>
        </p:nvSpPr>
        <p:spPr bwMode="auto">
          <a:xfrm>
            <a:off x="7511540" y="4977088"/>
            <a:ext cx="486833" cy="3429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A91B1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微软雅黑" charset="0"/>
              <a:ea typeface="微软雅黑" charset="0"/>
              <a:sym typeface="微软雅黑" charset="0"/>
            </a:endParaRPr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>
            <a:off x="8016641" y="4561590"/>
            <a:ext cx="3844055" cy="1657165"/>
            <a:chOff x="0" y="11258"/>
            <a:chExt cx="2516187" cy="1243572"/>
          </a:xfrm>
        </p:grpSpPr>
        <p:sp>
          <p:nvSpPr>
            <p:cNvPr id="29" name="圆角矩形 32"/>
            <p:cNvSpPr>
              <a:spLocks noChangeArrowheads="1"/>
            </p:cNvSpPr>
            <p:nvPr/>
          </p:nvSpPr>
          <p:spPr bwMode="auto">
            <a:xfrm>
              <a:off x="384528" y="122943"/>
              <a:ext cx="2044700" cy="1131887"/>
            </a:xfrm>
            <a:prstGeom prst="roundRect">
              <a:avLst>
                <a:gd name="adj" fmla="val 7361"/>
              </a:avLst>
            </a:prstGeom>
            <a:solidFill>
              <a:schemeClr val="bg1"/>
            </a:solidFill>
            <a:ln w="25400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微软雅黑" charset="0"/>
                <a:ea typeface="微软雅黑" charset="0"/>
                <a:sym typeface="微软雅黑" charset="0"/>
              </a:endParaRPr>
            </a:p>
          </p:txBody>
        </p:sp>
        <p:sp>
          <p:nvSpPr>
            <p:cNvPr id="30" name="TextBox 33"/>
            <p:cNvSpPr>
              <a:spLocks noChangeArrowheads="1"/>
            </p:cNvSpPr>
            <p:nvPr/>
          </p:nvSpPr>
          <p:spPr bwMode="auto">
            <a:xfrm>
              <a:off x="0" y="11258"/>
              <a:ext cx="2516187" cy="62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FFC000"/>
                  </a:solidFill>
                  <a:latin typeface="Verdana" charset="0"/>
                  <a:ea typeface="Verdana" charset="0"/>
                  <a:cs typeface="Verdana" charset="0"/>
                  <a:sym typeface="Verdana" charset="0"/>
                </a:rPr>
                <a:t>3</a:t>
              </a:r>
              <a:endParaRPr lang="zh-CN" altLang="en-US" sz="2400" dirty="0"/>
            </a:p>
          </p:txBody>
        </p:sp>
        <p:sp>
          <p:nvSpPr>
            <p:cNvPr id="32" name="TextBox 13"/>
            <p:cNvSpPr>
              <a:spLocks noChangeArrowheads="1"/>
            </p:cNvSpPr>
            <p:nvPr/>
          </p:nvSpPr>
          <p:spPr bwMode="auto">
            <a:xfrm>
              <a:off x="512321" y="319256"/>
              <a:ext cx="1928865" cy="56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133" b="1" dirty="0" smtClean="0">
                  <a:solidFill>
                    <a:srgbClr val="2A82B0"/>
                  </a:solidFill>
                  <a:latin typeface="Verdana" charset="0"/>
                  <a:ea typeface="微软雅黑" charset="0"/>
                  <a:sym typeface="Verdana" charset="0"/>
                </a:rPr>
                <a:t>Displacement &amp;</a:t>
              </a:r>
            </a:p>
            <a:p>
              <a:r>
                <a:rPr lang="en-US" altLang="zh-CN" sz="2133" b="1" dirty="0" smtClean="0">
                  <a:solidFill>
                    <a:srgbClr val="2A82B0"/>
                  </a:solidFill>
                  <a:latin typeface="Verdana" charset="0"/>
                  <a:ea typeface="微软雅黑" charset="0"/>
                  <a:sym typeface="Verdana" charset="0"/>
                </a:rPr>
                <a:t>moving direction</a:t>
              </a:r>
              <a:endParaRPr lang="en-US" altLang="zh-CN" sz="2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681445" y="6294298"/>
            <a:ext cx="54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06</a:t>
            </a:r>
            <a:endParaRPr lang="en-US" altLang="zh-CN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 noChangeArrowheads="1"/>
          </p:cNvPicPr>
          <p:nvPr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1" y="4953000"/>
            <a:ext cx="6286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直接连接符 15"/>
          <p:cNvSpPr>
            <a:spLocks noChangeShapeType="1"/>
          </p:cNvSpPr>
          <p:nvPr/>
        </p:nvSpPr>
        <p:spPr bwMode="auto">
          <a:xfrm rot="5400000">
            <a:off x="190501" y="406401"/>
            <a:ext cx="817033" cy="4233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198" name="直接连接符 16"/>
          <p:cNvSpPr>
            <a:spLocks noChangeShapeType="1"/>
          </p:cNvSpPr>
          <p:nvPr/>
        </p:nvSpPr>
        <p:spPr bwMode="auto">
          <a:xfrm rot="5400000">
            <a:off x="440267" y="239185"/>
            <a:ext cx="480484" cy="2116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199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412751"/>
            <a:ext cx="10972800" cy="488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Acoustic TOA-based Ranging</a:t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(fine grained)</a:t>
            </a:r>
            <a:endParaRPr lang="zh-CN" altLang="en-US" dirty="0"/>
          </a:p>
        </p:txBody>
      </p:sp>
      <p:pic>
        <p:nvPicPr>
          <p:cNvPr id="29" name="Content Placeholder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00" y="1358739"/>
            <a:ext cx="6337300" cy="1168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843" y="2250133"/>
            <a:ext cx="1520688" cy="9375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985" y="3938237"/>
            <a:ext cx="1189967" cy="9881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531" y="4888945"/>
            <a:ext cx="1626374" cy="135050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387548" y="3055587"/>
            <a:ext cx="2756453" cy="10525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713795" y="4512916"/>
            <a:ext cx="1139687" cy="1012616"/>
            <a:chOff x="7713795" y="4512916"/>
            <a:chExt cx="1139687" cy="1012616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7713795" y="4512916"/>
              <a:ext cx="1139687" cy="643284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401878" y="515620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t</a:t>
              </a:r>
              <a:r>
                <a:rPr kumimoji="1" lang="en-US" altLang="zh-CN" baseline="-25000" dirty="0" smtClean="0"/>
                <a:t>m</a:t>
              </a:r>
              <a:endParaRPr kumimoji="1" lang="zh-CN" altLang="en-US" baseline="-25000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7421217" y="3710609"/>
            <a:ext cx="486688" cy="1178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052631" y="3187700"/>
            <a:ext cx="1351344" cy="598596"/>
            <a:chOff x="8052631" y="3187700"/>
            <a:chExt cx="1351344" cy="598596"/>
          </a:xfrm>
        </p:grpSpPr>
        <p:sp>
          <p:nvSpPr>
            <p:cNvPr id="46" name="Right Brace 45"/>
            <p:cNvSpPr/>
            <p:nvPr/>
          </p:nvSpPr>
          <p:spPr>
            <a:xfrm rot="17502759">
              <a:off x="8547577" y="2929898"/>
              <a:ext cx="361452" cy="135134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59985" y="31877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err="1" smtClean="0"/>
                <a:t>s</a:t>
              </a:r>
              <a:r>
                <a:rPr kumimoji="1" lang="en-US" altLang="zh-CN" baseline="-25000" dirty="0" err="1" smtClean="0"/>
                <a:t>a</a:t>
              </a:r>
              <a:endParaRPr kumimoji="1" lang="zh-CN" altLang="en-US" baseline="-25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27651" y="2514396"/>
            <a:ext cx="1565955" cy="691851"/>
            <a:chOff x="6427651" y="2514396"/>
            <a:chExt cx="1565955" cy="691851"/>
          </a:xfrm>
        </p:grpSpPr>
        <p:sp>
          <p:nvSpPr>
            <p:cNvPr id="13" name="Right Brace 12"/>
            <p:cNvSpPr/>
            <p:nvPr/>
          </p:nvSpPr>
          <p:spPr>
            <a:xfrm rot="17502759">
              <a:off x="7029903" y="2242543"/>
              <a:ext cx="361452" cy="156595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Rectangle 14"/>
            <p:cNvSpPr/>
            <p:nvPr/>
          </p:nvSpPr>
          <p:spPr>
            <a:xfrm flipH="1">
              <a:off x="7210629" y="2514396"/>
              <a:ext cx="4960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zh-CN" dirty="0" err="1" smtClean="0"/>
                <a:t>s</a:t>
              </a:r>
              <a:r>
                <a:rPr kumimoji="1" lang="en-US" altLang="zh-CN" baseline="-25000" dirty="0" err="1" smtClean="0"/>
                <a:t>b</a:t>
              </a:r>
              <a:endParaRPr kumimoji="1" lang="zh-CN" altLang="en-US" baseline="-250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186989" y="1333500"/>
            <a:ext cx="2725378" cy="857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Rectangle 23"/>
          <p:cNvSpPr/>
          <p:nvPr/>
        </p:nvSpPr>
        <p:spPr>
          <a:xfrm>
            <a:off x="10681445" y="6294298"/>
            <a:ext cx="54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n w="0"/>
                <a:solidFill>
                  <a:srgbClr val="2A8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07</a:t>
            </a:r>
            <a:endParaRPr lang="en-US" altLang="zh-CN" dirty="0">
              <a:ln w="0"/>
              <a:solidFill>
                <a:srgbClr val="2A82B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7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 noChangeArrowheads="1"/>
          </p:cNvPicPr>
          <p:nvPr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1" y="4953000"/>
            <a:ext cx="6286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直接连接符 15"/>
          <p:cNvSpPr>
            <a:spLocks noChangeShapeType="1"/>
          </p:cNvSpPr>
          <p:nvPr/>
        </p:nvSpPr>
        <p:spPr bwMode="auto">
          <a:xfrm rot="5400000">
            <a:off x="190501" y="406401"/>
            <a:ext cx="817033" cy="4233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198" name="直接连接符 16"/>
          <p:cNvSpPr>
            <a:spLocks noChangeShapeType="1"/>
          </p:cNvSpPr>
          <p:nvPr/>
        </p:nvSpPr>
        <p:spPr bwMode="auto">
          <a:xfrm rot="5400000">
            <a:off x="440267" y="239185"/>
            <a:ext cx="480484" cy="2116"/>
          </a:xfrm>
          <a:prstGeom prst="line">
            <a:avLst/>
          </a:pr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199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412751"/>
            <a:ext cx="4002709" cy="488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RSS based Ranging</a:t>
            </a:r>
            <a:r>
              <a:rPr lang="en-US" altLang="zh-CN" dirty="0">
                <a:solidFill>
                  <a:schemeClr val="tx1"/>
                </a:solidFill>
              </a:rPr>
              <a:t/>
            </a:r>
            <a:br>
              <a:rPr lang="en-US" altLang="zh-CN" dirty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(coarse grained)</a:t>
            </a:r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7288696" y="15553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/>
              <a:t>Changing</a:t>
            </a:r>
            <a:r>
              <a:rPr kumimoji="1" lang="zh-CN" altLang="en-US" dirty="0"/>
              <a:t>：</a:t>
            </a:r>
            <a:r>
              <a:rPr kumimoji="1" lang="en-US" altLang="zh-CN" dirty="0"/>
              <a:t>1.5~20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meters</a:t>
            </a:r>
            <a:endParaRPr kumimoji="1" lang="zh-CN" altLang="en-US" dirty="0"/>
          </a:p>
          <a:p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</a:t>
            </a:r>
            <a:r>
              <a:rPr kumimoji="1" lang="zh-CN" altLang="en-US" dirty="0"/>
              <a:t>：</a:t>
            </a:r>
            <a:r>
              <a:rPr kumimoji="1" lang="en-US" altLang="zh-CN" dirty="0"/>
              <a:t>0.762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meters</a:t>
            </a:r>
            <a:endParaRPr kumimoji="1" lang="zh-CN" alt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1" y="1552867"/>
            <a:ext cx="2209800" cy="1114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822" y="1552867"/>
            <a:ext cx="1520135" cy="1129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4316" y="1659979"/>
            <a:ext cx="811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 smtClean="0"/>
              <a:t>vs</a:t>
            </a:r>
            <a:endParaRPr kumimoji="1" lang="zh-CN" altLang="en-US" sz="4400" dirty="0"/>
          </a:p>
        </p:txBody>
      </p:sp>
      <p:pic>
        <p:nvPicPr>
          <p:cNvPr id="24" name="Content Placeholder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879" y="1930691"/>
            <a:ext cx="7701870" cy="36526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81445" y="6294298"/>
            <a:ext cx="54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n w="0"/>
                <a:solidFill>
                  <a:srgbClr val="2A8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08</a:t>
            </a:r>
            <a:endParaRPr lang="en-US" altLang="zh-CN" dirty="0">
              <a:ln w="0"/>
              <a:solidFill>
                <a:srgbClr val="2A82B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82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4444</TotalTime>
  <Words>392</Words>
  <Application>Microsoft Macintosh PowerPoint</Application>
  <PresentationFormat>Widescreen</PresentationFormat>
  <Paragraphs>134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DengXian</vt:lpstr>
      <vt:lpstr>DengXian Light</vt:lpstr>
      <vt:lpstr>Verdana</vt:lpstr>
      <vt:lpstr>宋体</vt:lpstr>
      <vt:lpstr>微软雅黑</vt:lpstr>
      <vt:lpstr>方正姚体</vt:lpstr>
      <vt:lpstr>Arial</vt:lpstr>
      <vt:lpstr>Office Theme</vt:lpstr>
      <vt:lpstr>Office 主题</vt:lpstr>
      <vt:lpstr>1_Office 主题</vt:lpstr>
      <vt:lpstr>2_Office 主题</vt:lpstr>
      <vt:lpstr>Enhancing Smartphone Indoor Localization via Opportunistic Sensing </vt:lpstr>
      <vt:lpstr>Author Introduction</vt:lpstr>
      <vt:lpstr>Problem</vt:lpstr>
      <vt:lpstr>Motivation</vt:lpstr>
      <vt:lpstr>Motivation</vt:lpstr>
      <vt:lpstr>System Design</vt:lpstr>
      <vt:lpstr>Three Keys</vt:lpstr>
      <vt:lpstr>Acoustic TOA-based Ranging (fine grained)</vt:lpstr>
      <vt:lpstr>RSS based Ranging (coarse grained)</vt:lpstr>
      <vt:lpstr>Ranging</vt:lpstr>
      <vt:lpstr>Three Keys</vt:lpstr>
      <vt:lpstr>Angle Information</vt:lpstr>
      <vt:lpstr>Three Keys</vt:lpstr>
      <vt:lpstr>Displacement Estimation</vt:lpstr>
      <vt:lpstr>Process</vt:lpstr>
      <vt:lpstr>Experiment</vt:lpstr>
      <vt:lpstr>Trilateration via Semidefinite Programming</vt:lpstr>
      <vt:lpstr>在此输入标题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Hang</dc:creator>
  <cp:lastModifiedBy>Lisa Hang</cp:lastModifiedBy>
  <cp:revision>185</cp:revision>
  <cp:lastPrinted>2016-05-12T13:06:24Z</cp:lastPrinted>
  <dcterms:created xsi:type="dcterms:W3CDTF">2016-05-10T02:01:49Z</dcterms:created>
  <dcterms:modified xsi:type="dcterms:W3CDTF">2016-05-16T02:08:30Z</dcterms:modified>
</cp:coreProperties>
</file>