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4" r:id="rId2"/>
    <p:sldMasterId id="2147483828" r:id="rId3"/>
    <p:sldMasterId id="2147483876" r:id="rId4"/>
    <p:sldMasterId id="2147483888" r:id="rId5"/>
  </p:sldMasterIdLst>
  <p:notesMasterIdLst>
    <p:notesMasterId r:id="rId31"/>
  </p:notesMasterIdLst>
  <p:sldIdLst>
    <p:sldId id="372" r:id="rId6"/>
    <p:sldId id="418" r:id="rId7"/>
    <p:sldId id="457" r:id="rId8"/>
    <p:sldId id="447" r:id="rId9"/>
    <p:sldId id="416" r:id="rId10"/>
    <p:sldId id="413" r:id="rId11"/>
    <p:sldId id="410" r:id="rId12"/>
    <p:sldId id="411" r:id="rId13"/>
    <p:sldId id="388" r:id="rId14"/>
    <p:sldId id="460" r:id="rId15"/>
    <p:sldId id="451" r:id="rId16"/>
    <p:sldId id="439" r:id="rId17"/>
    <p:sldId id="429" r:id="rId18"/>
    <p:sldId id="467" r:id="rId19"/>
    <p:sldId id="450" r:id="rId20"/>
    <p:sldId id="454" r:id="rId21"/>
    <p:sldId id="468" r:id="rId22"/>
    <p:sldId id="392" r:id="rId23"/>
    <p:sldId id="442" r:id="rId24"/>
    <p:sldId id="443" r:id="rId25"/>
    <p:sldId id="403" r:id="rId26"/>
    <p:sldId id="444" r:id="rId27"/>
    <p:sldId id="394" r:id="rId28"/>
    <p:sldId id="434" r:id="rId29"/>
    <p:sldId id="35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185A6CC-C6DB-4425-9042-5453B1068854}">
          <p14:sldIdLst>
            <p14:sldId id="372"/>
            <p14:sldId id="418"/>
            <p14:sldId id="457"/>
            <p14:sldId id="447"/>
            <p14:sldId id="416"/>
            <p14:sldId id="413"/>
            <p14:sldId id="410"/>
            <p14:sldId id="411"/>
            <p14:sldId id="388"/>
            <p14:sldId id="460"/>
          </p14:sldIdLst>
        </p14:section>
        <p14:section name="Backscatter" id="{4F6480A8-085F-420D-9D01-BC59B59D137C}">
          <p14:sldIdLst>
            <p14:sldId id="451"/>
            <p14:sldId id="439"/>
            <p14:sldId id="429"/>
            <p14:sldId id="467"/>
            <p14:sldId id="450"/>
            <p14:sldId id="454"/>
          </p14:sldIdLst>
        </p14:section>
        <p14:section name="Network" id="{4EFEBA65-79DB-41E1-AC06-CD306901A3FA}">
          <p14:sldIdLst>
            <p14:sldId id="468"/>
            <p14:sldId id="392"/>
            <p14:sldId id="442"/>
            <p14:sldId id="443"/>
          </p14:sldIdLst>
        </p14:section>
        <p14:section name="Eval" id="{0107C89F-016E-4C51-8A2C-D4EBCB4971A3}">
          <p14:sldIdLst>
            <p14:sldId id="403"/>
            <p14:sldId id="444"/>
            <p14:sldId id="394"/>
            <p14:sldId id="434"/>
          </p14:sldIdLst>
        </p14:section>
        <p14:section name="Conclusion" id="{B7F073FB-B0F2-454E-B9DC-744992ABC674}">
          <p14:sldIdLst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99"/>
    <a:srgbClr val="2AA808"/>
    <a:srgbClr val="000000"/>
    <a:srgbClr val="FFCCCC"/>
    <a:srgbClr val="0D0D0D"/>
    <a:srgbClr val="404040"/>
    <a:srgbClr val="7F7F7F"/>
    <a:srgbClr val="7F3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58926" autoAdjust="0"/>
  </p:normalViewPr>
  <p:slideViewPr>
    <p:cSldViewPr>
      <p:cViewPr varScale="1">
        <p:scale>
          <a:sx n="68" d="100"/>
          <a:sy n="68" d="100"/>
        </p:scale>
        <p:origin x="30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2"/>
    </p:cViewPr>
  </p:sorterViewPr>
  <p:notesViewPr>
    <p:cSldViewPr>
      <p:cViewPr varScale="1">
        <p:scale>
          <a:sx n="67" d="100"/>
          <a:sy n="67" d="100"/>
        </p:scale>
        <p:origin x="-32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Sheet1!$A$1:$A$50</c:f>
              <c:numCache>
                <c:formatCode>General</c:formatCode>
                <c:ptCount val="50"/>
                <c:pt idx="0">
                  <c:v>0.21252297669899101</c:v>
                </c:pt>
                <c:pt idx="1">
                  <c:v>0.10051398603711199</c:v>
                </c:pt>
                <c:pt idx="2">
                  <c:v>8.8897934551282407E-2</c:v>
                </c:pt>
                <c:pt idx="3">
                  <c:v>0.126810282246372</c:v>
                </c:pt>
                <c:pt idx="4">
                  <c:v>0.20086169703241999</c:v>
                </c:pt>
                <c:pt idx="5">
                  <c:v>0.177782251711366</c:v>
                </c:pt>
                <c:pt idx="6">
                  <c:v>0.159068716266761</c:v>
                </c:pt>
                <c:pt idx="7">
                  <c:v>5.5035079591848501E-2</c:v>
                </c:pt>
                <c:pt idx="8">
                  <c:v>0.10778828859757</c:v>
                </c:pt>
                <c:pt idx="9">
                  <c:v>0.20876662621525499</c:v>
                </c:pt>
                <c:pt idx="10">
                  <c:v>0.12273723002971999</c:v>
                </c:pt>
                <c:pt idx="11">
                  <c:v>0.113730557135478</c:v>
                </c:pt>
                <c:pt idx="12">
                  <c:v>0.233148238866414</c:v>
                </c:pt>
                <c:pt idx="13">
                  <c:v>0.17787684830118899</c:v>
                </c:pt>
                <c:pt idx="14">
                  <c:v>0.16639081899333699</c:v>
                </c:pt>
                <c:pt idx="15">
                  <c:v>0.133986493680161</c:v>
                </c:pt>
                <c:pt idx="16">
                  <c:v>3.8816641521356603E-2</c:v>
                </c:pt>
                <c:pt idx="17">
                  <c:v>7.1357558964735598E-2</c:v>
                </c:pt>
                <c:pt idx="18">
                  <c:v>9.6258231823157403E-2</c:v>
                </c:pt>
                <c:pt idx="19">
                  <c:v>7.4950182931512996E-2</c:v>
                </c:pt>
                <c:pt idx="20">
                  <c:v>3.3123176640974403E-2</c:v>
                </c:pt>
                <c:pt idx="21">
                  <c:v>0.19196339350754099</c:v>
                </c:pt>
                <c:pt idx="22">
                  <c:v>0.123846001302264</c:v>
                </c:pt>
                <c:pt idx="23">
                  <c:v>3.6723781399958799E-2</c:v>
                </c:pt>
                <c:pt idx="24">
                  <c:v>0.15028478425595801</c:v>
                </c:pt>
                <c:pt idx="25">
                  <c:v>7.6792080254284106E-2</c:v>
                </c:pt>
                <c:pt idx="26">
                  <c:v>7.3938689223428E-2</c:v>
                </c:pt>
                <c:pt idx="27">
                  <c:v>0.103148595909712</c:v>
                </c:pt>
                <c:pt idx="28">
                  <c:v>8.5938807482125901E-2</c:v>
                </c:pt>
                <c:pt idx="29">
                  <c:v>0.186001428354063</c:v>
                </c:pt>
                <c:pt idx="30">
                  <c:v>6.0520436985947099E-2</c:v>
                </c:pt>
                <c:pt idx="31">
                  <c:v>4.69795553483826E-2</c:v>
                </c:pt>
                <c:pt idx="32">
                  <c:v>0.113751717020008</c:v>
                </c:pt>
                <c:pt idx="33">
                  <c:v>2.2976582916874499E-2</c:v>
                </c:pt>
                <c:pt idx="34">
                  <c:v>5.4791939372964997E-2</c:v>
                </c:pt>
                <c:pt idx="35">
                  <c:v>0.27609267292031298</c:v>
                </c:pt>
                <c:pt idx="36">
                  <c:v>5.2367426959285299E-2</c:v>
                </c:pt>
                <c:pt idx="37">
                  <c:v>5.4099711274456598E-2</c:v>
                </c:pt>
                <c:pt idx="38">
                  <c:v>7.2363499019024696E-2</c:v>
                </c:pt>
                <c:pt idx="39">
                  <c:v>7.2585517600713897E-2</c:v>
                </c:pt>
                <c:pt idx="40">
                  <c:v>7.9119412081441604E-2</c:v>
                </c:pt>
                <c:pt idx="41">
                  <c:v>0.105636668759629</c:v>
                </c:pt>
                <c:pt idx="42">
                  <c:v>3.2524801789307299E-2</c:v>
                </c:pt>
                <c:pt idx="43">
                  <c:v>0.218123482072962</c:v>
                </c:pt>
                <c:pt idx="44">
                  <c:v>9.4839479012420499E-2</c:v>
                </c:pt>
                <c:pt idx="45">
                  <c:v>2.8215529888567899E-2</c:v>
                </c:pt>
                <c:pt idx="46">
                  <c:v>7.8318837127555798E-3</c:v>
                </c:pt>
                <c:pt idx="47">
                  <c:v>1.8399761088590299E-2</c:v>
                </c:pt>
                <c:pt idx="48">
                  <c:v>2.1465483897937902E-2</c:v>
                </c:pt>
                <c:pt idx="49">
                  <c:v>4.6435600907125299E-2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B9-4609-8E7E-3A5D12A785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998016"/>
        <c:axId val="168998576"/>
      </c:lineChart>
      <c:catAx>
        <c:axId val="168998016"/>
        <c:scaling>
          <c:orientation val="minMax"/>
        </c:scaling>
        <c:delete val="1"/>
        <c:axPos val="b"/>
        <c:majorTickMark val="none"/>
        <c:minorTickMark val="none"/>
        <c:tickLblPos val="nextTo"/>
        <c:crossAx val="168998576"/>
        <c:crosses val="autoZero"/>
        <c:auto val="1"/>
        <c:lblAlgn val="ctr"/>
        <c:lblOffset val="100"/>
        <c:noMultiLvlLbl val="0"/>
      </c:catAx>
      <c:valAx>
        <c:axId val="168998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8998016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ED8C0-3BD8-4294-A302-9C3461A03F59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E8BA3814-B0A2-4D0E-8992-239AD8FAC1EF}">
      <dgm:prSet phldrT="[Text]"/>
      <dgm:spPr/>
      <dgm:t>
        <a:bodyPr/>
        <a:lstStyle/>
        <a:p>
          <a:r>
            <a:rPr lang="en-US" dirty="0" smtClean="0"/>
            <a:t>Enterprise</a:t>
          </a:r>
          <a:endParaRPr lang="en-US" dirty="0"/>
        </a:p>
      </dgm:t>
    </dgm:pt>
    <dgm:pt modelId="{CF5C8606-C315-4FC8-8262-B5D67BA09E4D}" type="parTrans" cxnId="{EDB83635-EA35-4AC5-93D6-248CDBF76503}">
      <dgm:prSet/>
      <dgm:spPr/>
      <dgm:t>
        <a:bodyPr/>
        <a:lstStyle/>
        <a:p>
          <a:endParaRPr lang="en-US"/>
        </a:p>
      </dgm:t>
    </dgm:pt>
    <dgm:pt modelId="{0AAF85AD-D413-460E-84ED-3278CCE86595}" type="sibTrans" cxnId="{EDB83635-EA35-4AC5-93D6-248CDBF76503}">
      <dgm:prSet/>
      <dgm:spPr/>
      <dgm:t>
        <a:bodyPr/>
        <a:lstStyle/>
        <a:p>
          <a:endParaRPr lang="en-US"/>
        </a:p>
      </dgm:t>
    </dgm:pt>
    <dgm:pt modelId="{95648805-18D4-44E2-A235-14F4E2607C55}">
      <dgm:prSet phldrT="[Text]"/>
      <dgm:spPr/>
      <dgm:t>
        <a:bodyPr/>
        <a:lstStyle/>
        <a:p>
          <a:r>
            <a:rPr lang="en-US" dirty="0" smtClean="0"/>
            <a:t>PC</a:t>
          </a:r>
          <a:endParaRPr lang="en-US" dirty="0"/>
        </a:p>
      </dgm:t>
    </dgm:pt>
    <dgm:pt modelId="{3589DA47-C612-485F-A075-12BF865F340B}" type="parTrans" cxnId="{23444043-6BD5-4238-8C7B-5B3FE3224E6A}">
      <dgm:prSet/>
      <dgm:spPr/>
      <dgm:t>
        <a:bodyPr/>
        <a:lstStyle/>
        <a:p>
          <a:endParaRPr lang="en-US"/>
        </a:p>
      </dgm:t>
    </dgm:pt>
    <dgm:pt modelId="{E86102C2-E994-4D95-8B6A-0D56AA66DE55}" type="sibTrans" cxnId="{23444043-6BD5-4238-8C7B-5B3FE3224E6A}">
      <dgm:prSet/>
      <dgm:spPr/>
      <dgm:t>
        <a:bodyPr/>
        <a:lstStyle/>
        <a:p>
          <a:endParaRPr lang="en-US"/>
        </a:p>
      </dgm:t>
    </dgm:pt>
    <dgm:pt modelId="{2D5DEE16-B6E1-4C5B-AE6D-F1C64F0BA5F6}">
      <dgm:prSet phldrT="[Text]"/>
      <dgm:spPr/>
      <dgm:t>
        <a:bodyPr/>
        <a:lstStyle/>
        <a:p>
          <a:r>
            <a:rPr lang="en-US" dirty="0" smtClean="0"/>
            <a:t>Mobile</a:t>
          </a:r>
          <a:endParaRPr lang="en-US" dirty="0"/>
        </a:p>
      </dgm:t>
    </dgm:pt>
    <dgm:pt modelId="{9B3E1958-DE7D-4209-8740-B8FE0D9DE459}" type="parTrans" cxnId="{12530E78-5830-478C-AE94-CD04B10941DD}">
      <dgm:prSet/>
      <dgm:spPr/>
      <dgm:t>
        <a:bodyPr/>
        <a:lstStyle/>
        <a:p>
          <a:endParaRPr lang="en-US"/>
        </a:p>
      </dgm:t>
    </dgm:pt>
    <dgm:pt modelId="{70EE01FA-5EBB-48FF-ADB1-9BB8BCB50A8D}" type="sibTrans" cxnId="{12530E78-5830-478C-AE94-CD04B10941DD}">
      <dgm:prSet/>
      <dgm:spPr/>
      <dgm:t>
        <a:bodyPr/>
        <a:lstStyle/>
        <a:p>
          <a:endParaRPr lang="en-US"/>
        </a:p>
      </dgm:t>
    </dgm:pt>
    <dgm:pt modelId="{1DA5D482-FD11-4A29-A023-613C7B061960}" type="pres">
      <dgm:prSet presAssocID="{6E8ED8C0-3BD8-4294-A302-9C3461A03F59}" presName="Name0" presStyleCnt="0">
        <dgm:presLayoutVars>
          <dgm:dir/>
          <dgm:animLvl val="lvl"/>
          <dgm:resizeHandles val="exact"/>
        </dgm:presLayoutVars>
      </dgm:prSet>
      <dgm:spPr/>
    </dgm:pt>
    <dgm:pt modelId="{4FC86C33-857F-4CC4-9471-61CB5D35BC83}" type="pres">
      <dgm:prSet presAssocID="{E8BA3814-B0A2-4D0E-8992-239AD8FAC1EF}" presName="Name8" presStyleCnt="0"/>
      <dgm:spPr/>
    </dgm:pt>
    <dgm:pt modelId="{487EC004-38A0-48B6-8E98-92E2F3C29307}" type="pres">
      <dgm:prSet presAssocID="{E8BA3814-B0A2-4D0E-8992-239AD8FAC1E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C0B25-DB66-414F-960E-BED5B1BEA4B7}" type="pres">
      <dgm:prSet presAssocID="{E8BA3814-B0A2-4D0E-8992-239AD8FAC1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49C5B-62B5-46B8-A3FE-7FFF5B920919}" type="pres">
      <dgm:prSet presAssocID="{95648805-18D4-44E2-A235-14F4E2607C55}" presName="Name8" presStyleCnt="0"/>
      <dgm:spPr/>
    </dgm:pt>
    <dgm:pt modelId="{856045C4-AB9C-4EDB-9801-47023E0FA15C}" type="pres">
      <dgm:prSet presAssocID="{95648805-18D4-44E2-A235-14F4E2607C55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18007-3130-4B0E-8CD0-4C19B99BDABF}" type="pres">
      <dgm:prSet presAssocID="{95648805-18D4-44E2-A235-14F4E2607C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B4C35-2D77-499D-81EF-53DCF5307B6A}" type="pres">
      <dgm:prSet presAssocID="{2D5DEE16-B6E1-4C5B-AE6D-F1C64F0BA5F6}" presName="Name8" presStyleCnt="0"/>
      <dgm:spPr/>
    </dgm:pt>
    <dgm:pt modelId="{9CC3FFFF-782A-414A-AE72-05826BEAD0DD}" type="pres">
      <dgm:prSet presAssocID="{2D5DEE16-B6E1-4C5B-AE6D-F1C64F0BA5F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5CB5A-36F9-4F37-BDC8-28EC2F8D3A69}" type="pres">
      <dgm:prSet presAssocID="{2D5DEE16-B6E1-4C5B-AE6D-F1C64F0BA5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19E812-626F-4231-B26B-D8C636A412D3}" type="presOf" srcId="{E8BA3814-B0A2-4D0E-8992-239AD8FAC1EF}" destId="{C4EC0B25-DB66-414F-960E-BED5B1BEA4B7}" srcOrd="1" destOrd="0" presId="urn:microsoft.com/office/officeart/2005/8/layout/pyramid1"/>
    <dgm:cxn modelId="{23444043-6BD5-4238-8C7B-5B3FE3224E6A}" srcId="{6E8ED8C0-3BD8-4294-A302-9C3461A03F59}" destId="{95648805-18D4-44E2-A235-14F4E2607C55}" srcOrd="1" destOrd="0" parTransId="{3589DA47-C612-485F-A075-12BF865F340B}" sibTransId="{E86102C2-E994-4D95-8B6A-0D56AA66DE55}"/>
    <dgm:cxn modelId="{FD8A8001-9292-48B1-A56D-3A80933C7FEC}" type="presOf" srcId="{E8BA3814-B0A2-4D0E-8992-239AD8FAC1EF}" destId="{487EC004-38A0-48B6-8E98-92E2F3C29307}" srcOrd="0" destOrd="0" presId="urn:microsoft.com/office/officeart/2005/8/layout/pyramid1"/>
    <dgm:cxn modelId="{EDB83635-EA35-4AC5-93D6-248CDBF76503}" srcId="{6E8ED8C0-3BD8-4294-A302-9C3461A03F59}" destId="{E8BA3814-B0A2-4D0E-8992-239AD8FAC1EF}" srcOrd="0" destOrd="0" parTransId="{CF5C8606-C315-4FC8-8262-B5D67BA09E4D}" sibTransId="{0AAF85AD-D413-460E-84ED-3278CCE86595}"/>
    <dgm:cxn modelId="{0DAA3C83-0C57-422D-B1D9-9B12DCE94F60}" type="presOf" srcId="{95648805-18D4-44E2-A235-14F4E2607C55}" destId="{71C18007-3130-4B0E-8CD0-4C19B99BDABF}" srcOrd="1" destOrd="0" presId="urn:microsoft.com/office/officeart/2005/8/layout/pyramid1"/>
    <dgm:cxn modelId="{12530E78-5830-478C-AE94-CD04B10941DD}" srcId="{6E8ED8C0-3BD8-4294-A302-9C3461A03F59}" destId="{2D5DEE16-B6E1-4C5B-AE6D-F1C64F0BA5F6}" srcOrd="2" destOrd="0" parTransId="{9B3E1958-DE7D-4209-8740-B8FE0D9DE459}" sibTransId="{70EE01FA-5EBB-48FF-ADB1-9BB8BCB50A8D}"/>
    <dgm:cxn modelId="{FCDA7044-D4D3-4C4C-9D37-3E0F0E3EF793}" type="presOf" srcId="{2D5DEE16-B6E1-4C5B-AE6D-F1C64F0BA5F6}" destId="{9CC3FFFF-782A-414A-AE72-05826BEAD0DD}" srcOrd="0" destOrd="0" presId="urn:microsoft.com/office/officeart/2005/8/layout/pyramid1"/>
    <dgm:cxn modelId="{74F7A91C-9A6E-4C1F-BE55-EBB273FAF41C}" type="presOf" srcId="{2D5DEE16-B6E1-4C5B-AE6D-F1C64F0BA5F6}" destId="{2795CB5A-36F9-4F37-BDC8-28EC2F8D3A69}" srcOrd="1" destOrd="0" presId="urn:microsoft.com/office/officeart/2005/8/layout/pyramid1"/>
    <dgm:cxn modelId="{71795EA6-5932-4848-9F3B-716D8A930254}" type="presOf" srcId="{95648805-18D4-44E2-A235-14F4E2607C55}" destId="{856045C4-AB9C-4EDB-9801-47023E0FA15C}" srcOrd="0" destOrd="0" presId="urn:microsoft.com/office/officeart/2005/8/layout/pyramid1"/>
    <dgm:cxn modelId="{57A349AD-90AC-4FC0-9096-3CA49A819F6F}" type="presOf" srcId="{6E8ED8C0-3BD8-4294-A302-9C3461A03F59}" destId="{1DA5D482-FD11-4A29-A023-613C7B061960}" srcOrd="0" destOrd="0" presId="urn:microsoft.com/office/officeart/2005/8/layout/pyramid1"/>
    <dgm:cxn modelId="{D77BC58E-D8F7-47A6-9BAD-6533D8D64DD8}" type="presParOf" srcId="{1DA5D482-FD11-4A29-A023-613C7B061960}" destId="{4FC86C33-857F-4CC4-9471-61CB5D35BC83}" srcOrd="0" destOrd="0" presId="urn:microsoft.com/office/officeart/2005/8/layout/pyramid1"/>
    <dgm:cxn modelId="{193F10A2-21D7-4B3C-A1D1-A66781BFA52C}" type="presParOf" srcId="{4FC86C33-857F-4CC4-9471-61CB5D35BC83}" destId="{487EC004-38A0-48B6-8E98-92E2F3C29307}" srcOrd="0" destOrd="0" presId="urn:microsoft.com/office/officeart/2005/8/layout/pyramid1"/>
    <dgm:cxn modelId="{1725674D-600D-41D6-9177-3B7596146384}" type="presParOf" srcId="{4FC86C33-857F-4CC4-9471-61CB5D35BC83}" destId="{C4EC0B25-DB66-414F-960E-BED5B1BEA4B7}" srcOrd="1" destOrd="0" presId="urn:microsoft.com/office/officeart/2005/8/layout/pyramid1"/>
    <dgm:cxn modelId="{CD6674CF-95BB-4D45-B506-D0829DE2BCC8}" type="presParOf" srcId="{1DA5D482-FD11-4A29-A023-613C7B061960}" destId="{6DF49C5B-62B5-46B8-A3FE-7FFF5B920919}" srcOrd="1" destOrd="0" presId="urn:microsoft.com/office/officeart/2005/8/layout/pyramid1"/>
    <dgm:cxn modelId="{73C33C55-E618-4A1C-B93E-58FE663DAD6A}" type="presParOf" srcId="{6DF49C5B-62B5-46B8-A3FE-7FFF5B920919}" destId="{856045C4-AB9C-4EDB-9801-47023E0FA15C}" srcOrd="0" destOrd="0" presId="urn:microsoft.com/office/officeart/2005/8/layout/pyramid1"/>
    <dgm:cxn modelId="{0E43F651-65FC-440E-858D-65AED2142416}" type="presParOf" srcId="{6DF49C5B-62B5-46B8-A3FE-7FFF5B920919}" destId="{71C18007-3130-4B0E-8CD0-4C19B99BDABF}" srcOrd="1" destOrd="0" presId="urn:microsoft.com/office/officeart/2005/8/layout/pyramid1"/>
    <dgm:cxn modelId="{96A74F8A-2FDA-4387-845D-E090A276A5D9}" type="presParOf" srcId="{1DA5D482-FD11-4A29-A023-613C7B061960}" destId="{6CEB4C35-2D77-499D-81EF-53DCF5307B6A}" srcOrd="2" destOrd="0" presId="urn:microsoft.com/office/officeart/2005/8/layout/pyramid1"/>
    <dgm:cxn modelId="{D773F1B8-8CAF-4C26-9D9B-2D8DF937588A}" type="presParOf" srcId="{6CEB4C35-2D77-499D-81EF-53DCF5307B6A}" destId="{9CC3FFFF-782A-414A-AE72-05826BEAD0DD}" srcOrd="0" destOrd="0" presId="urn:microsoft.com/office/officeart/2005/8/layout/pyramid1"/>
    <dgm:cxn modelId="{A8804667-B1E3-435C-8258-77190B83C002}" type="presParOf" srcId="{6CEB4C35-2D77-499D-81EF-53DCF5307B6A}" destId="{2795CB5A-36F9-4F37-BDC8-28EC2F8D3A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8ED8C0-3BD8-4294-A302-9C3461A03F59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E8BA3814-B0A2-4D0E-8992-239AD8FAC1EF}">
      <dgm:prSet phldrT="[Text]"/>
      <dgm:spPr/>
      <dgm:t>
        <a:bodyPr/>
        <a:lstStyle/>
        <a:p>
          <a:r>
            <a:rPr lang="en-US" dirty="0" smtClean="0"/>
            <a:t>Enterprise</a:t>
          </a:r>
          <a:endParaRPr lang="en-US" dirty="0"/>
        </a:p>
      </dgm:t>
    </dgm:pt>
    <dgm:pt modelId="{CF5C8606-C315-4FC8-8262-B5D67BA09E4D}" type="parTrans" cxnId="{EDB83635-EA35-4AC5-93D6-248CDBF76503}">
      <dgm:prSet/>
      <dgm:spPr/>
      <dgm:t>
        <a:bodyPr/>
        <a:lstStyle/>
        <a:p>
          <a:endParaRPr lang="en-US"/>
        </a:p>
      </dgm:t>
    </dgm:pt>
    <dgm:pt modelId="{0AAF85AD-D413-460E-84ED-3278CCE86595}" type="sibTrans" cxnId="{EDB83635-EA35-4AC5-93D6-248CDBF76503}">
      <dgm:prSet/>
      <dgm:spPr/>
      <dgm:t>
        <a:bodyPr/>
        <a:lstStyle/>
        <a:p>
          <a:endParaRPr lang="en-US"/>
        </a:p>
      </dgm:t>
    </dgm:pt>
    <dgm:pt modelId="{95648805-18D4-44E2-A235-14F4E2607C55}">
      <dgm:prSet phldrT="[Text]"/>
      <dgm:spPr/>
      <dgm:t>
        <a:bodyPr/>
        <a:lstStyle/>
        <a:p>
          <a:r>
            <a:rPr lang="en-US" dirty="0" smtClean="0"/>
            <a:t>PC</a:t>
          </a:r>
          <a:endParaRPr lang="en-US" dirty="0"/>
        </a:p>
      </dgm:t>
    </dgm:pt>
    <dgm:pt modelId="{3589DA47-C612-485F-A075-12BF865F340B}" type="parTrans" cxnId="{23444043-6BD5-4238-8C7B-5B3FE3224E6A}">
      <dgm:prSet/>
      <dgm:spPr/>
      <dgm:t>
        <a:bodyPr/>
        <a:lstStyle/>
        <a:p>
          <a:endParaRPr lang="en-US"/>
        </a:p>
      </dgm:t>
    </dgm:pt>
    <dgm:pt modelId="{E86102C2-E994-4D95-8B6A-0D56AA66DE55}" type="sibTrans" cxnId="{23444043-6BD5-4238-8C7B-5B3FE3224E6A}">
      <dgm:prSet/>
      <dgm:spPr/>
      <dgm:t>
        <a:bodyPr/>
        <a:lstStyle/>
        <a:p>
          <a:endParaRPr lang="en-US"/>
        </a:p>
      </dgm:t>
    </dgm:pt>
    <dgm:pt modelId="{2D5DEE16-B6E1-4C5B-AE6D-F1C64F0BA5F6}">
      <dgm:prSet phldrT="[Text]"/>
      <dgm:spPr/>
      <dgm:t>
        <a:bodyPr/>
        <a:lstStyle/>
        <a:p>
          <a:r>
            <a:rPr lang="en-US" dirty="0" smtClean="0"/>
            <a:t>Mobile</a:t>
          </a:r>
          <a:endParaRPr lang="en-US" dirty="0"/>
        </a:p>
      </dgm:t>
    </dgm:pt>
    <dgm:pt modelId="{9B3E1958-DE7D-4209-8740-B8FE0D9DE459}" type="parTrans" cxnId="{12530E78-5830-478C-AE94-CD04B10941DD}">
      <dgm:prSet/>
      <dgm:spPr/>
      <dgm:t>
        <a:bodyPr/>
        <a:lstStyle/>
        <a:p>
          <a:endParaRPr lang="en-US"/>
        </a:p>
      </dgm:t>
    </dgm:pt>
    <dgm:pt modelId="{70EE01FA-5EBB-48FF-ADB1-9BB8BCB50A8D}" type="sibTrans" cxnId="{12530E78-5830-478C-AE94-CD04B10941DD}">
      <dgm:prSet/>
      <dgm:spPr/>
      <dgm:t>
        <a:bodyPr/>
        <a:lstStyle/>
        <a:p>
          <a:endParaRPr lang="en-US"/>
        </a:p>
      </dgm:t>
    </dgm:pt>
    <dgm:pt modelId="{97274284-84DD-44A2-BB00-37C79323433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IoT</a:t>
          </a:r>
          <a:endParaRPr lang="en-US" dirty="0"/>
        </a:p>
      </dgm:t>
    </dgm:pt>
    <dgm:pt modelId="{6E1CEF4E-F2F3-4E38-868C-1C2BFA5639E0}" type="parTrans" cxnId="{E74A836D-01AF-44E6-9DC0-2C691DC022BB}">
      <dgm:prSet/>
      <dgm:spPr/>
      <dgm:t>
        <a:bodyPr/>
        <a:lstStyle/>
        <a:p>
          <a:endParaRPr lang="en-US"/>
        </a:p>
      </dgm:t>
    </dgm:pt>
    <dgm:pt modelId="{8EA26BF4-D262-4862-9357-1D8CEAE31429}" type="sibTrans" cxnId="{E74A836D-01AF-44E6-9DC0-2C691DC022BB}">
      <dgm:prSet/>
      <dgm:spPr/>
      <dgm:t>
        <a:bodyPr/>
        <a:lstStyle/>
        <a:p>
          <a:endParaRPr lang="en-US"/>
        </a:p>
      </dgm:t>
    </dgm:pt>
    <dgm:pt modelId="{1DA5D482-FD11-4A29-A023-613C7B061960}" type="pres">
      <dgm:prSet presAssocID="{6E8ED8C0-3BD8-4294-A302-9C3461A03F59}" presName="Name0" presStyleCnt="0">
        <dgm:presLayoutVars>
          <dgm:dir/>
          <dgm:animLvl val="lvl"/>
          <dgm:resizeHandles val="exact"/>
        </dgm:presLayoutVars>
      </dgm:prSet>
      <dgm:spPr/>
    </dgm:pt>
    <dgm:pt modelId="{4FC86C33-857F-4CC4-9471-61CB5D35BC83}" type="pres">
      <dgm:prSet presAssocID="{E8BA3814-B0A2-4D0E-8992-239AD8FAC1EF}" presName="Name8" presStyleCnt="0"/>
      <dgm:spPr/>
    </dgm:pt>
    <dgm:pt modelId="{487EC004-38A0-48B6-8E98-92E2F3C29307}" type="pres">
      <dgm:prSet presAssocID="{E8BA3814-B0A2-4D0E-8992-239AD8FAC1EF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C0B25-DB66-414F-960E-BED5B1BEA4B7}" type="pres">
      <dgm:prSet presAssocID="{E8BA3814-B0A2-4D0E-8992-239AD8FAC1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49C5B-62B5-46B8-A3FE-7FFF5B920919}" type="pres">
      <dgm:prSet presAssocID="{95648805-18D4-44E2-A235-14F4E2607C55}" presName="Name8" presStyleCnt="0"/>
      <dgm:spPr/>
    </dgm:pt>
    <dgm:pt modelId="{856045C4-AB9C-4EDB-9801-47023E0FA15C}" type="pres">
      <dgm:prSet presAssocID="{95648805-18D4-44E2-A235-14F4E2607C5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18007-3130-4B0E-8CD0-4C19B99BDABF}" type="pres">
      <dgm:prSet presAssocID="{95648805-18D4-44E2-A235-14F4E2607C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B4C35-2D77-499D-81EF-53DCF5307B6A}" type="pres">
      <dgm:prSet presAssocID="{2D5DEE16-B6E1-4C5B-AE6D-F1C64F0BA5F6}" presName="Name8" presStyleCnt="0"/>
      <dgm:spPr/>
    </dgm:pt>
    <dgm:pt modelId="{9CC3FFFF-782A-414A-AE72-05826BEAD0DD}" type="pres">
      <dgm:prSet presAssocID="{2D5DEE16-B6E1-4C5B-AE6D-F1C64F0BA5F6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5CB5A-36F9-4F37-BDC8-28EC2F8D3A69}" type="pres">
      <dgm:prSet presAssocID="{2D5DEE16-B6E1-4C5B-AE6D-F1C64F0BA5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15333-03D2-46D7-97A7-B06A1C25A00F}" type="pres">
      <dgm:prSet presAssocID="{97274284-84DD-44A2-BB00-37C793234334}" presName="Name8" presStyleCnt="0"/>
      <dgm:spPr/>
    </dgm:pt>
    <dgm:pt modelId="{D864CEC8-3B65-4EA7-8099-A9B28E33E8AC}" type="pres">
      <dgm:prSet presAssocID="{97274284-84DD-44A2-BB00-37C793234334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46324-4772-4DDB-9E2A-2E7137C4315F}" type="pres">
      <dgm:prSet presAssocID="{97274284-84DD-44A2-BB00-37C7932343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C0C5A-9A49-4F06-83A9-50636C15D0A3}" type="presOf" srcId="{E8BA3814-B0A2-4D0E-8992-239AD8FAC1EF}" destId="{487EC004-38A0-48B6-8E98-92E2F3C29307}" srcOrd="0" destOrd="0" presId="urn:microsoft.com/office/officeart/2005/8/layout/pyramid1"/>
    <dgm:cxn modelId="{64BF1354-4577-4AE3-B6A4-7000EA35A68D}" type="presOf" srcId="{95648805-18D4-44E2-A235-14F4E2607C55}" destId="{856045C4-AB9C-4EDB-9801-47023E0FA15C}" srcOrd="0" destOrd="0" presId="urn:microsoft.com/office/officeart/2005/8/layout/pyramid1"/>
    <dgm:cxn modelId="{E74A836D-01AF-44E6-9DC0-2C691DC022BB}" srcId="{6E8ED8C0-3BD8-4294-A302-9C3461A03F59}" destId="{97274284-84DD-44A2-BB00-37C793234334}" srcOrd="3" destOrd="0" parTransId="{6E1CEF4E-F2F3-4E38-868C-1C2BFA5639E0}" sibTransId="{8EA26BF4-D262-4862-9357-1D8CEAE31429}"/>
    <dgm:cxn modelId="{A84FE278-24C4-4A18-A420-BB8A1B473F2A}" type="presOf" srcId="{97274284-84DD-44A2-BB00-37C793234334}" destId="{2DC46324-4772-4DDB-9E2A-2E7137C4315F}" srcOrd="1" destOrd="0" presId="urn:microsoft.com/office/officeart/2005/8/layout/pyramid1"/>
    <dgm:cxn modelId="{23444043-6BD5-4238-8C7B-5B3FE3224E6A}" srcId="{6E8ED8C0-3BD8-4294-A302-9C3461A03F59}" destId="{95648805-18D4-44E2-A235-14F4E2607C55}" srcOrd="1" destOrd="0" parTransId="{3589DA47-C612-485F-A075-12BF865F340B}" sibTransId="{E86102C2-E994-4D95-8B6A-0D56AA66DE55}"/>
    <dgm:cxn modelId="{71D00E23-0115-4DA6-BBB2-EE160FB57B71}" type="presOf" srcId="{97274284-84DD-44A2-BB00-37C793234334}" destId="{D864CEC8-3B65-4EA7-8099-A9B28E33E8AC}" srcOrd="0" destOrd="0" presId="urn:microsoft.com/office/officeart/2005/8/layout/pyramid1"/>
    <dgm:cxn modelId="{12530E78-5830-478C-AE94-CD04B10941DD}" srcId="{6E8ED8C0-3BD8-4294-A302-9C3461A03F59}" destId="{2D5DEE16-B6E1-4C5B-AE6D-F1C64F0BA5F6}" srcOrd="2" destOrd="0" parTransId="{9B3E1958-DE7D-4209-8740-B8FE0D9DE459}" sibTransId="{70EE01FA-5EBB-48FF-ADB1-9BB8BCB50A8D}"/>
    <dgm:cxn modelId="{CDEB7B19-DDF5-430C-B9E6-431EC831C366}" type="presOf" srcId="{2D5DEE16-B6E1-4C5B-AE6D-F1C64F0BA5F6}" destId="{9CC3FFFF-782A-414A-AE72-05826BEAD0DD}" srcOrd="0" destOrd="0" presId="urn:microsoft.com/office/officeart/2005/8/layout/pyramid1"/>
    <dgm:cxn modelId="{4B60B2D7-DE73-472D-9716-781B137D3D85}" type="presOf" srcId="{95648805-18D4-44E2-A235-14F4E2607C55}" destId="{71C18007-3130-4B0E-8CD0-4C19B99BDABF}" srcOrd="1" destOrd="0" presId="urn:microsoft.com/office/officeart/2005/8/layout/pyramid1"/>
    <dgm:cxn modelId="{E008B961-85B9-42E6-ACB9-5F9235436298}" type="presOf" srcId="{E8BA3814-B0A2-4D0E-8992-239AD8FAC1EF}" destId="{C4EC0B25-DB66-414F-960E-BED5B1BEA4B7}" srcOrd="1" destOrd="0" presId="urn:microsoft.com/office/officeart/2005/8/layout/pyramid1"/>
    <dgm:cxn modelId="{EDB83635-EA35-4AC5-93D6-248CDBF76503}" srcId="{6E8ED8C0-3BD8-4294-A302-9C3461A03F59}" destId="{E8BA3814-B0A2-4D0E-8992-239AD8FAC1EF}" srcOrd="0" destOrd="0" parTransId="{CF5C8606-C315-4FC8-8262-B5D67BA09E4D}" sibTransId="{0AAF85AD-D413-460E-84ED-3278CCE86595}"/>
    <dgm:cxn modelId="{032A7E38-A1D0-4DF4-9110-1B95760EE4E2}" type="presOf" srcId="{6E8ED8C0-3BD8-4294-A302-9C3461A03F59}" destId="{1DA5D482-FD11-4A29-A023-613C7B061960}" srcOrd="0" destOrd="0" presId="urn:microsoft.com/office/officeart/2005/8/layout/pyramid1"/>
    <dgm:cxn modelId="{27971025-C321-4802-84FD-240596D6B364}" type="presOf" srcId="{2D5DEE16-B6E1-4C5B-AE6D-F1C64F0BA5F6}" destId="{2795CB5A-36F9-4F37-BDC8-28EC2F8D3A69}" srcOrd="1" destOrd="0" presId="urn:microsoft.com/office/officeart/2005/8/layout/pyramid1"/>
    <dgm:cxn modelId="{FAE4A0CA-B157-4EE3-8888-89FECD425D1E}" type="presParOf" srcId="{1DA5D482-FD11-4A29-A023-613C7B061960}" destId="{4FC86C33-857F-4CC4-9471-61CB5D35BC83}" srcOrd="0" destOrd="0" presId="urn:microsoft.com/office/officeart/2005/8/layout/pyramid1"/>
    <dgm:cxn modelId="{192DC618-3E1B-4F91-A0CC-F4FE418BD9CE}" type="presParOf" srcId="{4FC86C33-857F-4CC4-9471-61CB5D35BC83}" destId="{487EC004-38A0-48B6-8E98-92E2F3C29307}" srcOrd="0" destOrd="0" presId="urn:microsoft.com/office/officeart/2005/8/layout/pyramid1"/>
    <dgm:cxn modelId="{0CD3089E-F673-45FA-A1B5-A47CF4D31757}" type="presParOf" srcId="{4FC86C33-857F-4CC4-9471-61CB5D35BC83}" destId="{C4EC0B25-DB66-414F-960E-BED5B1BEA4B7}" srcOrd="1" destOrd="0" presId="urn:microsoft.com/office/officeart/2005/8/layout/pyramid1"/>
    <dgm:cxn modelId="{31CF5A0F-7E17-4FDD-8413-44D5D43D10B1}" type="presParOf" srcId="{1DA5D482-FD11-4A29-A023-613C7B061960}" destId="{6DF49C5B-62B5-46B8-A3FE-7FFF5B920919}" srcOrd="1" destOrd="0" presId="urn:microsoft.com/office/officeart/2005/8/layout/pyramid1"/>
    <dgm:cxn modelId="{CFF997BF-58E6-4F6C-93C2-8BD51ACA0370}" type="presParOf" srcId="{6DF49C5B-62B5-46B8-A3FE-7FFF5B920919}" destId="{856045C4-AB9C-4EDB-9801-47023E0FA15C}" srcOrd="0" destOrd="0" presId="urn:microsoft.com/office/officeart/2005/8/layout/pyramid1"/>
    <dgm:cxn modelId="{350EE623-9332-4BB2-9DF5-012A9A9562CA}" type="presParOf" srcId="{6DF49C5B-62B5-46B8-A3FE-7FFF5B920919}" destId="{71C18007-3130-4B0E-8CD0-4C19B99BDABF}" srcOrd="1" destOrd="0" presId="urn:microsoft.com/office/officeart/2005/8/layout/pyramid1"/>
    <dgm:cxn modelId="{0CC4D477-65E0-4B11-BAED-1260F5339D57}" type="presParOf" srcId="{1DA5D482-FD11-4A29-A023-613C7B061960}" destId="{6CEB4C35-2D77-499D-81EF-53DCF5307B6A}" srcOrd="2" destOrd="0" presId="urn:microsoft.com/office/officeart/2005/8/layout/pyramid1"/>
    <dgm:cxn modelId="{B8799783-2E1D-4A01-891C-42C1E7E65F42}" type="presParOf" srcId="{6CEB4C35-2D77-499D-81EF-53DCF5307B6A}" destId="{9CC3FFFF-782A-414A-AE72-05826BEAD0DD}" srcOrd="0" destOrd="0" presId="urn:microsoft.com/office/officeart/2005/8/layout/pyramid1"/>
    <dgm:cxn modelId="{7AA9939E-C580-4F54-92BF-23C5F87C72A6}" type="presParOf" srcId="{6CEB4C35-2D77-499D-81EF-53DCF5307B6A}" destId="{2795CB5A-36F9-4F37-BDC8-28EC2F8D3A69}" srcOrd="1" destOrd="0" presId="urn:microsoft.com/office/officeart/2005/8/layout/pyramid1"/>
    <dgm:cxn modelId="{C84256CC-2823-428C-B86E-550E077DA464}" type="presParOf" srcId="{1DA5D482-FD11-4A29-A023-613C7B061960}" destId="{34B15333-03D2-46D7-97A7-B06A1C25A00F}" srcOrd="3" destOrd="0" presId="urn:microsoft.com/office/officeart/2005/8/layout/pyramid1"/>
    <dgm:cxn modelId="{B3524CCC-30F6-4FE7-AB01-A734D1AFBF25}" type="presParOf" srcId="{34B15333-03D2-46D7-97A7-B06A1C25A00F}" destId="{D864CEC8-3B65-4EA7-8099-A9B28E33E8AC}" srcOrd="0" destOrd="0" presId="urn:microsoft.com/office/officeart/2005/8/layout/pyramid1"/>
    <dgm:cxn modelId="{4B361D50-EF74-44DD-A53E-314092EA8225}" type="presParOf" srcId="{34B15333-03D2-46D7-97A7-B06A1C25A00F}" destId="{2DC46324-4772-4DDB-9E2A-2E7137C4315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EC004-38A0-48B6-8E98-92E2F3C29307}">
      <dsp:nvSpPr>
        <dsp:cNvPr id="0" name=""/>
        <dsp:cNvSpPr/>
      </dsp:nvSpPr>
      <dsp:spPr>
        <a:xfrm>
          <a:off x="2032000" y="0"/>
          <a:ext cx="2032000" cy="1354666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Enterprise</a:t>
          </a:r>
          <a:endParaRPr lang="en-US" sz="3600" kern="1200" dirty="0"/>
        </a:p>
      </dsp:txBody>
      <dsp:txXfrm>
        <a:off x="2032000" y="0"/>
        <a:ext cx="2032000" cy="1354666"/>
      </dsp:txXfrm>
    </dsp:sp>
    <dsp:sp modelId="{856045C4-AB9C-4EDB-9801-47023E0FA15C}">
      <dsp:nvSpPr>
        <dsp:cNvPr id="0" name=""/>
        <dsp:cNvSpPr/>
      </dsp:nvSpPr>
      <dsp:spPr>
        <a:xfrm>
          <a:off x="1015999" y="1354666"/>
          <a:ext cx="4064000" cy="1354666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PC</a:t>
          </a:r>
          <a:endParaRPr lang="en-US" sz="3600" kern="1200" dirty="0"/>
        </a:p>
      </dsp:txBody>
      <dsp:txXfrm>
        <a:off x="1727199" y="1354666"/>
        <a:ext cx="2641600" cy="1354666"/>
      </dsp:txXfrm>
    </dsp:sp>
    <dsp:sp modelId="{9CC3FFFF-782A-414A-AE72-05826BEAD0DD}">
      <dsp:nvSpPr>
        <dsp:cNvPr id="0" name=""/>
        <dsp:cNvSpPr/>
      </dsp:nvSpPr>
      <dsp:spPr>
        <a:xfrm>
          <a:off x="0" y="2709333"/>
          <a:ext cx="6096000" cy="1354666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Mobile</a:t>
          </a:r>
          <a:endParaRPr lang="en-US" sz="3600" kern="1200" dirty="0"/>
        </a:p>
      </dsp:txBody>
      <dsp:txXfrm>
        <a:off x="1066799" y="2709333"/>
        <a:ext cx="3962400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EC004-38A0-48B6-8E98-92E2F3C29307}">
      <dsp:nvSpPr>
        <dsp:cNvPr id="0" name=""/>
        <dsp:cNvSpPr/>
      </dsp:nvSpPr>
      <dsp:spPr>
        <a:xfrm>
          <a:off x="3057524" y="0"/>
          <a:ext cx="2038350" cy="1352550"/>
        </a:xfrm>
        <a:prstGeom prst="trapezoid">
          <a:avLst>
            <a:gd name="adj" fmla="val 753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Enterprise</a:t>
          </a:r>
          <a:endParaRPr lang="en-US" sz="3600" kern="1200" dirty="0"/>
        </a:p>
      </dsp:txBody>
      <dsp:txXfrm>
        <a:off x="3057524" y="0"/>
        <a:ext cx="2038350" cy="1352550"/>
      </dsp:txXfrm>
    </dsp:sp>
    <dsp:sp modelId="{856045C4-AB9C-4EDB-9801-47023E0FA15C}">
      <dsp:nvSpPr>
        <dsp:cNvPr id="0" name=""/>
        <dsp:cNvSpPr/>
      </dsp:nvSpPr>
      <dsp:spPr>
        <a:xfrm>
          <a:off x="2038350" y="1352550"/>
          <a:ext cx="4076700" cy="1352550"/>
        </a:xfrm>
        <a:prstGeom prst="trapezoid">
          <a:avLst>
            <a:gd name="adj" fmla="val 753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PC</a:t>
          </a:r>
          <a:endParaRPr lang="en-US" sz="3600" kern="1200" dirty="0"/>
        </a:p>
      </dsp:txBody>
      <dsp:txXfrm>
        <a:off x="2751772" y="1352550"/>
        <a:ext cx="2649855" cy="1352550"/>
      </dsp:txXfrm>
    </dsp:sp>
    <dsp:sp modelId="{9CC3FFFF-782A-414A-AE72-05826BEAD0DD}">
      <dsp:nvSpPr>
        <dsp:cNvPr id="0" name=""/>
        <dsp:cNvSpPr/>
      </dsp:nvSpPr>
      <dsp:spPr>
        <a:xfrm>
          <a:off x="1019174" y="2705100"/>
          <a:ext cx="6115050" cy="1352550"/>
        </a:xfrm>
        <a:prstGeom prst="trapezoid">
          <a:avLst>
            <a:gd name="adj" fmla="val 753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Mobile</a:t>
          </a:r>
          <a:endParaRPr lang="en-US" sz="3600" kern="1200" dirty="0"/>
        </a:p>
      </dsp:txBody>
      <dsp:txXfrm>
        <a:off x="2089308" y="2705100"/>
        <a:ext cx="3974782" cy="1352550"/>
      </dsp:txXfrm>
    </dsp:sp>
    <dsp:sp modelId="{D864CEC8-3B65-4EA7-8099-A9B28E33E8AC}">
      <dsp:nvSpPr>
        <dsp:cNvPr id="0" name=""/>
        <dsp:cNvSpPr/>
      </dsp:nvSpPr>
      <dsp:spPr>
        <a:xfrm>
          <a:off x="0" y="4057650"/>
          <a:ext cx="8153400" cy="1352550"/>
        </a:xfrm>
        <a:prstGeom prst="trapezoid">
          <a:avLst>
            <a:gd name="adj" fmla="val 75352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IoT</a:t>
          </a:r>
          <a:endParaRPr lang="en-US" sz="3600" kern="1200" dirty="0"/>
        </a:p>
      </dsp:txBody>
      <dsp:txXfrm>
        <a:off x="1426844" y="4057650"/>
        <a:ext cx="5299710" cy="1352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36D1D-6B28-4F20-A674-883EA8220D8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C29BD-ECBB-4378-9DF3-B5BC4D0B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03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0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2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37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7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4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91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2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82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0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1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02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0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2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91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8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8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8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1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3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01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6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8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7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2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84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7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7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50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1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17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08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9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9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93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32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9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44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3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8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42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62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2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4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79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75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08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8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61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02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00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15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71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1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4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43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19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57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66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7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0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9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3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3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38400"/>
            <a:ext cx="9144000" cy="919401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solidFill>
                  <a:srgbClr val="92D050"/>
                </a:solidFill>
              </a:rPr>
              <a:t>Passive Wi-Fi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1119" y="3541693"/>
            <a:ext cx="644176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Bryce </a:t>
            </a:r>
            <a:r>
              <a:rPr lang="en-US" sz="2800" dirty="0" smtClean="0">
                <a:solidFill>
                  <a:schemeClr val="bg1"/>
                </a:solidFill>
              </a:rPr>
              <a:t>Kellogg, Vamsi Talla,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Shyam Gollakota, Joshua R. Smith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672984"/>
            <a:ext cx="1381125" cy="929958"/>
          </a:xfrm>
          <a:prstGeom prst="rect">
            <a:avLst/>
          </a:prstGeom>
        </p:spPr>
      </p:pic>
      <p:pic>
        <p:nvPicPr>
          <p:cNvPr id="1026" name="Picture 2" descr="http://syslab.cs.washington.edu/img/CSElogo2text_1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64666"/>
            <a:ext cx="1417021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403588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12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pPr marL="457200"/>
            <a:r>
              <a:rPr lang="en-US" sz="3200" dirty="0" smtClean="0">
                <a:solidFill>
                  <a:schemeClr val="bg1"/>
                </a:solidFill>
              </a:rPr>
              <a:t>1) Generating 802.11b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ackets using reflections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) Designing 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network stack for coexistence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052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2) Decoding the packets at regular Wi-Fi receiver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385" y="1568694"/>
            <a:ext cx="8458200" cy="853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Challenge: Don’t </a:t>
            </a:r>
            <a:r>
              <a:rPr lang="en-US" sz="3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ave </a:t>
            </a:r>
            <a:r>
              <a:rPr lang="en-US" sz="3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apabilities of a radio</a:t>
            </a:r>
            <a:endParaRPr lang="en-US" sz="36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1441450" y="2882431"/>
            <a:ext cx="1003038" cy="925737"/>
            <a:chOff x="4267994" y="3048794"/>
            <a:chExt cx="457200" cy="685006"/>
          </a:xfrm>
        </p:grpSpPr>
        <p:cxnSp>
          <p:nvCxnSpPr>
            <p:cNvPr id="15" name="Straight Connector 47"/>
            <p:cNvCxnSpPr>
              <a:cxnSpLocks noChangeShapeType="1"/>
            </p:cNvCxnSpPr>
            <p:nvPr/>
          </p:nvCxnSpPr>
          <p:spPr bwMode="auto">
            <a:xfrm rot="5400000">
              <a:off x="4153581" y="3390787"/>
              <a:ext cx="685006" cy="10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Isosceles Triangle 48"/>
            <p:cNvSpPr>
              <a:spLocks noChangeArrowheads="1"/>
            </p:cNvSpPr>
            <p:nvPr/>
          </p:nvSpPr>
          <p:spPr bwMode="auto">
            <a:xfrm rot="10800000" flipH="1">
              <a:off x="4267994" y="3048794"/>
              <a:ext cx="457200" cy="22860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" name="Group 725"/>
          <p:cNvGrpSpPr>
            <a:grpSpLocks/>
          </p:cNvGrpSpPr>
          <p:nvPr/>
        </p:nvGrpSpPr>
        <p:grpSpPr bwMode="auto">
          <a:xfrm>
            <a:off x="1572067" y="4770919"/>
            <a:ext cx="762728" cy="856128"/>
            <a:chOff x="971" y="2638"/>
            <a:chExt cx="147" cy="169"/>
          </a:xfrm>
        </p:grpSpPr>
        <p:sp>
          <p:nvSpPr>
            <p:cNvPr id="18" name="Line 726"/>
            <p:cNvSpPr>
              <a:spLocks noChangeShapeType="1"/>
            </p:cNvSpPr>
            <p:nvPr/>
          </p:nvSpPr>
          <p:spPr bwMode="auto">
            <a:xfrm flipV="1">
              <a:off x="1044" y="2638"/>
              <a:ext cx="0" cy="1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Line 727"/>
            <p:cNvSpPr>
              <a:spLocks noChangeShapeType="1"/>
            </p:cNvSpPr>
            <p:nvPr/>
          </p:nvSpPr>
          <p:spPr bwMode="auto">
            <a:xfrm>
              <a:off x="971" y="2741"/>
              <a:ext cx="1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728"/>
            <p:cNvSpPr>
              <a:spLocks noChangeShapeType="1"/>
            </p:cNvSpPr>
            <p:nvPr/>
          </p:nvSpPr>
          <p:spPr bwMode="auto">
            <a:xfrm>
              <a:off x="994" y="2773"/>
              <a:ext cx="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Line 729"/>
            <p:cNvSpPr>
              <a:spLocks noChangeShapeType="1"/>
            </p:cNvSpPr>
            <p:nvPr/>
          </p:nvSpPr>
          <p:spPr bwMode="auto">
            <a:xfrm>
              <a:off x="1029" y="2807"/>
              <a:ext cx="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" name="Freeform 700"/>
          <p:cNvSpPr>
            <a:spLocks/>
          </p:cNvSpPr>
          <p:nvPr/>
        </p:nvSpPr>
        <p:spPr bwMode="auto">
          <a:xfrm rot="16200000">
            <a:off x="1414760" y="4276903"/>
            <a:ext cx="733618" cy="341312"/>
          </a:xfrm>
          <a:custGeom>
            <a:avLst/>
            <a:gdLst>
              <a:gd name="T0" fmla="*/ 0 w 335"/>
              <a:gd name="T1" fmla="*/ 1 h 144"/>
              <a:gd name="T2" fmla="*/ 0 w 335"/>
              <a:gd name="T3" fmla="*/ 1 h 144"/>
              <a:gd name="T4" fmla="*/ 0 w 335"/>
              <a:gd name="T5" fmla="*/ 0 h 144"/>
              <a:gd name="T6" fmla="*/ 0 60000 65536"/>
              <a:gd name="T7" fmla="*/ 0 60000 65536"/>
              <a:gd name="T8" fmla="*/ 0 60000 65536"/>
              <a:gd name="T9" fmla="*/ 0 w 335"/>
              <a:gd name="T10" fmla="*/ 0 h 144"/>
              <a:gd name="T11" fmla="*/ 335 w 335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" h="144">
                <a:moveTo>
                  <a:pt x="0" y="144"/>
                </a:moveTo>
                <a:lnTo>
                  <a:pt x="191" y="144"/>
                </a:lnTo>
                <a:lnTo>
                  <a:pt x="335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Line 701"/>
          <p:cNvSpPr>
            <a:spLocks noChangeShapeType="1"/>
          </p:cNvSpPr>
          <p:nvPr/>
        </p:nvSpPr>
        <p:spPr bwMode="auto">
          <a:xfrm rot="16200000">
            <a:off x="1761372" y="3790817"/>
            <a:ext cx="36900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 rot="11004339" flipH="1">
            <a:off x="2073911" y="2261271"/>
            <a:ext cx="585533" cy="519198"/>
            <a:chOff x="2122153" y="1304381"/>
            <a:chExt cx="585533" cy="519198"/>
          </a:xfrm>
        </p:grpSpPr>
        <p:sp>
          <p:nvSpPr>
            <p:cNvPr id="48" name="Freeform 47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1229243" y="2282397"/>
            <a:ext cx="585533" cy="519198"/>
            <a:chOff x="1639218" y="1894212"/>
            <a:chExt cx="585533" cy="519198"/>
          </a:xfrm>
        </p:grpSpPr>
        <p:sp>
          <p:nvSpPr>
            <p:cNvPr id="45" name="Freeform 44"/>
            <p:cNvSpPr/>
            <p:nvPr/>
          </p:nvSpPr>
          <p:spPr bwMode="auto">
            <a:xfrm>
              <a:off x="1639218" y="1894212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2157036" y="2295261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4" name="Arc 53"/>
          <p:cNvSpPr/>
          <p:nvPr/>
        </p:nvSpPr>
        <p:spPr>
          <a:xfrm rot="17001335">
            <a:off x="1621858" y="4001062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387885" y="3838480"/>
            <a:ext cx="995620" cy="617481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2714225" y="1929913"/>
            <a:ext cx="995620" cy="441980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1371600"/>
            <a:ext cx="0" cy="518676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31220" y="12909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Legacy Wi-Fi Radio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041559" y="1295400"/>
            <a:ext cx="218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Backscatter</a:t>
            </a:r>
            <a:endParaRPr lang="en-US" sz="3200" dirty="0"/>
          </a:p>
        </p:txBody>
      </p:sp>
      <p:graphicFrame>
        <p:nvGraphicFramePr>
          <p:cNvPr id="79" name="Chart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922808"/>
              </p:ext>
            </p:extLst>
          </p:nvPr>
        </p:nvGraphicFramePr>
        <p:xfrm>
          <a:off x="5471547" y="2712817"/>
          <a:ext cx="1447622" cy="108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471547" y="3142976"/>
            <a:ext cx="3169668" cy="1468738"/>
            <a:chOff x="5471547" y="3142976"/>
            <a:chExt cx="3169668" cy="1468738"/>
          </a:xfrm>
        </p:grpSpPr>
        <p:grpSp>
          <p:nvGrpSpPr>
            <p:cNvPr id="37" name="Group 202"/>
            <p:cNvGrpSpPr>
              <a:grpSpLocks/>
            </p:cNvGrpSpPr>
            <p:nvPr/>
          </p:nvGrpSpPr>
          <p:grpSpPr bwMode="auto">
            <a:xfrm>
              <a:off x="7144259" y="3473392"/>
              <a:ext cx="1003057" cy="1138322"/>
              <a:chOff x="2795" y="1616"/>
              <a:chExt cx="432" cy="466"/>
            </a:xfrm>
          </p:grpSpPr>
          <p:sp>
            <p:nvSpPr>
              <p:cNvPr id="38" name="Line 86"/>
              <p:cNvSpPr>
                <a:spLocks noChangeShapeType="1"/>
              </p:cNvSpPr>
              <p:nvPr/>
            </p:nvSpPr>
            <p:spPr bwMode="auto">
              <a:xfrm>
                <a:off x="3138" y="185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Freeform 87"/>
              <p:cNvSpPr>
                <a:spLocks/>
              </p:cNvSpPr>
              <p:nvPr/>
            </p:nvSpPr>
            <p:spPr bwMode="auto">
              <a:xfrm>
                <a:off x="2795" y="1616"/>
                <a:ext cx="343" cy="466"/>
              </a:xfrm>
              <a:custGeom>
                <a:avLst/>
                <a:gdLst>
                  <a:gd name="T0" fmla="*/ 0 w 279"/>
                  <a:gd name="T1" fmla="*/ 0 h 363"/>
                  <a:gd name="T2" fmla="*/ 0 w 279"/>
                  <a:gd name="T3" fmla="*/ 5666 h 363"/>
                  <a:gd name="T4" fmla="*/ 2707 w 279"/>
                  <a:gd name="T5" fmla="*/ 2870 h 363"/>
                  <a:gd name="T6" fmla="*/ 0 w 279"/>
                  <a:gd name="T7" fmla="*/ 0 h 3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9"/>
                  <a:gd name="T13" fmla="*/ 0 h 363"/>
                  <a:gd name="T14" fmla="*/ 279 w 279"/>
                  <a:gd name="T15" fmla="*/ 363 h 3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9" h="363">
                    <a:moveTo>
                      <a:pt x="0" y="0"/>
                    </a:moveTo>
                    <a:lnTo>
                      <a:pt x="0" y="363"/>
                    </a:lnTo>
                    <a:lnTo>
                      <a:pt x="279" y="1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0">
                <a:solidFill>
                  <a:schemeClr val="tx1"/>
                </a:solidFill>
                <a:round/>
                <a:headEnd/>
                <a:tailEnd type="none" w="lg" len="med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8" name="Line 86"/>
            <p:cNvSpPr>
              <a:spLocks noChangeShapeType="1"/>
            </p:cNvSpPr>
            <p:nvPr/>
          </p:nvSpPr>
          <p:spPr bwMode="auto">
            <a:xfrm flipV="1">
              <a:off x="6428972" y="4044988"/>
              <a:ext cx="709356" cy="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Text Box 61"/>
            <p:cNvSpPr txBox="1">
              <a:spLocks noChangeArrowheads="1"/>
            </p:cNvSpPr>
            <p:nvPr/>
          </p:nvSpPr>
          <p:spPr bwMode="auto">
            <a:xfrm>
              <a:off x="7174902" y="3817828"/>
              <a:ext cx="543739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 b="0" dirty="0" smtClean="0">
                  <a:latin typeface="Helvetica" charset="0"/>
                  <a:ea typeface="Helvetica" charset="0"/>
                  <a:cs typeface="Helvetica" charset="0"/>
                </a:rPr>
                <a:t>RF</a:t>
              </a:r>
              <a:endParaRPr lang="en-US" altLang="en-US" sz="2100" b="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 flipH="1">
              <a:off x="5471547" y="3817272"/>
              <a:ext cx="968376" cy="484188"/>
            </a:xfrm>
            <a:custGeom>
              <a:avLst/>
              <a:gdLst>
                <a:gd name="T0" fmla="*/ 7 w 1242"/>
                <a:gd name="T1" fmla="*/ 0 h 622"/>
                <a:gd name="T2" fmla="*/ 24 w 1242"/>
                <a:gd name="T3" fmla="*/ 0 h 622"/>
                <a:gd name="T4" fmla="*/ 24 w 1242"/>
                <a:gd name="T5" fmla="*/ 13 h 622"/>
                <a:gd name="T6" fmla="*/ 7 w 1242"/>
                <a:gd name="T7" fmla="*/ 13 h 622"/>
                <a:gd name="T8" fmla="*/ 0 w 1242"/>
                <a:gd name="T9" fmla="*/ 6 h 622"/>
                <a:gd name="T10" fmla="*/ 7 w 1242"/>
                <a:gd name="T11" fmla="*/ 0 h 6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2"/>
                <a:gd name="T19" fmla="*/ 0 h 622"/>
                <a:gd name="T20" fmla="*/ 1242 w 1242"/>
                <a:gd name="T21" fmla="*/ 622 h 6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2" h="622">
                  <a:moveTo>
                    <a:pt x="382" y="0"/>
                  </a:moveTo>
                  <a:lnTo>
                    <a:pt x="1242" y="0"/>
                  </a:lnTo>
                  <a:lnTo>
                    <a:pt x="1242" y="622"/>
                  </a:lnTo>
                  <a:lnTo>
                    <a:pt x="382" y="622"/>
                  </a:lnTo>
                  <a:lnTo>
                    <a:pt x="0" y="308"/>
                  </a:lnTo>
                  <a:lnTo>
                    <a:pt x="382" y="0"/>
                  </a:lnTo>
                  <a:close/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644460" y="3874356"/>
              <a:ext cx="578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DAC</a:t>
              </a:r>
              <a:endParaRPr lang="en-US" dirty="0"/>
            </a:p>
          </p:txBody>
        </p:sp>
        <p:grpSp>
          <p:nvGrpSpPr>
            <p:cNvPr id="80" name="Group 46"/>
            <p:cNvGrpSpPr>
              <a:grpSpLocks/>
            </p:cNvGrpSpPr>
            <p:nvPr/>
          </p:nvGrpSpPr>
          <p:grpSpPr bwMode="auto">
            <a:xfrm>
              <a:off x="7638177" y="3142976"/>
              <a:ext cx="1003038" cy="925737"/>
              <a:chOff x="4267994" y="3048794"/>
              <a:chExt cx="457200" cy="685006"/>
            </a:xfrm>
          </p:grpSpPr>
          <p:cxnSp>
            <p:nvCxnSpPr>
              <p:cNvPr id="81" name="Straight Connector 47"/>
              <p:cNvCxnSpPr>
                <a:cxnSpLocks noChangeShapeType="1"/>
              </p:cNvCxnSpPr>
              <p:nvPr/>
            </p:nvCxnSpPr>
            <p:spPr bwMode="auto">
              <a:xfrm rot="5400000">
                <a:off x="4153581" y="3390787"/>
                <a:ext cx="685006" cy="10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" name="Isosceles Triangle 48"/>
              <p:cNvSpPr>
                <a:spLocks noChangeArrowheads="1"/>
              </p:cNvSpPr>
              <p:nvPr/>
            </p:nvSpPr>
            <p:spPr bwMode="auto">
              <a:xfrm rot="10800000" flipH="1">
                <a:off x="4267994" y="3048794"/>
                <a:ext cx="457200" cy="228600"/>
              </a:xfrm>
              <a:prstGeom prst="triangle">
                <a:avLst>
                  <a:gd name="adj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83" name="Line 701"/>
          <p:cNvSpPr>
            <a:spLocks noChangeShapeType="1"/>
          </p:cNvSpPr>
          <p:nvPr/>
        </p:nvSpPr>
        <p:spPr bwMode="auto">
          <a:xfrm rot="16200000" flipV="1">
            <a:off x="1407216" y="4434077"/>
            <a:ext cx="1079504" cy="7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280845" y="6023798"/>
            <a:ext cx="3429000" cy="534564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Limited to square wave</a:t>
            </a:r>
            <a:endParaRPr lang="en-US" sz="3000" dirty="0"/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4731220" y="6023798"/>
            <a:ext cx="4336580" cy="53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Can generate arbitrary signals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549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25" grpId="0" animBg="1"/>
      <p:bldP spid="52" grpId="0" animBg="1"/>
      <p:bldP spid="28" grpId="0"/>
      <p:bldGraphic spid="79" grpId="0">
        <p:bldAsOne/>
      </p:bldGraphic>
      <p:bldP spid="83" grpId="0" animBg="1"/>
      <p:bldP spid="83" grpId="1" animBg="1"/>
      <p:bldP spid="84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Our Solution: Leverage structure of 802.11b transmissions</a:t>
            </a:r>
            <a:endParaRPr lang="en-US" sz="29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81000" y="1348800"/>
            <a:ext cx="838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802.11b supports four data rates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1 Mbps – Barker DSSS encoding with DBPSK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2 Mbps – Barker DSSS </a:t>
            </a:r>
            <a:r>
              <a:rPr lang="en-US" sz="2400" dirty="0"/>
              <a:t>encoding with </a:t>
            </a:r>
            <a:r>
              <a:rPr lang="en-US" sz="2400" dirty="0" smtClean="0"/>
              <a:t>DQPSK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5.5, 11 Mbps – CCK encoding </a:t>
            </a:r>
            <a:r>
              <a:rPr lang="en-US" sz="2400" dirty="0"/>
              <a:t>with </a:t>
            </a:r>
            <a:r>
              <a:rPr lang="en-US" sz="2400" dirty="0" smtClean="0"/>
              <a:t>DQPSK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394637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Packet generation and encoding are binary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4824921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What we need: Modulation using square waves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DBPSK – 0° and 180° phase shift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DQPSK – 0°, 90°, 180</a:t>
            </a:r>
            <a:r>
              <a:rPr lang="en-US" sz="2400" dirty="0"/>
              <a:t>°</a:t>
            </a:r>
            <a:r>
              <a:rPr lang="en-US" sz="2400" dirty="0" smtClean="0"/>
              <a:t> and 270° phase shift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81000" y="4876800"/>
            <a:ext cx="8305800" cy="1371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Our Solution: Leverage structure of 802.11b transmissions </a:t>
            </a:r>
            <a:endParaRPr lang="en-US" sz="29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1186948" y="2895673"/>
                <a:ext cx="271460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𝑆𝑞𝑢𝑎𝑟𝑒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948" y="2895673"/>
                <a:ext cx="271460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924327" y="2590800"/>
            <a:ext cx="2555352" cy="745760"/>
            <a:chOff x="1310296" y="3057570"/>
            <a:chExt cx="2555352" cy="74576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14962" y="3074838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2331517" y="3786949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 flipV="1">
              <a:off x="2329516" y="3064957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833962" y="3076914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3337674" y="3789025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3348580" y="3064957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 flipV="1">
              <a:off x="2842661" y="3061460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 flipV="1">
              <a:off x="1823848" y="3057570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310296" y="3785911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7" name="Straight Connector 176"/>
          <p:cNvCxnSpPr/>
          <p:nvPr/>
        </p:nvCxnSpPr>
        <p:spPr>
          <a:xfrm flipH="1" flipV="1">
            <a:off x="4432862" y="2765021"/>
            <a:ext cx="0" cy="3797708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flipH="1">
            <a:off x="6639479" y="2791147"/>
            <a:ext cx="780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0°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27673" y="3610003"/>
            <a:ext cx="6353222" cy="745760"/>
            <a:chOff x="709662" y="2793611"/>
            <a:chExt cx="6353222" cy="745760"/>
          </a:xfrm>
        </p:grpSpPr>
        <p:grpSp>
          <p:nvGrpSpPr>
            <p:cNvPr id="129" name="Group 128"/>
            <p:cNvGrpSpPr/>
            <p:nvPr/>
          </p:nvGrpSpPr>
          <p:grpSpPr>
            <a:xfrm>
              <a:off x="3752306" y="2793611"/>
              <a:ext cx="2555352" cy="745760"/>
              <a:chOff x="1310296" y="3057570"/>
              <a:chExt cx="2555352" cy="745760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1805437" y="3074838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31517" y="3786949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 flipV="1">
                <a:off x="2329516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833962" y="3076914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3337674" y="3789025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 flipV="1">
                <a:off x="3348580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 flipV="1">
                <a:off x="2842661" y="306146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 flipV="1">
                <a:off x="1823848" y="305757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310296" y="3785911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Connector 179"/>
            <p:cNvCxnSpPr/>
            <p:nvPr/>
          </p:nvCxnSpPr>
          <p:spPr>
            <a:xfrm flipV="1">
              <a:off x="4011595" y="3138672"/>
              <a:ext cx="266561" cy="3549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569768" y="2961846"/>
              <a:ext cx="4916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T/4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709662" y="2988503"/>
                  <a:ext cx="271460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𝑆𝑞𝑢𝑎𝑟𝑒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/4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662" y="2988503"/>
                  <a:ext cx="271460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242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 58"/>
            <p:cNvSpPr/>
            <p:nvPr/>
          </p:nvSpPr>
          <p:spPr>
            <a:xfrm flipH="1">
              <a:off x="6282698" y="2961050"/>
              <a:ext cx="7801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90</a:t>
              </a:r>
              <a:r>
                <a:rPr lang="en-US" sz="2400" dirty="0"/>
                <a:t>°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4400" y="4663000"/>
            <a:ext cx="6891335" cy="1919307"/>
            <a:chOff x="496389" y="3846608"/>
            <a:chExt cx="6891335" cy="1919307"/>
          </a:xfrm>
        </p:grpSpPr>
        <p:grpSp>
          <p:nvGrpSpPr>
            <p:cNvPr id="139" name="Group 138"/>
            <p:cNvGrpSpPr/>
            <p:nvPr/>
          </p:nvGrpSpPr>
          <p:grpSpPr>
            <a:xfrm rot="10800000">
              <a:off x="3503522" y="3846608"/>
              <a:ext cx="2555352" cy="745760"/>
              <a:chOff x="1310296" y="3057570"/>
              <a:chExt cx="2555352" cy="745760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1814962" y="3074838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31517" y="3786949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H="1" flipV="1">
                <a:off x="2329516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833962" y="3076914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3337674" y="3789025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 flipV="1">
                <a:off x="3348580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 flipV="1">
                <a:off x="2842661" y="306146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 flipV="1">
                <a:off x="1823848" y="305757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310296" y="3785911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/>
          </p:nvGrpSpPr>
          <p:grpSpPr>
            <a:xfrm rot="10800000">
              <a:off x="3751351" y="5020155"/>
              <a:ext cx="2555352" cy="745760"/>
              <a:chOff x="1310296" y="3057570"/>
              <a:chExt cx="2555352" cy="745760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>
                <a:off x="1814962" y="3074838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331517" y="3786949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H="1" flipV="1">
                <a:off x="2329516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833962" y="3076914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3337674" y="3789025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 flipV="1">
                <a:off x="3348580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2842661" y="306146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H="1" flipV="1">
                <a:off x="1823848" y="305757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310296" y="3785911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1" name="Straight Connector 180"/>
            <p:cNvCxnSpPr/>
            <p:nvPr/>
          </p:nvCxnSpPr>
          <p:spPr>
            <a:xfrm>
              <a:off x="4031566" y="4198490"/>
              <a:ext cx="477988" cy="2966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019430" y="5396729"/>
              <a:ext cx="738077" cy="4982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3557684" y="4040537"/>
              <a:ext cx="4916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T/2</a:t>
              </a: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54234" y="5212739"/>
              <a:ext cx="6086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3T/4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682188" y="4083380"/>
                  <a:ext cx="271460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𝑆𝑞𝑢𝑎𝑟𝑒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/2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88" y="4083380"/>
                  <a:ext cx="271460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472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96389" y="5294872"/>
                  <a:ext cx="305716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𝑆𝑞𝑢𝑎𝑟𝑒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+3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/4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389" y="5294872"/>
                  <a:ext cx="305716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 59"/>
            <p:cNvSpPr/>
            <p:nvPr/>
          </p:nvSpPr>
          <p:spPr>
            <a:xfrm flipH="1">
              <a:off x="6090851" y="4057256"/>
              <a:ext cx="1224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mtClean="0"/>
                <a:t>180</a:t>
              </a:r>
              <a:r>
                <a:rPr lang="en-US" sz="2400"/>
                <a:t>°</a:t>
              </a:r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6163376" y="5166051"/>
              <a:ext cx="1224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270</a:t>
              </a:r>
              <a:r>
                <a:rPr lang="en-US" sz="2400" dirty="0"/>
                <a:t>°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149235" y="1524000"/>
            <a:ext cx="6845531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Create phase shifts by time shifting the square wave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403588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12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pPr marL="457200"/>
            <a:r>
              <a:rPr lang="en-US" sz="3200" dirty="0" smtClean="0">
                <a:solidFill>
                  <a:schemeClr val="bg1"/>
                </a:solidFill>
              </a:rPr>
              <a:t>1) Generating 802.11b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ackets using reflections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) Designing 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network stack for coexistence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052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2) Decoding the packets at regular Wi-Fi receiver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385" y="3337499"/>
            <a:ext cx="8458200" cy="853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51" y="513129"/>
            <a:ext cx="1592774" cy="13163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8" t="13976" r="11650" b="10129"/>
          <a:stretch/>
        </p:blipFill>
        <p:spPr>
          <a:xfrm>
            <a:off x="1453243" y="3598604"/>
            <a:ext cx="5421343" cy="10677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Challenging: Strong interference from Plugged-in Device</a:t>
            </a:r>
            <a:endParaRPr lang="en-US" sz="31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48074" y="1866243"/>
            <a:ext cx="1847852" cy="2781815"/>
            <a:chOff x="4591049" y="2837935"/>
            <a:chExt cx="1847852" cy="278181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328859" y="1866243"/>
            <a:ext cx="1847852" cy="2781815"/>
            <a:chOff x="4591049" y="2837935"/>
            <a:chExt cx="1847852" cy="2781815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974087" y="461975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Frequency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980338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2.437 GHz</a:t>
            </a:r>
          </a:p>
          <a:p>
            <a:pPr algn="ctr"/>
            <a:r>
              <a:rPr lang="en-US" dirty="0" smtClean="0"/>
              <a:t>(channel 6)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140905" y="4876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2.462 GHz</a:t>
            </a:r>
          </a:p>
          <a:p>
            <a:pPr algn="ctr"/>
            <a:r>
              <a:rPr lang="en-US" dirty="0" smtClean="0"/>
              <a:t>(channel 11)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877293" y="1866242"/>
            <a:ext cx="1847852" cy="2781815"/>
            <a:chOff x="4591049" y="2837935"/>
            <a:chExt cx="1847852" cy="278181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632369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2.412 GHz</a:t>
            </a:r>
          </a:p>
          <a:p>
            <a:pPr algn="ctr"/>
            <a:r>
              <a:rPr lang="en-US" dirty="0" smtClean="0"/>
              <a:t>(channel 1)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571999" y="1371600"/>
            <a:ext cx="1" cy="32600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34" y="4744836"/>
            <a:ext cx="501560" cy="80121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256951" y="4648058"/>
            <a:ext cx="8700120" cy="0"/>
          </a:xfrm>
          <a:prstGeom prst="line">
            <a:avLst/>
          </a:prstGeom>
          <a:ln w="571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2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19199" y="3581400"/>
            <a:ext cx="5655387" cy="1084944"/>
            <a:chOff x="1219199" y="3581400"/>
            <a:chExt cx="5655387" cy="10849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8" t="13976" r="11650" b="10129"/>
            <a:stretch/>
          </p:blipFill>
          <p:spPr>
            <a:xfrm>
              <a:off x="1453243" y="3598604"/>
              <a:ext cx="5421343" cy="10677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31" t="13976" r="22117" b="10129"/>
            <a:stretch/>
          </p:blipFill>
          <p:spPr>
            <a:xfrm>
              <a:off x="1219199" y="3581400"/>
              <a:ext cx="2133601" cy="1067740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Our Approach: </a:t>
            </a:r>
            <a:r>
              <a:rPr lang="en-US" sz="31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Utilize Wi-Fi radios selective filtering</a:t>
            </a:r>
            <a:endParaRPr lang="en-US" sz="31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48074" y="1866243"/>
            <a:ext cx="1847852" cy="2781815"/>
            <a:chOff x="4591049" y="2837935"/>
            <a:chExt cx="1847852" cy="278181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328859" y="1866243"/>
            <a:ext cx="1847852" cy="2781815"/>
            <a:chOff x="4591049" y="2837935"/>
            <a:chExt cx="1847852" cy="2781815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974087" y="461975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Frequency</a:t>
            </a:r>
            <a:endParaRPr lang="en-US" dirty="0" smtClean="0"/>
          </a:p>
        </p:txBody>
      </p:sp>
      <p:grpSp>
        <p:nvGrpSpPr>
          <p:cNvPr id="29" name="Group 28"/>
          <p:cNvGrpSpPr/>
          <p:nvPr/>
        </p:nvGrpSpPr>
        <p:grpSpPr>
          <a:xfrm>
            <a:off x="5877293" y="1866242"/>
            <a:ext cx="1847852" cy="2781815"/>
            <a:chOff x="4591049" y="2837935"/>
            <a:chExt cx="1847852" cy="278181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V="1">
            <a:off x="3429000" y="1752600"/>
            <a:ext cx="0" cy="2879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6951" y="4648058"/>
            <a:ext cx="8700120" cy="0"/>
          </a:xfrm>
          <a:prstGeom prst="line">
            <a:avLst/>
          </a:prstGeom>
          <a:ln w="571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76600" y="1305580"/>
            <a:ext cx="31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36704" y="2990844"/>
            <a:ext cx="89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  <a:r>
              <a:rPr lang="en-US" sz="2800" i="1" dirty="0" smtClean="0"/>
              <a:t>+∆f</a:t>
            </a:r>
            <a:endParaRPr lang="en-US" sz="28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850704" y="2971800"/>
            <a:ext cx="89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  <a:r>
              <a:rPr lang="en-US" sz="2800" i="1" dirty="0" smtClean="0"/>
              <a:t>-∆f</a:t>
            </a:r>
            <a:endParaRPr lang="en-US" sz="28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3980338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2.437 GHz</a:t>
            </a:r>
          </a:p>
          <a:p>
            <a:pPr algn="ctr"/>
            <a:r>
              <a:rPr lang="en-US" dirty="0" smtClean="0"/>
              <a:t>(channel 6)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140905" y="4876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2.462 GHz</a:t>
            </a:r>
          </a:p>
          <a:p>
            <a:pPr algn="ctr"/>
            <a:r>
              <a:rPr lang="en-US" dirty="0" smtClean="0"/>
              <a:t>(channel 11)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632369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2.412 GHz</a:t>
            </a:r>
          </a:p>
          <a:p>
            <a:pPr algn="ctr"/>
            <a:r>
              <a:rPr lang="en-US" dirty="0" smtClean="0"/>
              <a:t>(channel 1)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238891" y="5966222"/>
            <a:ext cx="6666218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Create frequency shift using subcarrier modulation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2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403588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12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pPr marL="457200"/>
            <a:r>
              <a:rPr lang="en-US" sz="3200" dirty="0" smtClean="0">
                <a:solidFill>
                  <a:schemeClr val="bg1"/>
                </a:solidFill>
              </a:rPr>
              <a:t>1) Generating 802.11b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ackets using reflections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) Designing 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network stack for coexistence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052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2) Decoding the packets at regular Wi-Fi receiver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385" y="5166299"/>
            <a:ext cx="8458200" cy="853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Passive Wi-Fi Network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bytebucket.org/brycekellogg/paper-wifi-backscatter-v2/raw/4281a3addb1bcc65abdc250203e01725c78c2fd0/figures/diagrams/helper2_2.png?token=d08f3e7a842f36138174510ed9b2b438aae4a0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07" y="4614466"/>
            <a:ext cx="1875754" cy="15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81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ytebucket.org/brycekellogg/paper-wifi-backscatter-v2/raw/4281a3addb1bcc65abdc250203e01725c78c2fd0/figures/diagrams/iphone.jpg?token=1907a501160dbbfb01869c6546f569cf2069ff6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59628"/>
            <a:ext cx="1302868" cy="162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ytebucket.org/brycekellogg/paper-wifi-backscatter-v2/raw/4281a3addb1bcc65abdc250203e01725c78c2fd0/figures/diagrams/phone.png?token=eb8b4a0945fed7a604ec4e5a23080697292d84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51" y="2011362"/>
            <a:ext cx="834703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ytebucket.org/brycekellogg/paper-wifi-backscatter-v2/raw/4281a3addb1bcc65abdc250203e01725c78c2fd0/figures/diagrams/router2.png?token=5d4315f0560a84ac15264c28f31fc73d6300ae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" y="1688305"/>
            <a:ext cx="2286000" cy="18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97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20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9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946944" y="3657600"/>
            <a:ext cx="415256" cy="137160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96863" y="3657600"/>
            <a:ext cx="602453" cy="129540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319507" y="3810000"/>
            <a:ext cx="887890" cy="112612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303443" y="3657600"/>
            <a:ext cx="161353" cy="127852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20753" y="2011362"/>
            <a:ext cx="1451247" cy="88423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207827" y="3169521"/>
            <a:ext cx="688489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How Does Traditional Wi-Fi Coexist?</a:t>
            </a:r>
            <a:endParaRPr lang="en-US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627" y="3189675"/>
            <a:ext cx="1031350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Carrier Sense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403" y="3509577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pic>
        <p:nvPicPr>
          <p:cNvPr id="15" name="Picture 4" descr="http://4.bp.blogspot.com/-myrck0zd8HY/UIPpWHxM4VI/AAAAAAAAAQk/K5SMViQVjec/s1600/cesyCShaJU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3859" r="3775" b="3859"/>
          <a:stretch/>
        </p:blipFill>
        <p:spPr bwMode="auto">
          <a:xfrm>
            <a:off x="616092" y="2254911"/>
            <a:ext cx="2312517" cy="2128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76064" y="3189675"/>
            <a:ext cx="1922481" cy="55073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Transmit Packet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48823" y="3740410"/>
            <a:ext cx="5017580" cy="0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07627" y="3760565"/>
            <a:ext cx="1" cy="62295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2115" y="5563303"/>
            <a:ext cx="8573724" cy="64698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Receive operations are extremely power hungry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6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Wi-Fi Alliance: 6.8 Billion Wi-Fi Devices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042"/>
          <a:stretch/>
        </p:blipFill>
        <p:spPr>
          <a:xfrm>
            <a:off x="1" y="1143000"/>
            <a:ext cx="9144000" cy="5715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277673" y="2610793"/>
            <a:ext cx="436974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Delegate MAC to plugged-in device</a:t>
            </a:r>
            <a:endParaRPr lang="en-US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110" y="2620869"/>
            <a:ext cx="521396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Rx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949" y="2940769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86892" y="3191760"/>
            <a:ext cx="1" cy="33531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04460"/>
            <a:ext cx="659511" cy="1053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3432192"/>
            <a:ext cx="1709632" cy="1412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67" y="3589169"/>
            <a:ext cx="1516610" cy="1255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449" y="1996180"/>
            <a:ext cx="930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Carrier Sense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-76200" y="4783552"/>
            <a:ext cx="238724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Plugged-in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26930" y="4783552"/>
            <a:ext cx="210968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Wi-Fi Receiver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85225" y="6331230"/>
            <a:ext cx="245805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5281" y="2006607"/>
            <a:ext cx="118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Signaling Packet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85064" y="4237669"/>
            <a:ext cx="2412248" cy="156679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59901" y="2610793"/>
            <a:ext cx="705127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59901" y="2153186"/>
            <a:ext cx="6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CW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858762" y="2620869"/>
            <a:ext cx="521396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Rx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82286" y="2153186"/>
            <a:ext cx="6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ACK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6581" y="3171604"/>
            <a:ext cx="3459391" cy="20156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089409" y="5978700"/>
            <a:ext cx="436974" cy="55073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3685" y="6308676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771636" y="6559667"/>
            <a:ext cx="1" cy="33531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737017" y="5374514"/>
            <a:ext cx="118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Signaling Packet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771637" y="5978700"/>
            <a:ext cx="705127" cy="55073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688506" y="5404715"/>
            <a:ext cx="89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Wi-Fi Packet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948317" y="6539511"/>
            <a:ext cx="3459391" cy="20156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0738" y="2946503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sp>
        <p:nvSpPr>
          <p:cNvPr id="62" name="Rectangle 61"/>
          <p:cNvSpPr/>
          <p:nvPr/>
        </p:nvSpPr>
        <p:spPr>
          <a:xfrm>
            <a:off x="7278690" y="2616527"/>
            <a:ext cx="705127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149231" y="2012616"/>
            <a:ext cx="95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Wi-Fi </a:t>
            </a:r>
            <a:r>
              <a:rPr lang="en-US" dirty="0" smtClean="0"/>
              <a:t>Packet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8177551" y="2626603"/>
            <a:ext cx="521396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101075" y="2158920"/>
            <a:ext cx="6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ACK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5455370" y="3177338"/>
            <a:ext cx="3459391" cy="20156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733963" y="4391877"/>
            <a:ext cx="2248772" cy="129799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64227">
            <a:off x="7142407" y="3406383"/>
            <a:ext cx="460426" cy="5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 animBg="1"/>
      <p:bldP spid="3" grpId="0"/>
      <p:bldP spid="35" grpId="0"/>
      <p:bldP spid="37" grpId="0" animBg="1"/>
      <p:bldP spid="40" grpId="0"/>
      <p:bldP spid="41" grpId="0" animBg="1"/>
      <p:bldP spid="42" grpId="0"/>
      <p:bldP spid="43" grpId="0" animBg="1"/>
      <p:bldP spid="48" grpId="0"/>
      <p:bldP spid="49" grpId="0" animBg="1"/>
      <p:bldP spid="50" grpId="0"/>
      <p:bldP spid="62" grpId="0" animBg="1"/>
      <p:bldP spid="63" grpId="0"/>
      <p:bldP spid="64" grpId="0" animBg="1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Implementation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30740"/>
            <a:ext cx="9144000" cy="1569660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FPGA Prototype: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Altera Cyclone 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</a:t>
            </a:r>
            <a:r>
              <a:rPr lang="en-US" sz="3200" dirty="0" smtClean="0">
                <a:solidFill>
                  <a:schemeClr val="bg1"/>
                </a:solidFill>
              </a:rPr>
              <a:t>ustom </a:t>
            </a:r>
            <a:r>
              <a:rPr lang="en-US" sz="3200" dirty="0">
                <a:solidFill>
                  <a:schemeClr val="bg1"/>
                </a:solidFill>
              </a:rPr>
              <a:t>b</a:t>
            </a:r>
            <a:r>
              <a:rPr lang="en-US" sz="3200" dirty="0" smtClean="0">
                <a:solidFill>
                  <a:schemeClr val="bg1"/>
                </a:solidFill>
              </a:rPr>
              <a:t>ackscatter switch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33897"/>
            <a:ext cx="9144000" cy="2062103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IC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Verilog baseband, RF switch, &amp; custom PLL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TSMC 65nm LP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15 – 60 </a:t>
            </a:r>
            <a:r>
              <a:rPr lang="en-US" sz="3200" dirty="0">
                <a:solidFill>
                  <a:schemeClr val="bg1"/>
                </a:solidFill>
              </a:rPr>
              <a:t>µ</a:t>
            </a:r>
            <a:r>
              <a:rPr lang="en-US" sz="3200" dirty="0" smtClean="0">
                <a:solidFill>
                  <a:schemeClr val="bg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499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Passive Wi-Fi Range Experiments</a:t>
            </a:r>
            <a:endParaRPr lang="en-US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161" y="4814970"/>
            <a:ext cx="670818" cy="107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7" y="1828800"/>
            <a:ext cx="2098386" cy="17342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686050" y="2752154"/>
            <a:ext cx="11456" cy="259861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94742" y="3657600"/>
            <a:ext cx="1623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2400" baseline="-25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24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79" y="3505200"/>
            <a:ext cx="588048" cy="11460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0262" y="3514679"/>
            <a:ext cx="238724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Plugged-in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949" y="5886572"/>
            <a:ext cx="245805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4180" y="4679512"/>
            <a:ext cx="245805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latin typeface="Helvetica" panose="020B0604020202020204" pitchFamily="34" charset="0"/>
                <a:cs typeface="Helvetica" panose="020B0604020202020204" pitchFamily="34" charset="0"/>
              </a:rPr>
              <a:t>Wi-Fi Receiver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731748" y="4136097"/>
            <a:ext cx="4278652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91897" y="4136097"/>
            <a:ext cx="1623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2400" baseline="-25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24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486 L 0.50278 0.006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9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Passive Wi-Fi Range Experiments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219200"/>
            <a:ext cx="9144000" cy="533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2222" r="43334" b="13334"/>
          <a:stretch/>
        </p:blipFill>
        <p:spPr>
          <a:xfrm>
            <a:off x="1219200" y="2419350"/>
            <a:ext cx="3962400" cy="2457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27779" r="3334" b="9999"/>
          <a:stretch/>
        </p:blipFill>
        <p:spPr>
          <a:xfrm>
            <a:off x="1219200" y="1524000"/>
            <a:ext cx="7620000" cy="3581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2222" r="3333" b="12222"/>
          <a:stretch/>
        </p:blipFill>
        <p:spPr>
          <a:xfrm>
            <a:off x="1200150" y="2362200"/>
            <a:ext cx="7486650" cy="2514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26667" r="5834" b="68889"/>
          <a:stretch/>
        </p:blipFill>
        <p:spPr>
          <a:xfrm>
            <a:off x="7391400" y="1524000"/>
            <a:ext cx="1219200" cy="304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31667" r="5834" b="62778"/>
          <a:stretch/>
        </p:blipFill>
        <p:spPr>
          <a:xfrm>
            <a:off x="7391400" y="1838325"/>
            <a:ext cx="1219200" cy="38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35833" r="5834" b="56667"/>
          <a:stretch/>
        </p:blipFill>
        <p:spPr>
          <a:xfrm>
            <a:off x="7396163" y="2152650"/>
            <a:ext cx="12192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much frequency shift is required?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25555" r="3333" b="8888"/>
          <a:stretch/>
        </p:blipFill>
        <p:spPr>
          <a:xfrm>
            <a:off x="1447800" y="1752600"/>
            <a:ext cx="73914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1111" r="3333" b="7778"/>
          <a:stretch/>
        </p:blipFill>
        <p:spPr>
          <a:xfrm>
            <a:off x="1524000" y="3848100"/>
            <a:ext cx="72390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80000" r="3333" b="5556"/>
          <a:stretch/>
        </p:blipFill>
        <p:spPr>
          <a:xfrm>
            <a:off x="1524000" y="4648200"/>
            <a:ext cx="723900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1111" r="34166" b="63334"/>
          <a:stretch/>
        </p:blipFill>
        <p:spPr>
          <a:xfrm>
            <a:off x="3962400" y="1828800"/>
            <a:ext cx="20574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6667" r="34166" b="68889"/>
          <a:stretch/>
        </p:blipFill>
        <p:spPr>
          <a:xfrm>
            <a:off x="3952875" y="1571625"/>
            <a:ext cx="2057400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36667" r="33749" b="57778"/>
          <a:stretch/>
        </p:blipFill>
        <p:spPr>
          <a:xfrm>
            <a:off x="4000500" y="2124075"/>
            <a:ext cx="2057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  <a:ln w="76200"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2407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Passive Wi-Fi enables connectivity for the </a:t>
            </a:r>
            <a:r>
              <a:rPr lang="en-US" sz="3200" dirty="0" smtClean="0">
                <a:solidFill>
                  <a:srgbClr val="92D050"/>
                </a:solidFill>
              </a:rPr>
              <a:t>next billion Wi-Fi devices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9527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We create Wi-Fi transmissions </a:t>
            </a:r>
            <a:r>
              <a:rPr lang="en-US" sz="3200" dirty="0">
                <a:solidFill>
                  <a:schemeClr val="bg1"/>
                </a:solidFill>
              </a:rPr>
              <a:t>at </a:t>
            </a:r>
            <a:r>
              <a:rPr lang="en-US" sz="3200" dirty="0">
                <a:solidFill>
                  <a:srgbClr val="92D050"/>
                </a:solidFill>
              </a:rPr>
              <a:t>10,000x lower power </a:t>
            </a:r>
            <a:r>
              <a:rPr lang="en-US" sz="3200" dirty="0">
                <a:solidFill>
                  <a:schemeClr val="bg1"/>
                </a:solidFill>
              </a:rPr>
              <a:t>than traditional Wi-Fi </a:t>
            </a:r>
            <a:r>
              <a:rPr lang="en-US" sz="3200" dirty="0" smtClean="0">
                <a:solidFill>
                  <a:schemeClr val="bg1"/>
                </a:solidFill>
              </a:rPr>
              <a:t>radios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5882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Learn more at passivewifi.cs.washington.edu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doyourpart.com/wp-content/uploads/2006/12/Batteries_16x9.jpg"/>
          <p:cNvPicPr>
            <a:picLocks noChangeAspect="1" noChangeArrowheads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Wi-Fi is Extremely Power Hungry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27525838"/>
              </p:ext>
            </p:extLst>
          </p:nvPr>
        </p:nvGraphicFramePr>
        <p:xfrm>
          <a:off x="1524000" y="1295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58661597"/>
              </p:ext>
            </p:extLst>
          </p:nvPr>
        </p:nvGraphicFramePr>
        <p:xfrm>
          <a:off x="486229" y="1295400"/>
          <a:ext cx="8153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30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  <p:bldGraphic spid="3" grpId="2">
        <p:bldAsOne/>
      </p:bldGraphic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67000"/>
            <a:ext cx="9144000" cy="715089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Wi-Fi</a:t>
            </a:r>
            <a:r>
              <a:rPr lang="en-US" sz="3600" dirty="0" smtClean="0">
                <a:solidFill>
                  <a:prstClr val="white"/>
                </a:solidFill>
              </a:rPr>
              <a:t> transmissions at </a:t>
            </a:r>
            <a:r>
              <a:rPr lang="en-US" sz="3600" dirty="0" smtClean="0">
                <a:solidFill>
                  <a:srgbClr val="92D050"/>
                </a:solidFill>
              </a:rPr>
              <a:t>10,000x </a:t>
            </a:r>
            <a:r>
              <a:rPr lang="en-US" sz="3600" dirty="0" smtClean="0">
                <a:solidFill>
                  <a:prstClr val="white"/>
                </a:solidFill>
              </a:rPr>
              <a:t>lower power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9144000" cy="64698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92D050"/>
                </a:solidFill>
              </a:rPr>
              <a:t>1,000x </a:t>
            </a:r>
            <a:r>
              <a:rPr lang="en-US" sz="3200" dirty="0" smtClean="0">
                <a:solidFill>
                  <a:prstClr val="white"/>
                </a:solidFill>
              </a:rPr>
              <a:t>lower than </a:t>
            </a:r>
            <a:r>
              <a:rPr lang="en-US" sz="3200" dirty="0" smtClean="0">
                <a:solidFill>
                  <a:srgbClr val="92D050"/>
                </a:solidFill>
              </a:rPr>
              <a:t>BLE </a:t>
            </a:r>
            <a:r>
              <a:rPr lang="en-US" sz="3200" dirty="0" smtClean="0">
                <a:solidFill>
                  <a:prstClr val="white"/>
                </a:solidFill>
              </a:rPr>
              <a:t>and </a:t>
            </a:r>
            <a:r>
              <a:rPr lang="en-US" sz="3200" dirty="0" smtClean="0">
                <a:solidFill>
                  <a:srgbClr val="92D050"/>
                </a:solidFill>
              </a:rPr>
              <a:t>ZigBee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79" y="1249612"/>
            <a:ext cx="3659772" cy="3024605"/>
          </a:xfrm>
          <a:prstGeom prst="rect">
            <a:avLst/>
          </a:prstGeom>
        </p:spPr>
      </p:pic>
      <p:sp>
        <p:nvSpPr>
          <p:cNvPr id="10" name="Shape 264"/>
          <p:cNvSpPr/>
          <p:nvPr/>
        </p:nvSpPr>
        <p:spPr>
          <a:xfrm rot="-5400000">
            <a:off x="3771396" y="3734873"/>
            <a:ext cx="206030" cy="925904"/>
          </a:xfrm>
          <a:prstGeom prst="leftBrace">
            <a:avLst>
              <a:gd name="adj1" fmla="val 31609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266"/>
          <p:cNvSpPr txBox="1"/>
          <p:nvPr/>
        </p:nvSpPr>
        <p:spPr>
          <a:xfrm>
            <a:off x="2709602" y="4299392"/>
            <a:ext cx="2331759" cy="69249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Digital</a:t>
            </a:r>
          </a:p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(</a:t>
            </a:r>
            <a:r>
              <a:rPr lang="en-US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Baseband)</a:t>
            </a:r>
            <a:endParaRPr lang="en" dirty="0">
              <a:solidFill>
                <a:schemeClr val="dk1"/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" name="Shape 267"/>
          <p:cNvSpPr txBox="1"/>
          <p:nvPr/>
        </p:nvSpPr>
        <p:spPr>
          <a:xfrm>
            <a:off x="4100999" y="4286249"/>
            <a:ext cx="1948877" cy="74295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Analog</a:t>
            </a:r>
          </a:p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(</a:t>
            </a:r>
            <a:r>
              <a:rPr lang="en-US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RF</a:t>
            </a: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)</a:t>
            </a:r>
          </a:p>
        </p:txBody>
      </p:sp>
      <p:sp>
        <p:nvSpPr>
          <p:cNvPr id="13" name="Shape 264"/>
          <p:cNvSpPr/>
          <p:nvPr/>
        </p:nvSpPr>
        <p:spPr>
          <a:xfrm rot="-5400000">
            <a:off x="4986832" y="3545058"/>
            <a:ext cx="210080" cy="1320087"/>
          </a:xfrm>
          <a:prstGeom prst="leftBrace">
            <a:avLst>
              <a:gd name="adj1" fmla="val 39367"/>
              <a:gd name="adj2" fmla="val 48651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80"/>
          <p:cNvSpPr txBox="1"/>
          <p:nvPr/>
        </p:nvSpPr>
        <p:spPr>
          <a:xfrm>
            <a:off x="1317795" y="2768313"/>
            <a:ext cx="1993085" cy="99652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Power scale</a:t>
            </a:r>
            <a:r>
              <a:rPr lang="en-US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d</a:t>
            </a: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 with Moore’s law </a:t>
            </a:r>
            <a:r>
              <a:rPr lang="en" b="1" dirty="0" smtClean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O(10 </a:t>
            </a: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uW)</a:t>
            </a:r>
          </a:p>
        </p:txBody>
      </p:sp>
      <p:cxnSp>
        <p:nvCxnSpPr>
          <p:cNvPr id="15" name="Shape 281"/>
          <p:cNvCxnSpPr/>
          <p:nvPr/>
        </p:nvCxnSpPr>
        <p:spPr>
          <a:xfrm>
            <a:off x="2476141" y="3641205"/>
            <a:ext cx="935318" cy="722195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" name="Shape 282"/>
          <p:cNvSpPr txBox="1"/>
          <p:nvPr/>
        </p:nvSpPr>
        <p:spPr>
          <a:xfrm>
            <a:off x="6064468" y="2842548"/>
            <a:ext cx="1950821" cy="66265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No such scaling </a:t>
            </a:r>
            <a:r>
              <a:rPr lang="en" b="1" dirty="0" smtClean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O(100 </a:t>
            </a: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mW)</a:t>
            </a:r>
          </a:p>
        </p:txBody>
      </p:sp>
      <p:cxnSp>
        <p:nvCxnSpPr>
          <p:cNvPr id="17" name="Shape 283"/>
          <p:cNvCxnSpPr/>
          <p:nvPr/>
        </p:nvCxnSpPr>
        <p:spPr>
          <a:xfrm flipH="1">
            <a:off x="5518006" y="3424929"/>
            <a:ext cx="1547111" cy="1027028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Why is Wi-Fi Power Consuming?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5459672"/>
            <a:ext cx="8714124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Wi-Fi </a:t>
            </a:r>
            <a:r>
              <a:rPr lang="en-US" sz="3600" dirty="0" smtClean="0">
                <a:solidFill>
                  <a:srgbClr val="92D050"/>
                </a:solidFill>
              </a:rPr>
              <a:t>transmitter</a:t>
            </a:r>
            <a:r>
              <a:rPr lang="en-US" sz="3600" dirty="0" smtClean="0">
                <a:solidFill>
                  <a:schemeClr val="bg1"/>
                </a:solidFill>
              </a:rPr>
              <a:t> consumes </a:t>
            </a:r>
            <a:r>
              <a:rPr lang="en-US" sz="3600" dirty="0" smtClean="0">
                <a:solidFill>
                  <a:srgbClr val="92D050"/>
                </a:solidFill>
              </a:rPr>
              <a:t>500 - 700 </a:t>
            </a:r>
            <a:r>
              <a:rPr lang="en-US" sz="3600" dirty="0" err="1" smtClean="0">
                <a:solidFill>
                  <a:srgbClr val="92D050"/>
                </a:solidFill>
              </a:rPr>
              <a:t>mW</a:t>
            </a:r>
            <a:endParaRPr lang="en-US" sz="3600" dirty="0" smtClean="0">
              <a:solidFill>
                <a:srgbClr val="92D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6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844" r="8925"/>
          <a:stretch/>
        </p:blipFill>
        <p:spPr>
          <a:xfrm>
            <a:off x="3672258" y="2962658"/>
            <a:ext cx="2042742" cy="20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01345"/>
            <a:ext cx="2572958" cy="212641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43000" y="1052704"/>
            <a:ext cx="68580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Our </a:t>
            </a:r>
            <a:r>
              <a:rPr lang="en-US" sz="3000" dirty="0" smtClean="0"/>
              <a:t>idea</a:t>
            </a:r>
            <a:r>
              <a:rPr lang="en-US" sz="3000" dirty="0"/>
              <a:t>: Use </a:t>
            </a:r>
            <a:r>
              <a:rPr lang="en-US" sz="3000" dirty="0" smtClean="0"/>
              <a:t>only </a:t>
            </a:r>
            <a:r>
              <a:rPr lang="en-US" sz="3000" dirty="0"/>
              <a:t>d</a:t>
            </a:r>
            <a:r>
              <a:rPr lang="en-US" sz="3000" dirty="0" smtClean="0"/>
              <a:t>igital </a:t>
            </a:r>
            <a:r>
              <a:rPr lang="en-US" sz="3000" dirty="0"/>
              <a:t>b</a:t>
            </a:r>
            <a:r>
              <a:rPr lang="en-US" sz="3000" dirty="0" smtClean="0"/>
              <a:t>aseband</a:t>
            </a:r>
            <a:endParaRPr lang="en-US" sz="3000" dirty="0"/>
          </a:p>
        </p:txBody>
      </p:sp>
      <p:sp>
        <p:nvSpPr>
          <p:cNvPr id="14" name="Rectangle 13"/>
          <p:cNvSpPr/>
          <p:nvPr/>
        </p:nvSpPr>
        <p:spPr>
          <a:xfrm>
            <a:off x="3400289" y="5257240"/>
            <a:ext cx="234342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Wi-Fi Device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1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02"/>
    </mc:Choice>
    <mc:Fallback xmlns="">
      <p:transition advTm="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6844" r="8925"/>
          <a:stretch/>
        </p:blipFill>
        <p:spPr>
          <a:xfrm>
            <a:off x="5653458" y="2962658"/>
            <a:ext cx="2042742" cy="20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457200" y="5060507"/>
            <a:ext cx="2419217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Single Plugged-in Device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3207" y="5025338"/>
            <a:ext cx="196571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5935" y="2962658"/>
            <a:ext cx="1162965" cy="174810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10690"/>
            <a:ext cx="2743200" cy="226710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43000" y="1052704"/>
            <a:ext cx="68580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Our </a:t>
            </a:r>
            <a:r>
              <a:rPr lang="en-US" sz="3000" dirty="0" smtClean="0"/>
              <a:t>idea</a:t>
            </a:r>
            <a:r>
              <a:rPr lang="en-US" sz="3000" dirty="0"/>
              <a:t>: Use </a:t>
            </a:r>
            <a:r>
              <a:rPr lang="en-US" sz="3000" dirty="0" smtClean="0"/>
              <a:t>only </a:t>
            </a:r>
            <a:r>
              <a:rPr lang="en-US" sz="3000" dirty="0"/>
              <a:t>d</a:t>
            </a:r>
            <a:r>
              <a:rPr lang="en-US" sz="3000" dirty="0" smtClean="0"/>
              <a:t>igital </a:t>
            </a:r>
            <a:r>
              <a:rPr lang="en-US" sz="3000" dirty="0"/>
              <a:t>b</a:t>
            </a:r>
            <a:r>
              <a:rPr lang="en-US" sz="3000" dirty="0" smtClean="0"/>
              <a:t>aseband</a:t>
            </a:r>
            <a:endParaRPr lang="en-US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6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37"/>
    </mc:Choice>
    <mc:Fallback xmlns="">
      <p:transition advTm="10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1047750"/>
            <a:ext cx="6858000" cy="85725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000" dirty="0"/>
              <a:t>Generate Wi-Fi packets using reflections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381763" y="3293741"/>
            <a:ext cx="179043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Plugged-in Device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40" y="2903823"/>
            <a:ext cx="683156" cy="1091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31" y="1787125"/>
            <a:ext cx="1904479" cy="15739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1601" y="5267277"/>
            <a:ext cx="2391507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Wi-Fi Receiver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99249" y="3927126"/>
            <a:ext cx="1217327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Letter"/>
          <p:cNvSpPr>
            <a:spLocks noChangeAspect="1" noEditPoints="1" noChangeArrowheads="1"/>
          </p:cNvSpPr>
          <p:nvPr/>
        </p:nvSpPr>
        <p:spPr bwMode="auto">
          <a:xfrm>
            <a:off x="6129381" y="3511755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257442" y="2344790"/>
            <a:ext cx="3577008" cy="82893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93" y="4180706"/>
            <a:ext cx="577174" cy="1124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7869" y="5966222"/>
            <a:ext cx="6430293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1, 2, 5.5 and 11 Mbps Wi-Fi @ 15-60 µW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rot="831430">
                <a:off x="4274604" y="2286000"/>
                <a:ext cx="18213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31430">
                <a:off x="4274604" y="2286000"/>
                <a:ext cx="1821396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722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60"/>
    </mc:Choice>
    <mc:Fallback xmlns="">
      <p:transition advTm="3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0.00324 L -0.38789 0.149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390525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139469"/>
            <a:ext cx="9144000" cy="1077218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 lIns="36576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Design Passive Wi-Fi </a:t>
            </a:r>
            <a:r>
              <a:rPr lang="en-US" sz="3200" dirty="0" smtClean="0">
                <a:solidFill>
                  <a:schemeClr val="bg1"/>
                </a:solidFill>
              </a:rPr>
              <a:t>network </a:t>
            </a:r>
            <a:r>
              <a:rPr lang="en-US" sz="3200" dirty="0">
                <a:solidFill>
                  <a:schemeClr val="bg1"/>
                </a:solidFill>
              </a:rPr>
              <a:t>stack to enable </a:t>
            </a:r>
            <a:r>
              <a:rPr lang="en-US" sz="3200" dirty="0" smtClean="0">
                <a:solidFill>
                  <a:srgbClr val="92D050"/>
                </a:solidFill>
              </a:rPr>
              <a:t>coexistence</a:t>
            </a:r>
            <a:r>
              <a:rPr lang="en-US" sz="3200" dirty="0" smtClean="0">
                <a:solidFill>
                  <a:schemeClr val="bg1"/>
                </a:solidFill>
              </a:rPr>
              <a:t> with regular Wi-Fi devices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85" y="52826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 lIns="36576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Build and evaluate </a:t>
            </a:r>
            <a:r>
              <a:rPr lang="en-US" sz="3200" dirty="0">
                <a:solidFill>
                  <a:srgbClr val="92D050"/>
                </a:solidFill>
              </a:rPr>
              <a:t>FPGA </a:t>
            </a:r>
            <a:r>
              <a:rPr lang="en-US" sz="3200" dirty="0" smtClean="0">
                <a:solidFill>
                  <a:srgbClr val="92D050"/>
                </a:solidFill>
              </a:rPr>
              <a:t>prototype </a:t>
            </a:r>
            <a:r>
              <a:rPr lang="en-US" sz="3200" dirty="0" smtClean="0">
                <a:solidFill>
                  <a:schemeClr val="bg1"/>
                </a:solidFill>
              </a:rPr>
              <a:t>and </a:t>
            </a:r>
            <a:r>
              <a:rPr lang="en-US" sz="3200" dirty="0" smtClean="0">
                <a:solidFill>
                  <a:srgbClr val="92D050"/>
                </a:solidFill>
              </a:rPr>
              <a:t>IC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rgbClr val="92D050"/>
                </a:solidFill>
              </a:rPr>
              <a:t>design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26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 lIns="36576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Create first </a:t>
            </a:r>
            <a:r>
              <a:rPr lang="en-US" sz="3200" dirty="0" smtClean="0">
                <a:solidFill>
                  <a:srgbClr val="92D050"/>
                </a:solidFill>
              </a:rPr>
              <a:t>802.11b</a:t>
            </a:r>
            <a:r>
              <a:rPr lang="en-US" sz="3200" dirty="0" smtClean="0">
                <a:solidFill>
                  <a:schemeClr val="bg1"/>
                </a:solidFill>
              </a:rPr>
              <a:t> transmissions via </a:t>
            </a:r>
            <a:r>
              <a:rPr lang="en-US" sz="3200" dirty="0" smtClean="0">
                <a:solidFill>
                  <a:srgbClr val="92D050"/>
                </a:solidFill>
              </a:rPr>
              <a:t>reflections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4|1.5|5.4|1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27583</TotalTime>
  <Words>600</Words>
  <Application>Microsoft Office PowerPoint</Application>
  <PresentationFormat>全屏显示(4:3)</PresentationFormat>
  <Paragraphs>177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Verdana</vt:lpstr>
      <vt:lpstr>Office Theme</vt:lpstr>
      <vt:lpstr>1_Office Theme</vt:lpstr>
      <vt:lpstr>3_Office Theme</vt:lpstr>
      <vt:lpstr>6_Office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Our idea: Use only digital baseband</vt:lpstr>
      <vt:lpstr>Our idea: Use only digital baseband</vt:lpstr>
      <vt:lpstr>Generate Wi-Fi packets using reflections</vt:lpstr>
      <vt:lpstr>PowerPoint 演示文稿</vt:lpstr>
      <vt:lpstr>PowerPoint 演示文稿</vt:lpstr>
      <vt:lpstr>Limited to square wave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Passive Wi-Fi Network</vt:lpstr>
      <vt:lpstr>PowerPoint 演示文稿</vt:lpstr>
      <vt:lpstr>PowerPoint 演示文稿</vt:lpstr>
      <vt:lpstr>Implementation</vt:lpstr>
      <vt:lpstr>PowerPoint 演示文稿</vt:lpstr>
      <vt:lpstr>Passive Wi-Fi Range Experiments</vt:lpstr>
      <vt:lpstr>How much frequency shift is required?</vt:lpstr>
      <vt:lpstr>Conclusions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</dc:creator>
  <cp:lastModifiedBy>yjj</cp:lastModifiedBy>
  <cp:revision>1522</cp:revision>
  <dcterms:created xsi:type="dcterms:W3CDTF">2014-03-13T21:00:58Z</dcterms:created>
  <dcterms:modified xsi:type="dcterms:W3CDTF">2016-05-15T13:39:07Z</dcterms:modified>
</cp:coreProperties>
</file>