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35" r:id="rId5"/>
  </p:sldMasterIdLst>
  <p:notesMasterIdLst>
    <p:notesMasterId r:id="rId28"/>
  </p:notesMasterIdLst>
  <p:handoutMasterIdLst>
    <p:handoutMasterId r:id="rId29"/>
  </p:handoutMasterIdLst>
  <p:sldIdLst>
    <p:sldId id="263" r:id="rId6"/>
    <p:sldId id="25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72" r:id="rId16"/>
    <p:sldId id="273" r:id="rId17"/>
    <p:sldId id="278" r:id="rId18"/>
    <p:sldId id="274" r:id="rId19"/>
    <p:sldId id="275" r:id="rId20"/>
    <p:sldId id="276" r:id="rId21"/>
    <p:sldId id="279" r:id="rId22"/>
    <p:sldId id="277" r:id="rId23"/>
    <p:sldId id="280" r:id="rId24"/>
    <p:sldId id="264" r:id="rId25"/>
    <p:sldId id="258" r:id="rId26"/>
    <p:sldId id="26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2D050"/>
    <a:srgbClr val="4F81BD"/>
    <a:srgbClr val="1A7BAE"/>
    <a:srgbClr val="297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81776" autoAdjust="0"/>
  </p:normalViewPr>
  <p:slideViewPr>
    <p:cSldViewPr snapToGrid="0">
      <p:cViewPr varScale="1">
        <p:scale>
          <a:sx n="95" d="100"/>
          <a:sy n="95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0A81D-14A0-4636-A10F-2A6E74A4FC8E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4EB8-FBA4-4E53-96DD-EFE4EA378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8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CA56C-7836-482A-9B8F-9C6D21AB7E2D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BA80-3006-45CB-8701-9465A8D8B4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136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BA80-3006-45CB-8701-9465A8D8B4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BA80-3006-45CB-8701-9465A8D8B4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5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运营商的角度：带宽分配，预测用户行为，提供基于位置的服务</a:t>
            </a:r>
            <a:r>
              <a:rPr lang="en-US" altLang="zh-CN" dirty="0" smtClean="0"/>
              <a:t>~~~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BA80-3006-45CB-8701-9465A8D8B4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55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Hard-</a:t>
            </a:r>
            <a:r>
              <a:rPr lang="en-US" altLang="zh-CN" dirty="0" err="1" smtClean="0"/>
              <a:t>CoClustering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的约束太强了</a:t>
            </a:r>
            <a:r>
              <a:rPr lang="zh-CN" altLang="en-US" baseline="0" dirty="0" smtClean="0"/>
              <a:t>，比如，人人都喜欢用微信，但同时，有的人喜欢用微博，有的人喜欢用</a:t>
            </a:r>
            <a:r>
              <a:rPr lang="en-US" altLang="zh-CN" baseline="0" dirty="0" smtClean="0"/>
              <a:t>QQ,</a:t>
            </a:r>
            <a:r>
              <a:rPr lang="zh-CN" altLang="en-US" baseline="0" dirty="0" smtClean="0"/>
              <a:t>这两类应该聚成两类，但是微信应该属于哪一类？这个问题</a:t>
            </a:r>
            <a:r>
              <a:rPr lang="en-US" altLang="zh-CN" baseline="0" dirty="0" smtClean="0"/>
              <a:t>Hard-</a:t>
            </a:r>
            <a:r>
              <a:rPr lang="en-US" altLang="zh-CN" baseline="0" dirty="0" err="1" smtClean="0"/>
              <a:t>CoCluster</a:t>
            </a:r>
            <a:r>
              <a:rPr lang="zh-CN" altLang="en-US" baseline="0" dirty="0" smtClean="0"/>
              <a:t>就不能解决。那么</a:t>
            </a:r>
            <a:r>
              <a:rPr lang="zh-CN" altLang="en-US" baseline="0" dirty="0" smtClean="0"/>
              <a:t>能不能给</a:t>
            </a:r>
            <a:r>
              <a:rPr lang="en-US" altLang="zh-CN" baseline="0" dirty="0" smtClean="0"/>
              <a:t>relax</a:t>
            </a:r>
            <a:r>
              <a:rPr lang="zh-CN" altLang="en-US" baseline="0" dirty="0" smtClean="0"/>
              <a:t>一下呢？ 这个就是</a:t>
            </a:r>
            <a:r>
              <a:rPr lang="en-US" altLang="zh-CN" baseline="0" dirty="0" smtClean="0"/>
              <a:t>Soft-</a:t>
            </a:r>
            <a:r>
              <a:rPr lang="en-US" altLang="zh-CN" baseline="0" dirty="0" err="1" smtClean="0"/>
              <a:t>CoClustering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BA80-3006-45CB-8701-9465A8D8B4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6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0382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0708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63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1064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06505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43167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947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0060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0918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57297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243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67985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05715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7817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9044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67087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08032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267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61920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845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524632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733281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0720865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6252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3350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687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6440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318408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864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919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49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2966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3936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792281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536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05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5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4" y="753932"/>
            <a:ext cx="12160253" cy="51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69FA-E11C-4BC9-BA8B-A6402F0657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4" y="753932"/>
            <a:ext cx="12160253" cy="51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210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398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2789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777137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72357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575800" y="129118"/>
            <a:ext cx="2513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867">
                <a:latin typeface="微软雅黑" pitchFamily="34" charset="-122"/>
                <a:ea typeface="微软雅黑" pitchFamily="34" charset="-122"/>
              </a:rPr>
              <a:t>素材之家 sc.jb51.net</a:t>
            </a:r>
            <a:r>
              <a:rPr lang="zh-CN" altLang="zh-CN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3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ftr="0" dt="0"/>
  <p:txStyles>
    <p:titleStyle>
      <a:lvl1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Impact" pitchFamily="34" charset="0"/>
        </a:defRPr>
      </a:lvl1pPr>
      <a:lvl2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2pPr>
      <a:lvl3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3pPr>
      <a:lvl4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4pPr>
      <a:lvl5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5pPr>
      <a:lvl6pPr marL="182875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6pPr>
      <a:lvl7pPr marL="243833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7pPr>
      <a:lvl8pPr marL="304792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8pPr>
      <a:lvl9pPr marL="365750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575800" y="129118"/>
            <a:ext cx="2513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867">
                <a:latin typeface="微软雅黑" pitchFamily="34" charset="-122"/>
                <a:ea typeface="微软雅黑" pitchFamily="34" charset="-122"/>
              </a:rPr>
              <a:t>素材之家 sc.jb51.net</a:t>
            </a:r>
            <a:r>
              <a:rPr lang="zh-CN" altLang="zh-CN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4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hf hdr="0" ftr="0" dt="0"/>
  <p:txStyles>
    <p:titleStyle>
      <a:lvl1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Impact" pitchFamily="34" charset="0"/>
        </a:defRPr>
      </a:lvl1pPr>
      <a:lvl2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2pPr>
      <a:lvl3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3pPr>
      <a:lvl4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4pPr>
      <a:lvl5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5pPr>
      <a:lvl6pPr marL="182875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6pPr>
      <a:lvl7pPr marL="243833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7pPr>
      <a:lvl8pPr marL="304792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8pPr>
      <a:lvl9pPr marL="365750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575800" y="129118"/>
            <a:ext cx="2513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867">
                <a:latin typeface="微软雅黑" pitchFamily="34" charset="-122"/>
                <a:ea typeface="微软雅黑" pitchFamily="34" charset="-122"/>
              </a:rPr>
              <a:t>素材之家 sc.jb51.net</a:t>
            </a:r>
            <a:r>
              <a:rPr lang="zh-CN" altLang="zh-CN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7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hf hdr="0" ftr="0" dt="0"/>
  <p:txStyles>
    <p:titleStyle>
      <a:lvl1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Impact" pitchFamily="34" charset="0"/>
        </a:defRPr>
      </a:lvl1pPr>
      <a:lvl2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2pPr>
      <a:lvl3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3pPr>
      <a:lvl4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4pPr>
      <a:lvl5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5pPr>
      <a:lvl6pPr marL="182875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6pPr>
      <a:lvl7pPr marL="243833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7pPr>
      <a:lvl8pPr marL="304792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8pPr>
      <a:lvl9pPr marL="365750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575800" y="129118"/>
            <a:ext cx="2513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867">
                <a:latin typeface="微软雅黑" pitchFamily="34" charset="-122"/>
                <a:ea typeface="微软雅黑" pitchFamily="34" charset="-122"/>
              </a:rPr>
              <a:t>素材之家 sc.jb51.net</a:t>
            </a:r>
            <a:r>
              <a:rPr lang="zh-CN" altLang="zh-CN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hf hdr="0" ftr="0" dt="0"/>
  <p:txStyles>
    <p:titleStyle>
      <a:lvl1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Impact" pitchFamily="34" charset="0"/>
        </a:defRPr>
      </a:lvl1pPr>
      <a:lvl2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2pPr>
      <a:lvl3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3pPr>
      <a:lvl4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4pPr>
      <a:lvl5pPr marL="1219170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5pPr>
      <a:lvl6pPr marL="182875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6pPr>
      <a:lvl7pPr marL="243833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7pPr>
      <a:lvl8pPr marL="3047924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8pPr>
      <a:lvl9pPr marL="3657509" indent="-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Impact" pitchFamily="34" charset="0"/>
          <a:ea typeface="微软雅黑" pitchFamily="34" charset="-122"/>
          <a:sym typeface="Impact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69FA-E11C-4BC9-BA8B-A6402F065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/>
          <p:nvPr/>
        </p:nvSpPr>
        <p:spPr>
          <a:xfrm>
            <a:off x="714374" y="3794467"/>
            <a:ext cx="10420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Profiling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Users in a 3G 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Network Using Hourglass Co-Clustering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1982" y="5415453"/>
            <a:ext cx="5110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Ram </a:t>
            </a:r>
            <a:r>
              <a:rPr lang="en-US" altLang="zh-CN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Keralapura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Antonio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Nucci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Zhi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-Li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Zhang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1982" y="5925528"/>
            <a:ext cx="5110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Presenter:  Xu Wang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15" y="1952624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15" y="1691659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1" y="2158385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26" y="2753480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20" y="2107830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92" y="2698277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26" y="2904038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51" y="1622759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87" y="2492515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60" y="2685716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SOLUTIONS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203640" y="131202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 large scale data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8385" y="2009929"/>
            <a:ext cx="418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Reduce the dimension of the matrix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8385" y="27482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group semantically similar websites into few </a:t>
            </a:r>
            <a:r>
              <a:rPr lang="en-US" altLang="zh-CN" i="1" dirty="0" smtClean="0">
                <a:solidFill>
                  <a:srgbClr val="000000"/>
                </a:solidFill>
                <a:latin typeface="NimbusRomNo9L-ReguItal"/>
              </a:rPr>
              <a:t>categories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1" y="3403884"/>
            <a:ext cx="11019590" cy="271166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2" name="五角星 1"/>
          <p:cNvSpPr/>
          <p:nvPr/>
        </p:nvSpPr>
        <p:spPr bwMode="auto">
          <a:xfrm>
            <a:off x="698268" y="1264409"/>
            <a:ext cx="406476" cy="40647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25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SOLUTIONS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231662" y="1256564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Determining the number of </a:t>
            </a:r>
            <a:r>
              <a:rPr lang="en-US" altLang="zh-CN" dirty="0" smtClean="0"/>
              <a:t>clusters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95685" y="2009929"/>
            <a:ext cx="335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ivisive </a:t>
            </a:r>
            <a:r>
              <a:rPr lang="en-US" altLang="zh-CN" dirty="0"/>
              <a:t>hierarchical </a:t>
            </a:r>
            <a:r>
              <a:rPr lang="en-US" altLang="zh-CN" dirty="0" smtClean="0"/>
              <a:t>approach </a:t>
            </a:r>
            <a:endParaRPr lang="zh-CN" altLang="en-US" dirty="0"/>
          </a:p>
        </p:txBody>
      </p:sp>
      <p:pic>
        <p:nvPicPr>
          <p:cNvPr id="6146" name="Picture 2" descr="http://www.cs.cmu.edu/~gautamd/Active_Clustering/Robust_Hierarchical_Clustering_files/ronustA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89" y="490711"/>
            <a:ext cx="4865431" cy="40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5" y="3480901"/>
            <a:ext cx="3647619" cy="1161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8385" y="2745415"/>
            <a:ext cx="239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Cohesive metric: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931817" y="4781006"/>
            <a:ext cx="2548577" cy="1701226"/>
            <a:chOff x="5376334" y="1514168"/>
            <a:chExt cx="4208207" cy="3109767"/>
          </a:xfrm>
        </p:grpSpPr>
        <p:grpSp>
          <p:nvGrpSpPr>
            <p:cNvPr id="25" name="组合 24"/>
            <p:cNvGrpSpPr/>
            <p:nvPr/>
          </p:nvGrpSpPr>
          <p:grpSpPr>
            <a:xfrm>
              <a:off x="5376334" y="1818969"/>
              <a:ext cx="4208207" cy="2620300"/>
              <a:chOff x="3588774" y="2330246"/>
              <a:chExt cx="3475705" cy="2099189"/>
            </a:xfrm>
          </p:grpSpPr>
          <p:sp>
            <p:nvSpPr>
              <p:cNvPr id="28" name="椭圆 27"/>
              <p:cNvSpPr/>
              <p:nvPr/>
            </p:nvSpPr>
            <p:spPr bwMode="auto">
              <a:xfrm>
                <a:off x="3824749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4485968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>
                <a:off x="5147187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>
                <a:off x="5808406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6469626" y="2556388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 bwMode="auto">
              <a:xfrm>
                <a:off x="3829667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4490886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152105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5813324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 bwMode="auto">
              <a:xfrm>
                <a:off x="6474544" y="3868996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" name="直接连接符 37" title="e1"/>
              <p:cNvCxnSpPr>
                <a:stCxn id="28" idx="4"/>
                <a:endCxn id="33" idx="0"/>
              </p:cNvCxnSpPr>
              <p:nvPr/>
            </p:nvCxnSpPr>
            <p:spPr bwMode="auto">
              <a:xfrm>
                <a:off x="4001730" y="2910350"/>
                <a:ext cx="4918" cy="9586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接箭头连接符 38"/>
              <p:cNvCxnSpPr>
                <a:stCxn id="28" idx="4"/>
              </p:cNvCxnSpPr>
              <p:nvPr/>
            </p:nvCxnSpPr>
            <p:spPr bwMode="auto">
              <a:xfrm>
                <a:off x="4001730" y="2910350"/>
                <a:ext cx="131997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接箭头连接符 39"/>
              <p:cNvCxnSpPr>
                <a:stCxn id="29" idx="4"/>
                <a:endCxn id="33" idx="0"/>
              </p:cNvCxnSpPr>
              <p:nvPr/>
            </p:nvCxnSpPr>
            <p:spPr bwMode="auto">
              <a:xfrm flipH="1">
                <a:off x="4006648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箭头连接符 40"/>
              <p:cNvCxnSpPr>
                <a:stCxn id="29" idx="4"/>
                <a:endCxn id="36" idx="0"/>
              </p:cNvCxnSpPr>
              <p:nvPr/>
            </p:nvCxnSpPr>
            <p:spPr bwMode="auto">
              <a:xfrm>
                <a:off x="4662949" y="2910350"/>
                <a:ext cx="1327356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直接箭头连接符 41"/>
              <p:cNvCxnSpPr>
                <a:stCxn id="30" idx="4"/>
                <a:endCxn id="34" idx="0"/>
              </p:cNvCxnSpPr>
              <p:nvPr/>
            </p:nvCxnSpPr>
            <p:spPr bwMode="auto">
              <a:xfrm flipH="1">
                <a:off x="4667867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接箭头连接符 42"/>
              <p:cNvCxnSpPr>
                <a:stCxn id="31" idx="4"/>
                <a:endCxn id="37" idx="0"/>
              </p:cNvCxnSpPr>
              <p:nvPr/>
            </p:nvCxnSpPr>
            <p:spPr bwMode="auto">
              <a:xfrm>
                <a:off x="5985387" y="2910350"/>
                <a:ext cx="66613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接箭头连接符 43"/>
              <p:cNvCxnSpPr>
                <a:stCxn id="32" idx="4"/>
                <a:endCxn id="35" idx="0"/>
              </p:cNvCxnSpPr>
              <p:nvPr/>
            </p:nvCxnSpPr>
            <p:spPr bwMode="auto">
              <a:xfrm flipH="1">
                <a:off x="5329086" y="2910349"/>
                <a:ext cx="1317521" cy="9586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接箭头连接符 44"/>
              <p:cNvCxnSpPr>
                <a:stCxn id="31" idx="4"/>
                <a:endCxn id="33" idx="0"/>
              </p:cNvCxnSpPr>
              <p:nvPr/>
            </p:nvCxnSpPr>
            <p:spPr bwMode="auto">
              <a:xfrm flipH="1">
                <a:off x="4006648" y="2910350"/>
                <a:ext cx="1978739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椭圆 45"/>
              <p:cNvSpPr/>
              <p:nvPr/>
            </p:nvSpPr>
            <p:spPr bwMode="auto">
              <a:xfrm>
                <a:off x="3588774" y="2330246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3593692" y="3623190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486400" y="1514168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86400" y="4254603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</p:grpSp>
      <p:cxnSp>
        <p:nvCxnSpPr>
          <p:cNvPr id="16" name="直接连接符 15"/>
          <p:cNvCxnSpPr/>
          <p:nvPr/>
        </p:nvCxnSpPr>
        <p:spPr bwMode="auto">
          <a:xfrm>
            <a:off x="1994264" y="4815840"/>
            <a:ext cx="0" cy="19215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文本框 18"/>
          <p:cNvSpPr txBox="1"/>
          <p:nvPr/>
        </p:nvSpPr>
        <p:spPr>
          <a:xfrm>
            <a:off x="962271" y="5553654"/>
            <a:ext cx="41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e1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183559" y="5430304"/>
            <a:ext cx="41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e2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1335959" y="5582704"/>
            <a:ext cx="41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e3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704670" y="5322148"/>
            <a:ext cx="41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694558" y="4989203"/>
                <a:ext cx="4189951" cy="15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8" y="4989203"/>
                <a:ext cx="4189951" cy="15281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标注 21"/>
              <p:cNvSpPr/>
              <p:nvPr/>
            </p:nvSpPr>
            <p:spPr bwMode="auto">
              <a:xfrm>
                <a:off x="5376334" y="2930081"/>
                <a:ext cx="1290869" cy="471880"/>
              </a:xfrm>
              <a:prstGeom prst="wedgeRectCallout">
                <a:avLst>
                  <a:gd name="adj1" fmla="val 45965"/>
                  <a:gd name="adj2" fmla="val 7916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𝑖</m:t>
                          </m:r>
                        </m:sub>
                        <m:sup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(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𝑎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,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𝑏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)</m:t>
                          </m:r>
                        </m:sup>
                      </m:sSubSup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&gt;</m:t>
                      </m:r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𝑇</m:t>
                      </m:r>
                    </m:oMath>
                  </m:oMathPara>
                </a14:m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2" name="矩形标注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334" y="2930081"/>
                <a:ext cx="1290869" cy="471880"/>
              </a:xfrm>
              <a:prstGeom prst="wedgeRectCallout">
                <a:avLst>
                  <a:gd name="adj1" fmla="val 45965"/>
                  <a:gd name="adj2" fmla="val 79169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/>
          <p:cNvSpPr txBox="1"/>
          <p:nvPr/>
        </p:nvSpPr>
        <p:spPr>
          <a:xfrm>
            <a:off x="11811119" y="6543976"/>
            <a:ext cx="47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9" name="五角星 48"/>
          <p:cNvSpPr/>
          <p:nvPr/>
        </p:nvSpPr>
        <p:spPr bwMode="auto">
          <a:xfrm>
            <a:off x="668727" y="1177887"/>
            <a:ext cx="406476" cy="40647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38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SOLUTIONS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276528" y="1198932"/>
            <a:ext cx="209544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Hard-</a:t>
            </a:r>
            <a:r>
              <a:rPr lang="en-US" altLang="zh-CN" dirty="0" err="1" smtClean="0"/>
              <a:t>CoClustering</a:t>
            </a:r>
            <a:endParaRPr lang="zh-CN" altLang="en-US" dirty="0"/>
          </a:p>
        </p:txBody>
      </p:sp>
      <p:pic>
        <p:nvPicPr>
          <p:cNvPr id="13" name="Picture 2" descr="http://www.cs.cmu.edu/~gautamd/Active_Clustering/Robust_Hierarchical_Clustering_files/ronustA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04" y="1454256"/>
            <a:ext cx="5035550" cy="41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95685" y="2009929"/>
            <a:ext cx="335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reedy borrowing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标注 13"/>
              <p:cNvSpPr/>
              <p:nvPr/>
            </p:nvSpPr>
            <p:spPr bwMode="auto">
              <a:xfrm>
                <a:off x="4561765" y="3849961"/>
                <a:ext cx="1290869" cy="471880"/>
              </a:xfrm>
              <a:prstGeom prst="wedgeRectCallout">
                <a:avLst>
                  <a:gd name="adj1" fmla="val 45965"/>
                  <a:gd name="adj2" fmla="val 7916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𝑖</m:t>
                          </m:r>
                        </m:sub>
                        <m:sup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(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𝑎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,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𝑏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)</m:t>
                          </m:r>
                        </m:sup>
                      </m:sSubSup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&gt;</m:t>
                      </m:r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𝑇</m:t>
                      </m:r>
                    </m:oMath>
                  </m:oMathPara>
                </a14:m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4" name="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765" y="3849961"/>
                <a:ext cx="1290869" cy="471880"/>
              </a:xfrm>
              <a:prstGeom prst="wedgeRectCallout">
                <a:avLst>
                  <a:gd name="adj1" fmla="val 45965"/>
                  <a:gd name="adj2" fmla="val 7916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标注 14"/>
              <p:cNvSpPr/>
              <p:nvPr/>
            </p:nvSpPr>
            <p:spPr bwMode="auto">
              <a:xfrm>
                <a:off x="7515543" y="3614021"/>
                <a:ext cx="1290869" cy="471880"/>
              </a:xfrm>
              <a:prstGeom prst="wedgeRectCallout">
                <a:avLst>
                  <a:gd name="adj1" fmla="val -35534"/>
                  <a:gd name="adj2" fmla="val 10000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𝑖</m:t>
                          </m:r>
                        </m:sub>
                        <m:sup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(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𝑎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,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𝑏</m:t>
                          </m:r>
                          <m:r>
                            <a:rPr kumimoji="0" lang="en-US" altLang="zh-CN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)</m:t>
                          </m:r>
                        </m:sup>
                      </m:sSubSup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&lt;</m:t>
                      </m:r>
                      <m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𝑇</m:t>
                      </m:r>
                    </m:oMath>
                  </m:oMathPara>
                </a14:m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5" name="矩形标注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5543" y="3614021"/>
                <a:ext cx="1290869" cy="471880"/>
              </a:xfrm>
              <a:prstGeom prst="wedgeRectCallout">
                <a:avLst>
                  <a:gd name="adj1" fmla="val -35534"/>
                  <a:gd name="adj2" fmla="val 100006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 bwMode="auto">
          <a:xfrm>
            <a:off x="6086167" y="4493343"/>
            <a:ext cx="235974" cy="235974"/>
          </a:xfrm>
          <a:prstGeom prst="ellipse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9" name="直接箭头连接符 8"/>
          <p:cNvCxnSpPr>
            <a:stCxn id="6" idx="5"/>
          </p:cNvCxnSpPr>
          <p:nvPr/>
        </p:nvCxnSpPr>
        <p:spPr bwMode="auto">
          <a:xfrm>
            <a:off x="6287583" y="4694759"/>
            <a:ext cx="1090910" cy="15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7429817" y="4771491"/>
            <a:ext cx="158225" cy="152933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377890" y="4717065"/>
            <a:ext cx="261783" cy="261783"/>
          </a:xfrm>
          <a:prstGeom prst="ellipse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819828" y="6552685"/>
            <a:ext cx="4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20" name="五角星 19"/>
          <p:cNvSpPr/>
          <p:nvPr/>
        </p:nvSpPr>
        <p:spPr bwMode="auto">
          <a:xfrm>
            <a:off x="694267" y="1236707"/>
            <a:ext cx="406476" cy="40647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174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SOLUTIONS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608385" y="1196459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Two-Level Clustering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29101" y="1731228"/>
            <a:ext cx="739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Clustering based on category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For each cluster, clustering based on URL in the categories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819828" y="6535267"/>
            <a:ext cx="55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91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EVALUATION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94267" y="1190625"/>
            <a:ext cx="583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DATASET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56" y="1559957"/>
            <a:ext cx="5723809" cy="3771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4267" y="1752511"/>
            <a:ext cx="3001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A</a:t>
            </a:r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n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entire </a:t>
            </a:r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day of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traces on April 16, 2008 </a:t>
            </a: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9101" y="2683646"/>
            <a:ext cx="4336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Each 30 minutes, around </a:t>
            </a:r>
            <a:r>
              <a:rPr lang="en-US" altLang="zh-CN" dirty="0">
                <a:solidFill>
                  <a:srgbClr val="000000"/>
                </a:solidFill>
                <a:latin typeface="CMR9"/>
              </a:rPr>
              <a:t>18</a:t>
            </a:r>
            <a:r>
              <a:rPr lang="en-US" altLang="zh-CN" i="1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CMR9"/>
              </a:rPr>
              <a:t>000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users and </a:t>
            </a:r>
            <a:r>
              <a:rPr lang="en-US" altLang="zh-CN" dirty="0">
                <a:solidFill>
                  <a:srgbClr val="000000"/>
                </a:solidFill>
                <a:latin typeface="CMR9"/>
              </a:rPr>
              <a:t>8</a:t>
            </a:r>
            <a:r>
              <a:rPr lang="en-US" altLang="zh-CN" i="1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CMR9"/>
              </a:rPr>
              <a:t>000 </a:t>
            </a:r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URLs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1819828" y="6543976"/>
            <a:ext cx="6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5441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EVALUATION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1" y="1796041"/>
            <a:ext cx="10600163" cy="36376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819828" y="6543976"/>
            <a:ext cx="54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92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EVALUATION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2293133"/>
            <a:ext cx="11010095" cy="24512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802410" y="6543976"/>
            <a:ext cx="68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047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EVALUATION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1" y="1702431"/>
            <a:ext cx="10564641" cy="23946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5028" y="4518299"/>
            <a:ext cx="9196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Music, Social Networking and Mail are three </a:t>
            </a:r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categories that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belong to separate clusters in all </a:t>
            </a:r>
            <a:r>
              <a:rPr lang="en-US" altLang="zh-CN" dirty="0" smtClean="0">
                <a:solidFill>
                  <a:srgbClr val="000000"/>
                </a:solidFill>
                <a:latin typeface="NimbusRomNo9L-Regu"/>
              </a:rPr>
              <a:t>intervals</a:t>
            </a:r>
          </a:p>
          <a:p>
            <a:endParaRPr lang="en-US" altLang="zh-CN" dirty="0" smtClean="0">
              <a:solidFill>
                <a:srgbClr val="000000"/>
              </a:solidFill>
              <a:latin typeface="NimbusRomNo9L-Regu"/>
            </a:endParaRPr>
          </a:p>
          <a:p>
            <a:r>
              <a:rPr lang="en-US" altLang="zh-CN" dirty="0" smtClean="0"/>
              <a:t>most </a:t>
            </a:r>
            <a:r>
              <a:rPr lang="en-US" altLang="zh-CN" dirty="0"/>
              <a:t>of the news and video websites that users </a:t>
            </a:r>
            <a:r>
              <a:rPr lang="en-US" altLang="zh-CN" dirty="0" smtClean="0"/>
              <a:t>tend to </a:t>
            </a:r>
            <a:r>
              <a:rPr lang="en-US" altLang="zh-CN" dirty="0"/>
              <a:t>browse are served by </a:t>
            </a:r>
            <a:r>
              <a:rPr lang="en-US" altLang="zh-CN" dirty="0" smtClean="0"/>
              <a:t>CDN network </a:t>
            </a:r>
            <a:r>
              <a:rPr lang="en-US" altLang="zh-CN" dirty="0"/>
              <a:t>content </a:t>
            </a:r>
            <a:r>
              <a:rPr lang="en-US" altLang="zh-CN" dirty="0" smtClean="0"/>
              <a:t>caching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811119" y="6543976"/>
            <a:ext cx="52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00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CONCLUSION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29101" y="1318448"/>
            <a:ext cx="1018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first one to explore such a data </a:t>
            </a:r>
            <a:r>
              <a:rPr lang="en-US" altLang="zh-CN" dirty="0" smtClean="0"/>
              <a:t>trace from </a:t>
            </a:r>
            <a:r>
              <a:rPr lang="en-US" altLang="zh-CN" dirty="0"/>
              <a:t>a 3G cellular network for profiling users</a:t>
            </a:r>
            <a:r>
              <a:rPr lang="en-US" altLang="zh-CN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Proposal a co-cluster method to solve user network behavior clustering.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Limits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Avoid Scalability but not solve Scalability.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Greedy Borrow is too simple.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Cluster is unbalanced.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Cluster is </a:t>
            </a:r>
            <a:r>
              <a:rPr lang="en-US" altLang="zh-CN" dirty="0" smtClean="0"/>
              <a:t>coarse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828537" y="6535267"/>
            <a:ext cx="60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02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/>
          <p:nvPr/>
        </p:nvSpPr>
        <p:spPr>
          <a:xfrm>
            <a:off x="714375" y="3219151"/>
            <a:ext cx="104203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15" y="1952624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15" y="1691659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1" y="2158385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26" y="2753480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20" y="2107830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92" y="2698277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26" y="2904038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51" y="1622759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87" y="2492515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60" y="2685716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6147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48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149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6150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51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6154" name="TextBox 6"/>
          <p:cNvSpPr>
            <a:spLocks noChangeArrowheads="1"/>
          </p:cNvSpPr>
          <p:nvPr/>
        </p:nvSpPr>
        <p:spPr bwMode="auto">
          <a:xfrm>
            <a:off x="635001" y="243360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 dirty="0" smtClean="0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BACKGROUND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5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83" y="1177824"/>
            <a:ext cx="7424138" cy="45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625213" y="5998080"/>
            <a:ext cx="723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User data network consume increase by 60 times since 2010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44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6147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48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149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6150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51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6152" name="椭圆 8"/>
          <p:cNvSpPr>
            <a:spLocks noChangeArrowheads="1"/>
          </p:cNvSpPr>
          <p:nvPr/>
        </p:nvSpPr>
        <p:spPr bwMode="auto">
          <a:xfrm>
            <a:off x="935567" y="1509185"/>
            <a:ext cx="2279651" cy="2279649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LOREM IPSUM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153" name="椭圆 18"/>
          <p:cNvSpPr>
            <a:spLocks noChangeArrowheads="1"/>
          </p:cNvSpPr>
          <p:nvPr/>
        </p:nvSpPr>
        <p:spPr bwMode="auto">
          <a:xfrm>
            <a:off x="6195485" y="1509185"/>
            <a:ext cx="2279649" cy="2279649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LOREM IPSUM 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6154" name="TextBox 6"/>
          <p:cNvSpPr>
            <a:spLocks noChangeArrowheads="1"/>
          </p:cNvSpPr>
          <p:nvPr/>
        </p:nvSpPr>
        <p:spPr bwMode="auto">
          <a:xfrm>
            <a:off x="635001" y="243360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 dirty="0" smtClean="0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BACKGROUND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5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57" name="椭圆 17"/>
          <p:cNvSpPr>
            <a:spLocks noChangeArrowheads="1"/>
          </p:cNvSpPr>
          <p:nvPr/>
        </p:nvSpPr>
        <p:spPr bwMode="auto">
          <a:xfrm>
            <a:off x="3564467" y="1509185"/>
            <a:ext cx="2281767" cy="2279649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LOREM IPSUM 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6158" name="椭圆 19"/>
          <p:cNvSpPr>
            <a:spLocks noChangeArrowheads="1"/>
          </p:cNvSpPr>
          <p:nvPr/>
        </p:nvSpPr>
        <p:spPr bwMode="auto">
          <a:xfrm>
            <a:off x="8826500" y="1509185"/>
            <a:ext cx="2279651" cy="2279649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LOREM IPSUM 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6159" name="矩形 9"/>
          <p:cNvSpPr>
            <a:spLocks noChangeArrowheads="1"/>
          </p:cNvSpPr>
          <p:nvPr/>
        </p:nvSpPr>
        <p:spPr bwMode="auto">
          <a:xfrm>
            <a:off x="935567" y="4112684"/>
            <a:ext cx="2279651" cy="14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Consectetaur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Cillium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Adipisicing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Pecu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Sed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Do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Eiusmod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Tempor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Incididunt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Ut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Labore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.</a:t>
            </a:r>
            <a:endParaRPr lang="zh-CN" altLang="en-US" sz="1467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60" name="矩形 10"/>
          <p:cNvSpPr>
            <a:spLocks noChangeArrowheads="1"/>
          </p:cNvSpPr>
          <p:nvPr/>
        </p:nvSpPr>
        <p:spPr bwMode="auto">
          <a:xfrm>
            <a:off x="3564467" y="4112684"/>
            <a:ext cx="2281767" cy="14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Consectetaur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Cillium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Adipisicing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Pecu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Sed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Do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Eiusmod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Tempor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Incididunt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Ut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467" dirty="0" err="1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Labore</a:t>
            </a:r>
            <a:r>
              <a:rPr lang="en-US" altLang="zh-CN" sz="1467" dirty="0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.</a:t>
            </a:r>
            <a:endParaRPr lang="zh-CN" altLang="en-US" sz="1467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61" name="矩形 12"/>
          <p:cNvSpPr>
            <a:spLocks noChangeArrowheads="1"/>
          </p:cNvSpPr>
          <p:nvPr/>
        </p:nvSpPr>
        <p:spPr bwMode="auto">
          <a:xfrm>
            <a:off x="6195485" y="4112684"/>
            <a:ext cx="2279649" cy="14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Consectetaur Cillium Adipisicing Pecu, Sed Do Eiusmod Tempor Incididunt Ut Labore.</a:t>
            </a:r>
            <a:endParaRPr lang="zh-CN" altLang="en-US" sz="1467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62" name="矩形 13"/>
          <p:cNvSpPr>
            <a:spLocks noChangeArrowheads="1"/>
          </p:cNvSpPr>
          <p:nvPr/>
        </p:nvSpPr>
        <p:spPr bwMode="auto">
          <a:xfrm>
            <a:off x="8826500" y="4112684"/>
            <a:ext cx="2279651" cy="14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Consectetaur Cillium Adipisicing Pecu, Sed Do Eiusmod Tempor Incididunt Ut Labore.</a:t>
            </a:r>
            <a:endParaRPr lang="zh-CN" altLang="en-US" sz="1467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18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7171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7172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7173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7174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7175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7176" name="TextBox 6"/>
          <p:cNvSpPr>
            <a:spLocks noChangeArrowheads="1"/>
          </p:cNvSpPr>
          <p:nvPr/>
        </p:nvSpPr>
        <p:spPr bwMode="auto">
          <a:xfrm>
            <a:off x="635001" y="129118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INPUT YOUR GOOD IDEAS HERE</a:t>
            </a:r>
            <a:endParaRPr lang="zh-CN" altLang="en-US" sz="2667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177" name="矩形 11"/>
          <p:cNvSpPr>
            <a:spLocks noChangeArrowheads="1"/>
          </p:cNvSpPr>
          <p:nvPr/>
        </p:nvSpPr>
        <p:spPr bwMode="auto">
          <a:xfrm>
            <a:off x="635001" y="573618"/>
            <a:ext cx="516043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33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Always believe that something wonderful is about to happen.</a:t>
            </a:r>
            <a:endParaRPr lang="zh-CN" altLang="en-US" sz="1333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78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179" name="椭圆 33"/>
          <p:cNvSpPr>
            <a:spLocks noChangeArrowheads="1"/>
          </p:cNvSpPr>
          <p:nvPr/>
        </p:nvSpPr>
        <p:spPr bwMode="auto">
          <a:xfrm>
            <a:off x="4265085" y="1329267"/>
            <a:ext cx="3659716" cy="3659717"/>
          </a:xfrm>
          <a:prstGeom prst="ellipse">
            <a:avLst/>
          </a:prstGeom>
          <a:noFill/>
          <a:ln w="25400" cap="flat" cmpd="sng">
            <a:solidFill>
              <a:srgbClr val="1A7B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7180" name="椭圆 8"/>
          <p:cNvSpPr>
            <a:spLocks noChangeArrowheads="1"/>
          </p:cNvSpPr>
          <p:nvPr/>
        </p:nvSpPr>
        <p:spPr bwMode="auto">
          <a:xfrm>
            <a:off x="785285" y="1329267"/>
            <a:ext cx="3659716" cy="3659717"/>
          </a:xfrm>
          <a:prstGeom prst="ellipse">
            <a:avLst/>
          </a:prstGeom>
          <a:noFill/>
          <a:ln w="25400" cap="flat" cmpd="sng">
            <a:solidFill>
              <a:srgbClr val="1A7B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7181" name="矩形 22"/>
          <p:cNvSpPr>
            <a:spLocks noChangeArrowheads="1"/>
          </p:cNvSpPr>
          <p:nvPr/>
        </p:nvSpPr>
        <p:spPr bwMode="auto">
          <a:xfrm>
            <a:off x="1176867" y="2573867"/>
            <a:ext cx="2878667" cy="17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Lorem Ipsum Dolor Sit Er Elit Lamet, Consectetaur Cillium Adipisicing Pecu, Sed Do Eiusmod Tempor Incididunt Ut Labore.</a:t>
            </a:r>
            <a:endParaRPr lang="zh-CN" altLang="en-US" sz="1467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2" name="矩形 2"/>
          <p:cNvSpPr>
            <a:spLocks noChangeArrowheads="1"/>
          </p:cNvSpPr>
          <p:nvPr/>
        </p:nvSpPr>
        <p:spPr bwMode="auto">
          <a:xfrm>
            <a:off x="1521991" y="2048933"/>
            <a:ext cx="21884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133" b="1">
                <a:solidFill>
                  <a:srgbClr val="1A7BAE"/>
                </a:solidFill>
                <a:ea typeface="微软雅黑" pitchFamily="34" charset="-122"/>
                <a:sym typeface="Arial" pitchFamily="34" charset="0"/>
              </a:rPr>
              <a:t>LOREM IPSUM </a:t>
            </a:r>
            <a:endParaRPr lang="zh-CN" altLang="en-US" sz="2133" b="1">
              <a:solidFill>
                <a:srgbClr val="1A7BAE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83" name="矩形 34"/>
          <p:cNvSpPr>
            <a:spLocks noChangeArrowheads="1"/>
          </p:cNvSpPr>
          <p:nvPr/>
        </p:nvSpPr>
        <p:spPr bwMode="auto">
          <a:xfrm>
            <a:off x="4656667" y="2573867"/>
            <a:ext cx="2878667" cy="17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Lorem Ipsum Dolor Sit Er Elit Lamet, Consectetaur Cillium Adipisicing Pecu, Sed Do Eiusmod Tempor Incididunt Ut Labore.</a:t>
            </a:r>
            <a:endParaRPr lang="zh-CN" altLang="en-US" sz="1467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4" name="矩形 35"/>
          <p:cNvSpPr>
            <a:spLocks noChangeArrowheads="1"/>
          </p:cNvSpPr>
          <p:nvPr/>
        </p:nvSpPr>
        <p:spPr bwMode="auto">
          <a:xfrm>
            <a:off x="5001791" y="2048933"/>
            <a:ext cx="21884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133" b="1">
                <a:solidFill>
                  <a:srgbClr val="1A7BAE"/>
                </a:solidFill>
                <a:ea typeface="微软雅黑" pitchFamily="34" charset="-122"/>
                <a:sym typeface="Arial" pitchFamily="34" charset="0"/>
              </a:rPr>
              <a:t>LOREM IPSUM </a:t>
            </a:r>
            <a:endParaRPr lang="zh-CN" altLang="en-US" sz="2133" b="1">
              <a:solidFill>
                <a:srgbClr val="1A7BAE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85" name="椭圆 36"/>
          <p:cNvSpPr>
            <a:spLocks noChangeArrowheads="1"/>
          </p:cNvSpPr>
          <p:nvPr/>
        </p:nvSpPr>
        <p:spPr bwMode="auto">
          <a:xfrm>
            <a:off x="7747000" y="1329267"/>
            <a:ext cx="3659717" cy="3659717"/>
          </a:xfrm>
          <a:prstGeom prst="ellipse">
            <a:avLst/>
          </a:prstGeom>
          <a:noFill/>
          <a:ln w="25400" cap="flat" cmpd="sng">
            <a:solidFill>
              <a:srgbClr val="1A7B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7186" name="矩形 37"/>
          <p:cNvSpPr>
            <a:spLocks noChangeArrowheads="1"/>
          </p:cNvSpPr>
          <p:nvPr/>
        </p:nvSpPr>
        <p:spPr bwMode="auto">
          <a:xfrm>
            <a:off x="8136467" y="2573867"/>
            <a:ext cx="2878667" cy="17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67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Lorem Ipsum Dolor Sit Er Elit Lamet, Consectetaur Cillium Adipisicing Pecu, Sed Do Eiusmod Tempor Incididunt Ut Labore.</a:t>
            </a:r>
            <a:endParaRPr lang="zh-CN" altLang="en-US" sz="1467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7" name="矩形 38"/>
          <p:cNvSpPr>
            <a:spLocks noChangeArrowheads="1"/>
          </p:cNvSpPr>
          <p:nvPr/>
        </p:nvSpPr>
        <p:spPr bwMode="auto">
          <a:xfrm>
            <a:off x="8482648" y="2048933"/>
            <a:ext cx="21884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133" b="1">
                <a:solidFill>
                  <a:srgbClr val="1A7BAE"/>
                </a:solidFill>
                <a:ea typeface="微软雅黑" pitchFamily="34" charset="-122"/>
                <a:sym typeface="Arial" pitchFamily="34" charset="0"/>
              </a:rPr>
              <a:t>LOREM IPSUM </a:t>
            </a:r>
            <a:endParaRPr lang="zh-CN" altLang="en-US" sz="2133" b="1">
              <a:solidFill>
                <a:srgbClr val="1A7BAE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88" name="矩形 39"/>
          <p:cNvSpPr>
            <a:spLocks noChangeArrowheads="1"/>
          </p:cNvSpPr>
          <p:nvPr/>
        </p:nvSpPr>
        <p:spPr bwMode="auto">
          <a:xfrm>
            <a:off x="1310218" y="5306484"/>
            <a:ext cx="9571567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33">
                <a:solidFill>
                  <a:srgbClr val="595959"/>
                </a:solidFill>
                <a:latin typeface="微软雅黑" pitchFamily="34" charset="-122"/>
                <a:sym typeface="微软雅黑" pitchFamily="34" charset="-122"/>
              </a:rPr>
              <a:t>Lorem Ipsum Dolor Sit Er Elit Lamet, Consectetaur Cillium Adipisicing Pecu, Sed Do Eiusmod Tempor Incididunt Ut Labore.</a:t>
            </a:r>
            <a:endParaRPr lang="zh-CN" altLang="en-US" sz="1333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9" name="椭圆 1"/>
          <p:cNvSpPr>
            <a:spLocks noChangeArrowheads="1"/>
          </p:cNvSpPr>
          <p:nvPr/>
        </p:nvSpPr>
        <p:spPr bwMode="auto">
          <a:xfrm>
            <a:off x="1009651" y="1642534"/>
            <a:ext cx="524933" cy="524933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90" name="椭圆 15"/>
          <p:cNvSpPr>
            <a:spLocks noChangeArrowheads="1"/>
          </p:cNvSpPr>
          <p:nvPr/>
        </p:nvSpPr>
        <p:spPr bwMode="auto">
          <a:xfrm>
            <a:off x="4491567" y="1642534"/>
            <a:ext cx="524933" cy="524933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91" name="椭圆 16"/>
          <p:cNvSpPr>
            <a:spLocks noChangeArrowheads="1"/>
          </p:cNvSpPr>
          <p:nvPr/>
        </p:nvSpPr>
        <p:spPr bwMode="auto">
          <a:xfrm>
            <a:off x="7971367" y="1642534"/>
            <a:ext cx="524933" cy="524933"/>
          </a:xfrm>
          <a:prstGeom prst="ellipse">
            <a:avLst/>
          </a:pr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</a:t>
            </a: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2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9219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9220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9221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9222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9223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9224" name="TextBox 6"/>
          <p:cNvSpPr>
            <a:spLocks noChangeArrowheads="1"/>
          </p:cNvSpPr>
          <p:nvPr/>
        </p:nvSpPr>
        <p:spPr bwMode="auto">
          <a:xfrm>
            <a:off x="635001" y="129118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INPUT YOUR GOOD IDEAS HERE</a:t>
            </a:r>
            <a:endParaRPr lang="zh-CN" altLang="en-US" sz="2667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9225" name="矩形 11"/>
          <p:cNvSpPr>
            <a:spLocks noChangeArrowheads="1"/>
          </p:cNvSpPr>
          <p:nvPr/>
        </p:nvSpPr>
        <p:spPr bwMode="auto">
          <a:xfrm>
            <a:off x="635001" y="573618"/>
            <a:ext cx="516043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33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Always believe that something wonderful is about to happen.</a:t>
            </a:r>
            <a:endParaRPr lang="zh-CN" altLang="en-US" sz="1333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2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227" name="椭圆 68"/>
          <p:cNvSpPr>
            <a:spLocks noChangeArrowheads="1"/>
          </p:cNvSpPr>
          <p:nvPr/>
        </p:nvSpPr>
        <p:spPr bwMode="auto">
          <a:xfrm>
            <a:off x="5706534" y="3295652"/>
            <a:ext cx="1869017" cy="1847849"/>
          </a:xfrm>
          <a:custGeom>
            <a:avLst/>
            <a:gdLst>
              <a:gd name="T0" fmla="*/ 0 w 1401767"/>
              <a:gd name="T1" fmla="*/ 0 h 1386644"/>
              <a:gd name="T2" fmla="*/ 1401767 w 1401767"/>
              <a:gd name="T3" fmla="*/ 1386644 h 1386644"/>
            </a:gdLst>
            <a:ahLst/>
            <a:cxnLst/>
            <a:rect l="T0" t="T1" r="T2" b="T3"/>
            <a:pathLst>
              <a:path w="1401767" h="1386644">
                <a:moveTo>
                  <a:pt x="233035" y="0"/>
                </a:moveTo>
                <a:lnTo>
                  <a:pt x="640881" y="0"/>
                </a:lnTo>
                <a:cubicBezTo>
                  <a:pt x="633096" y="19935"/>
                  <a:pt x="629318" y="41634"/>
                  <a:pt x="629318" y="64216"/>
                </a:cubicBezTo>
                <a:cubicBezTo>
                  <a:pt x="629318" y="173647"/>
                  <a:pt x="718028" y="262357"/>
                  <a:pt x="827459" y="262357"/>
                </a:cubicBezTo>
                <a:cubicBezTo>
                  <a:pt x="936890" y="262357"/>
                  <a:pt x="1025600" y="173647"/>
                  <a:pt x="1025600" y="64216"/>
                </a:cubicBezTo>
                <a:cubicBezTo>
                  <a:pt x="1025600" y="41634"/>
                  <a:pt x="1021823" y="19935"/>
                  <a:pt x="1014038" y="0"/>
                </a:cubicBezTo>
                <a:lnTo>
                  <a:pt x="1401767" y="0"/>
                </a:lnTo>
                <a:lnTo>
                  <a:pt x="1401767" y="1168732"/>
                </a:lnTo>
                <a:lnTo>
                  <a:pt x="956993" y="1168732"/>
                </a:lnTo>
                <a:cubicBezTo>
                  <a:pt x="968847" y="1188427"/>
                  <a:pt x="974696" y="1211557"/>
                  <a:pt x="974696" y="1236054"/>
                </a:cubicBezTo>
                <a:cubicBezTo>
                  <a:pt x="974696" y="1319223"/>
                  <a:pt x="907275" y="1386644"/>
                  <a:pt x="824106" y="1386644"/>
                </a:cubicBezTo>
                <a:cubicBezTo>
                  <a:pt x="740937" y="1386644"/>
                  <a:pt x="673516" y="1319223"/>
                  <a:pt x="673516" y="1236054"/>
                </a:cubicBezTo>
                <a:cubicBezTo>
                  <a:pt x="673516" y="1211557"/>
                  <a:pt x="679365" y="1188427"/>
                  <a:pt x="691220" y="1168732"/>
                </a:cubicBezTo>
                <a:lnTo>
                  <a:pt x="233035" y="1168732"/>
                </a:lnTo>
                <a:lnTo>
                  <a:pt x="233035" y="733499"/>
                </a:lnTo>
                <a:cubicBezTo>
                  <a:pt x="212516" y="743855"/>
                  <a:pt x="189291" y="749187"/>
                  <a:pt x="164821" y="749187"/>
                </a:cubicBezTo>
                <a:cubicBezTo>
                  <a:pt x="73793" y="749187"/>
                  <a:pt x="0" y="675395"/>
                  <a:pt x="0" y="584366"/>
                </a:cubicBezTo>
                <a:cubicBezTo>
                  <a:pt x="0" y="493338"/>
                  <a:pt x="73793" y="419545"/>
                  <a:pt x="164821" y="419545"/>
                </a:cubicBezTo>
                <a:cubicBezTo>
                  <a:pt x="189291" y="419545"/>
                  <a:pt x="212516" y="424878"/>
                  <a:pt x="233035" y="435233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228" name="矩形 65"/>
          <p:cNvSpPr>
            <a:spLocks noChangeArrowheads="1"/>
          </p:cNvSpPr>
          <p:nvPr/>
        </p:nvSpPr>
        <p:spPr bwMode="auto">
          <a:xfrm>
            <a:off x="4127501" y="2997200"/>
            <a:ext cx="1875367" cy="1856317"/>
          </a:xfrm>
          <a:custGeom>
            <a:avLst/>
            <a:gdLst>
              <a:gd name="T0" fmla="*/ 0 w 1406366"/>
              <a:gd name="T1" fmla="*/ 0 h 1392560"/>
              <a:gd name="T2" fmla="*/ 1406366 w 1406366"/>
              <a:gd name="T3" fmla="*/ 1392560 h 1392560"/>
            </a:gdLst>
            <a:ahLst/>
            <a:cxnLst/>
            <a:rect l="T0" t="T1" r="T2" b="T3"/>
            <a:pathLst>
              <a:path w="1406366" h="1392560">
                <a:moveTo>
                  <a:pt x="822000" y="0"/>
                </a:moveTo>
                <a:cubicBezTo>
                  <a:pt x="913029" y="0"/>
                  <a:pt x="986821" y="73793"/>
                  <a:pt x="986821" y="164821"/>
                </a:cubicBezTo>
                <a:cubicBezTo>
                  <a:pt x="986821" y="185675"/>
                  <a:pt x="982948" y="205623"/>
                  <a:pt x="975467" y="223828"/>
                </a:cubicBezTo>
                <a:lnTo>
                  <a:pt x="1406366" y="223828"/>
                </a:lnTo>
                <a:lnTo>
                  <a:pt x="1406366" y="633859"/>
                </a:lnTo>
                <a:cubicBezTo>
                  <a:pt x="1386081" y="625588"/>
                  <a:pt x="1363875" y="621361"/>
                  <a:pt x="1340681" y="621361"/>
                </a:cubicBezTo>
                <a:cubicBezTo>
                  <a:pt x="1237497" y="621361"/>
                  <a:pt x="1153848" y="705009"/>
                  <a:pt x="1153848" y="808194"/>
                </a:cubicBezTo>
                <a:cubicBezTo>
                  <a:pt x="1153848" y="911379"/>
                  <a:pt x="1237497" y="995027"/>
                  <a:pt x="1340681" y="995027"/>
                </a:cubicBezTo>
                <a:cubicBezTo>
                  <a:pt x="1363875" y="995027"/>
                  <a:pt x="1386081" y="990802"/>
                  <a:pt x="1406366" y="982530"/>
                </a:cubicBezTo>
                <a:lnTo>
                  <a:pt x="1406366" y="1392560"/>
                </a:lnTo>
                <a:lnTo>
                  <a:pt x="237634" y="1392560"/>
                </a:lnTo>
                <a:lnTo>
                  <a:pt x="237634" y="927784"/>
                </a:lnTo>
                <a:cubicBezTo>
                  <a:pt x="214351" y="948086"/>
                  <a:pt x="183720" y="958784"/>
                  <a:pt x="150590" y="958784"/>
                </a:cubicBezTo>
                <a:cubicBezTo>
                  <a:pt x="67421" y="958784"/>
                  <a:pt x="0" y="891363"/>
                  <a:pt x="0" y="808194"/>
                </a:cubicBezTo>
                <a:cubicBezTo>
                  <a:pt x="0" y="725025"/>
                  <a:pt x="67421" y="657604"/>
                  <a:pt x="150590" y="657604"/>
                </a:cubicBezTo>
                <a:cubicBezTo>
                  <a:pt x="183720" y="657604"/>
                  <a:pt x="214351" y="668302"/>
                  <a:pt x="237634" y="688604"/>
                </a:cubicBezTo>
                <a:lnTo>
                  <a:pt x="237634" y="223828"/>
                </a:lnTo>
                <a:lnTo>
                  <a:pt x="668533" y="223828"/>
                </a:lnTo>
                <a:cubicBezTo>
                  <a:pt x="661052" y="205623"/>
                  <a:pt x="657179" y="185675"/>
                  <a:pt x="657179" y="164821"/>
                </a:cubicBezTo>
                <a:cubicBezTo>
                  <a:pt x="657179" y="73793"/>
                  <a:pt x="730972" y="0"/>
                  <a:pt x="822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229" name="椭圆 75"/>
          <p:cNvSpPr>
            <a:spLocks noChangeArrowheads="1"/>
          </p:cNvSpPr>
          <p:nvPr/>
        </p:nvSpPr>
        <p:spPr bwMode="auto">
          <a:xfrm>
            <a:off x="4445001" y="1365251"/>
            <a:ext cx="1900767" cy="1911349"/>
          </a:xfrm>
          <a:custGeom>
            <a:avLst/>
            <a:gdLst>
              <a:gd name="T0" fmla="*/ 0 w 1425662"/>
              <a:gd name="T1" fmla="*/ 0 h 1433908"/>
              <a:gd name="T2" fmla="*/ 1425662 w 1425662"/>
              <a:gd name="T3" fmla="*/ 1433908 h 1433908"/>
            </a:gdLst>
            <a:ahLst/>
            <a:cxnLst/>
            <a:rect l="T0" t="T1" r="T2" b="T3"/>
            <a:pathLst>
              <a:path w="1425662" h="1433908">
                <a:moveTo>
                  <a:pt x="584366" y="0"/>
                </a:moveTo>
                <a:cubicBezTo>
                  <a:pt x="667535" y="0"/>
                  <a:pt x="734956" y="67421"/>
                  <a:pt x="734956" y="150590"/>
                </a:cubicBezTo>
                <a:cubicBezTo>
                  <a:pt x="734956" y="197370"/>
                  <a:pt x="713626" y="239167"/>
                  <a:pt x="678832" y="265176"/>
                </a:cubicBezTo>
                <a:lnTo>
                  <a:pt x="1168733" y="265176"/>
                </a:lnTo>
                <a:lnTo>
                  <a:pt x="1168733" y="716520"/>
                </a:lnTo>
                <a:cubicBezTo>
                  <a:pt x="1193634" y="695548"/>
                  <a:pt x="1225973" y="684721"/>
                  <a:pt x="1260841" y="684721"/>
                </a:cubicBezTo>
                <a:cubicBezTo>
                  <a:pt x="1351870" y="684721"/>
                  <a:pt x="1425662" y="758513"/>
                  <a:pt x="1425662" y="849542"/>
                </a:cubicBezTo>
                <a:cubicBezTo>
                  <a:pt x="1425662" y="940571"/>
                  <a:pt x="1351870" y="1014363"/>
                  <a:pt x="1260841" y="1014363"/>
                </a:cubicBezTo>
                <a:cubicBezTo>
                  <a:pt x="1225973" y="1014363"/>
                  <a:pt x="1193634" y="1003536"/>
                  <a:pt x="1168733" y="982566"/>
                </a:cubicBezTo>
                <a:lnTo>
                  <a:pt x="1168733" y="1433908"/>
                </a:lnTo>
                <a:lnTo>
                  <a:pt x="765724" y="1433908"/>
                </a:lnTo>
                <a:cubicBezTo>
                  <a:pt x="770905" y="1418114"/>
                  <a:pt x="773249" y="1401256"/>
                  <a:pt x="773249" y="1383851"/>
                </a:cubicBezTo>
                <a:cubicBezTo>
                  <a:pt x="773249" y="1279093"/>
                  <a:pt x="688325" y="1194168"/>
                  <a:pt x="583566" y="1194168"/>
                </a:cubicBezTo>
                <a:cubicBezTo>
                  <a:pt x="478807" y="1194168"/>
                  <a:pt x="393882" y="1279093"/>
                  <a:pt x="393882" y="1383851"/>
                </a:cubicBezTo>
                <a:cubicBezTo>
                  <a:pt x="393882" y="1401256"/>
                  <a:pt x="396227" y="1418114"/>
                  <a:pt x="401408" y="1433908"/>
                </a:cubicBezTo>
                <a:lnTo>
                  <a:pt x="0" y="1433908"/>
                </a:lnTo>
                <a:lnTo>
                  <a:pt x="0" y="265176"/>
                </a:lnTo>
                <a:lnTo>
                  <a:pt x="489901" y="265176"/>
                </a:lnTo>
                <a:cubicBezTo>
                  <a:pt x="455106" y="239167"/>
                  <a:pt x="433776" y="197370"/>
                  <a:pt x="433776" y="150590"/>
                </a:cubicBezTo>
                <a:cubicBezTo>
                  <a:pt x="433776" y="67421"/>
                  <a:pt x="501197" y="0"/>
                  <a:pt x="584366" y="0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230" name="椭圆 76"/>
          <p:cNvSpPr>
            <a:spLocks noChangeArrowheads="1"/>
          </p:cNvSpPr>
          <p:nvPr/>
        </p:nvSpPr>
        <p:spPr bwMode="auto">
          <a:xfrm>
            <a:off x="6026151" y="1718734"/>
            <a:ext cx="1845733" cy="1877484"/>
          </a:xfrm>
          <a:custGeom>
            <a:avLst/>
            <a:gdLst>
              <a:gd name="T0" fmla="*/ 0 w 1384756"/>
              <a:gd name="T1" fmla="*/ 0 h 1408472"/>
              <a:gd name="T2" fmla="*/ 1384756 w 1384756"/>
              <a:gd name="T3" fmla="*/ 1408472 h 1408472"/>
            </a:gdLst>
            <a:ahLst/>
            <a:cxnLst/>
            <a:rect l="T0" t="T1" r="T2" b="T3"/>
            <a:pathLst>
              <a:path w="1384756" h="1408472">
                <a:moveTo>
                  <a:pt x="0" y="0"/>
                </a:moveTo>
                <a:lnTo>
                  <a:pt x="1168732" y="0"/>
                </a:lnTo>
                <a:lnTo>
                  <a:pt x="1168732" y="450207"/>
                </a:lnTo>
                <a:cubicBezTo>
                  <a:pt x="1188073" y="439244"/>
                  <a:pt x="1210481" y="433776"/>
                  <a:pt x="1234166" y="433776"/>
                </a:cubicBezTo>
                <a:cubicBezTo>
                  <a:pt x="1317335" y="433776"/>
                  <a:pt x="1384756" y="501197"/>
                  <a:pt x="1384756" y="584366"/>
                </a:cubicBezTo>
                <a:cubicBezTo>
                  <a:pt x="1384756" y="667535"/>
                  <a:pt x="1317335" y="734956"/>
                  <a:pt x="1234166" y="734956"/>
                </a:cubicBezTo>
                <a:cubicBezTo>
                  <a:pt x="1210481" y="734956"/>
                  <a:pt x="1188073" y="729488"/>
                  <a:pt x="1168732" y="718526"/>
                </a:cubicBezTo>
                <a:lnTo>
                  <a:pt x="1168732" y="1168732"/>
                </a:lnTo>
                <a:lnTo>
                  <a:pt x="728979" y="1168732"/>
                </a:lnTo>
                <a:cubicBezTo>
                  <a:pt x="742528" y="1190517"/>
                  <a:pt x="749187" y="1216306"/>
                  <a:pt x="749187" y="1243651"/>
                </a:cubicBezTo>
                <a:cubicBezTo>
                  <a:pt x="749187" y="1334680"/>
                  <a:pt x="675394" y="1408472"/>
                  <a:pt x="584366" y="1408472"/>
                </a:cubicBezTo>
                <a:cubicBezTo>
                  <a:pt x="493337" y="1408472"/>
                  <a:pt x="419545" y="1334680"/>
                  <a:pt x="419545" y="1243651"/>
                </a:cubicBezTo>
                <a:cubicBezTo>
                  <a:pt x="419545" y="1216306"/>
                  <a:pt x="426204" y="1190517"/>
                  <a:pt x="439754" y="1168732"/>
                </a:cubicBezTo>
                <a:lnTo>
                  <a:pt x="0" y="1168732"/>
                </a:lnTo>
                <a:lnTo>
                  <a:pt x="0" y="761099"/>
                </a:lnTo>
                <a:cubicBezTo>
                  <a:pt x="24839" y="773303"/>
                  <a:pt x="52809" y="779836"/>
                  <a:pt x="82305" y="779836"/>
                </a:cubicBezTo>
                <a:cubicBezTo>
                  <a:pt x="190260" y="779836"/>
                  <a:pt x="277774" y="692321"/>
                  <a:pt x="277774" y="584366"/>
                </a:cubicBezTo>
                <a:cubicBezTo>
                  <a:pt x="277774" y="476411"/>
                  <a:pt x="190260" y="388896"/>
                  <a:pt x="82305" y="388896"/>
                </a:cubicBezTo>
                <a:cubicBezTo>
                  <a:pt x="52809" y="388896"/>
                  <a:pt x="24839" y="395429"/>
                  <a:pt x="0" y="4076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231" name="矩形 16"/>
          <p:cNvSpPr>
            <a:spLocks noChangeArrowheads="1"/>
          </p:cNvSpPr>
          <p:nvPr/>
        </p:nvSpPr>
        <p:spPr bwMode="auto">
          <a:xfrm>
            <a:off x="4559300" y="2108201"/>
            <a:ext cx="13462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Lorem</a:t>
            </a:r>
            <a:endParaRPr lang="zh-CN" altLang="en-US" sz="1867" b="1">
              <a:solidFill>
                <a:schemeClr val="bg1"/>
              </a:solidFill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Ipsum</a:t>
            </a:r>
            <a:endParaRPr lang="en-US" altLang="zh-CN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2" name="矩形 17"/>
          <p:cNvSpPr>
            <a:spLocks noChangeArrowheads="1"/>
          </p:cNvSpPr>
          <p:nvPr/>
        </p:nvSpPr>
        <p:spPr bwMode="auto">
          <a:xfrm>
            <a:off x="4559300" y="3691467"/>
            <a:ext cx="13462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Lorem</a:t>
            </a:r>
            <a:endParaRPr lang="zh-CN" altLang="en-US" sz="1867" b="1">
              <a:solidFill>
                <a:schemeClr val="bg1"/>
              </a:solidFill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Ipsum</a:t>
            </a:r>
            <a:endParaRPr lang="en-US" altLang="zh-CN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3" name="矩形 18"/>
          <p:cNvSpPr>
            <a:spLocks noChangeArrowheads="1"/>
          </p:cNvSpPr>
          <p:nvPr/>
        </p:nvSpPr>
        <p:spPr bwMode="auto">
          <a:xfrm>
            <a:off x="6144684" y="2108201"/>
            <a:ext cx="134408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Lorem</a:t>
            </a:r>
            <a:endParaRPr lang="zh-CN" altLang="en-US" sz="1867" b="1">
              <a:solidFill>
                <a:schemeClr val="bg1"/>
              </a:solidFill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Ipsum</a:t>
            </a:r>
            <a:endParaRPr lang="en-US" altLang="zh-CN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4" name="矩形 22"/>
          <p:cNvSpPr>
            <a:spLocks noChangeArrowheads="1"/>
          </p:cNvSpPr>
          <p:nvPr/>
        </p:nvSpPr>
        <p:spPr bwMode="auto">
          <a:xfrm>
            <a:off x="6144684" y="3691467"/>
            <a:ext cx="134408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Lorem</a:t>
            </a:r>
            <a:endParaRPr lang="zh-CN" altLang="en-US" sz="1867" b="1">
              <a:solidFill>
                <a:schemeClr val="bg1"/>
              </a:solidFill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1867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Ipsum</a:t>
            </a:r>
            <a:endParaRPr lang="en-US" altLang="zh-CN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5" name="矩形 23"/>
          <p:cNvSpPr>
            <a:spLocks noChangeArrowheads="1"/>
          </p:cNvSpPr>
          <p:nvPr/>
        </p:nvSpPr>
        <p:spPr bwMode="auto">
          <a:xfrm>
            <a:off x="1439333" y="1426634"/>
            <a:ext cx="25844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67" b="1">
                <a:solidFill>
                  <a:srgbClr val="1A7BAE"/>
                </a:solidFill>
                <a:ea typeface="微软雅黑" pitchFamily="34" charset="-122"/>
                <a:sym typeface="Arial" pitchFamily="34" charset="0"/>
              </a:rPr>
              <a:t>01.Lorem Ipsum</a:t>
            </a:r>
            <a:endParaRPr lang="en-US" altLang="zh-CN" sz="1867" b="1">
              <a:solidFill>
                <a:srgbClr val="1A7BA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6" name="TextBox 24"/>
          <p:cNvSpPr>
            <a:spLocks noChangeArrowheads="1"/>
          </p:cNvSpPr>
          <p:nvPr/>
        </p:nvSpPr>
        <p:spPr bwMode="auto">
          <a:xfrm>
            <a:off x="1439333" y="1854201"/>
            <a:ext cx="258445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altLang="zh-CN" sz="1600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Lorem Ipsum Dolor Sit Er Elit Lamet, Consectetaur Cillium Adipisicing Pecu.</a:t>
            </a:r>
            <a:endParaRPr lang="zh-CN" altLang="en-US" sz="1600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37" name="矩形 25"/>
          <p:cNvSpPr>
            <a:spLocks noChangeArrowheads="1"/>
          </p:cNvSpPr>
          <p:nvPr/>
        </p:nvSpPr>
        <p:spPr bwMode="auto">
          <a:xfrm>
            <a:off x="1439333" y="3704167"/>
            <a:ext cx="25844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67" b="1">
                <a:solidFill>
                  <a:srgbClr val="00B0F0"/>
                </a:solidFill>
                <a:ea typeface="微软雅黑" pitchFamily="34" charset="-122"/>
                <a:sym typeface="Arial" pitchFamily="34" charset="0"/>
              </a:rPr>
              <a:t>03.Lorem Ipsum</a:t>
            </a:r>
            <a:endParaRPr lang="en-US" altLang="zh-CN" sz="1867" b="1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38" name="TextBox 26"/>
          <p:cNvSpPr>
            <a:spLocks noChangeArrowheads="1"/>
          </p:cNvSpPr>
          <p:nvPr/>
        </p:nvSpPr>
        <p:spPr bwMode="auto">
          <a:xfrm>
            <a:off x="1439333" y="4135967"/>
            <a:ext cx="258445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altLang="zh-CN" sz="1600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Lorem Ipsum Dolor Sit Er Elit Lamet, Consectetaur Cillium Adipisicing Pecu.</a:t>
            </a:r>
            <a:endParaRPr lang="zh-CN" altLang="en-US" sz="1600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39" name="矩形 27"/>
          <p:cNvSpPr>
            <a:spLocks noChangeArrowheads="1"/>
          </p:cNvSpPr>
          <p:nvPr/>
        </p:nvSpPr>
        <p:spPr bwMode="auto">
          <a:xfrm>
            <a:off x="8064500" y="1426634"/>
            <a:ext cx="25844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1867" b="1">
                <a:solidFill>
                  <a:srgbClr val="00B0F0"/>
                </a:solidFill>
                <a:ea typeface="微软雅黑" pitchFamily="34" charset="-122"/>
                <a:sym typeface="Arial" pitchFamily="34" charset="0"/>
              </a:rPr>
              <a:t>02.Lorem Ipsum</a:t>
            </a:r>
            <a:endParaRPr lang="en-US" altLang="zh-CN" sz="1867" b="1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40" name="TextBox 28"/>
          <p:cNvSpPr>
            <a:spLocks noChangeArrowheads="1"/>
          </p:cNvSpPr>
          <p:nvPr/>
        </p:nvSpPr>
        <p:spPr bwMode="auto">
          <a:xfrm>
            <a:off x="8064500" y="1854201"/>
            <a:ext cx="258445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ts val="800"/>
              </a:spcBef>
            </a:pPr>
            <a:r>
              <a:rPr lang="en-US" altLang="zh-CN" sz="1600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Lorem Ipsum Dolor Sit Er Elit Lamet, Consectetaur Cillium Adipisicing Pecu.</a:t>
            </a:r>
            <a:endParaRPr lang="zh-CN" altLang="en-US" sz="1600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41" name="矩形 29"/>
          <p:cNvSpPr>
            <a:spLocks noChangeArrowheads="1"/>
          </p:cNvSpPr>
          <p:nvPr/>
        </p:nvSpPr>
        <p:spPr bwMode="auto">
          <a:xfrm>
            <a:off x="8064500" y="3704167"/>
            <a:ext cx="25844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1867" b="1">
                <a:solidFill>
                  <a:srgbClr val="1A7BAE"/>
                </a:solidFill>
                <a:ea typeface="微软雅黑" pitchFamily="34" charset="-122"/>
                <a:sym typeface="Arial" pitchFamily="34" charset="0"/>
              </a:rPr>
              <a:t>04.Lorem Ipsum</a:t>
            </a:r>
            <a:endParaRPr lang="en-US" altLang="zh-CN" sz="1867" b="1">
              <a:solidFill>
                <a:srgbClr val="1A7BA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42" name="TextBox 30"/>
          <p:cNvSpPr>
            <a:spLocks noChangeArrowheads="1"/>
          </p:cNvSpPr>
          <p:nvPr/>
        </p:nvSpPr>
        <p:spPr bwMode="auto">
          <a:xfrm>
            <a:off x="8064500" y="4135967"/>
            <a:ext cx="258445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ts val="800"/>
              </a:spcBef>
            </a:pPr>
            <a:r>
              <a:rPr lang="en-US" altLang="zh-CN" sz="1600">
                <a:solidFill>
                  <a:srgbClr val="7F7F7F"/>
                </a:solidFill>
                <a:ea typeface="微软雅黑" pitchFamily="34" charset="-122"/>
                <a:sym typeface="Arial" pitchFamily="34" charset="0"/>
              </a:rPr>
              <a:t>Lorem Ipsum Dolor Sit Er Elit Lamet, Consectetaur Cillium Adipisicing Pecu.</a:t>
            </a:r>
            <a:endParaRPr lang="zh-CN" altLang="en-US" sz="1600">
              <a:solidFill>
                <a:srgbClr val="7F7F7F"/>
              </a:solidFill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1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6147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48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149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6150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51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6154" name="TextBox 6"/>
          <p:cNvSpPr>
            <a:spLocks noChangeArrowheads="1"/>
          </p:cNvSpPr>
          <p:nvPr/>
        </p:nvSpPr>
        <p:spPr bwMode="auto">
          <a:xfrm>
            <a:off x="635001" y="243360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 dirty="0" smtClean="0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BACKGROUND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5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026" name="Picture 2" descr="http://morun.cc/assets/web/images/trad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52" y="1543723"/>
            <a:ext cx="7810731" cy="47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22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6147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48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149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6150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51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6154" name="TextBox 6"/>
          <p:cNvSpPr>
            <a:spLocks noChangeArrowheads="1"/>
          </p:cNvSpPr>
          <p:nvPr/>
        </p:nvSpPr>
        <p:spPr bwMode="auto">
          <a:xfrm>
            <a:off x="635001" y="243360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 dirty="0" smtClean="0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BACKGROUND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5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4" y="2327223"/>
            <a:ext cx="1524213" cy="24196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96649" y="1755856"/>
            <a:ext cx="359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APP, Web site Level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478560" y="2993517"/>
            <a:ext cx="358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OS Level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478560" y="4231178"/>
            <a:ext cx="31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CSP Level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 bwMode="auto">
          <a:xfrm>
            <a:off x="7365443" y="1755856"/>
            <a:ext cx="0" cy="2991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9495692" y="1755856"/>
            <a:ext cx="0" cy="3107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/>
          <p:cNvSpPr txBox="1"/>
          <p:nvPr/>
        </p:nvSpPr>
        <p:spPr>
          <a:xfrm>
            <a:off x="7365443" y="3167967"/>
            <a:ext cx="243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ontent scale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515262" y="3213901"/>
            <a:ext cx="256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information 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granularity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8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 bwMode="auto">
          <a:xfrm>
            <a:off x="4733131" y="1841382"/>
            <a:ext cx="2435629" cy="1215150"/>
          </a:xfrm>
          <a:prstGeom prst="ellipse">
            <a:avLst/>
          </a:prstGeom>
          <a:solidFill>
            <a:srgbClr val="4F81BD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6147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48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149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6150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6151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6154" name="TextBox 6"/>
          <p:cNvSpPr>
            <a:spLocks noChangeArrowheads="1"/>
          </p:cNvSpPr>
          <p:nvPr/>
        </p:nvSpPr>
        <p:spPr bwMode="auto">
          <a:xfrm>
            <a:off x="635001" y="243360"/>
            <a:ext cx="51604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67" dirty="0" smtClean="0">
                <a:solidFill>
                  <a:srgbClr val="26262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PROBLEM DEFINATION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156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4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2" y="1916102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08" y="2308205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6" y="2005394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6" y="2548541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11" y="2005392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78" y="2496750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93" y="2485698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62" y="1916101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44" y="1916101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32" y="2576263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55" y="2005393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iconsdb.com/icons/preview/royal-azure-blue/manager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56" y="2407207"/>
            <a:ext cx="411523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椭圆 27"/>
          <p:cNvSpPr/>
          <p:nvPr/>
        </p:nvSpPr>
        <p:spPr bwMode="auto">
          <a:xfrm>
            <a:off x="7255754" y="1809340"/>
            <a:ext cx="2435629" cy="1215150"/>
          </a:xfrm>
          <a:prstGeom prst="ellipse">
            <a:avLst/>
          </a:prstGeom>
          <a:solidFill>
            <a:srgbClr val="4F81BD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2210508" y="1840648"/>
            <a:ext cx="2435629" cy="1215150"/>
          </a:xfrm>
          <a:prstGeom prst="ellipse">
            <a:avLst/>
          </a:prstGeom>
          <a:solidFill>
            <a:srgbClr val="4F81BD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2919" y="2298063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u1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065741" y="2306379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u2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656452" y="2371577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u3</a:t>
            </a:r>
            <a:endParaRPr lang="zh-CN" altLang="en-US" dirty="0"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13" y="4393179"/>
            <a:ext cx="1800000" cy="1080000"/>
          </a:xfrm>
          <a:prstGeom prst="ellipse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5" y="4377253"/>
            <a:ext cx="1800000" cy="1080000"/>
          </a:xfrm>
          <a:prstGeom prst="ellipse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26" y="4393179"/>
            <a:ext cx="1800000" cy="1080000"/>
          </a:xfrm>
          <a:prstGeom prst="ellipse">
            <a:avLst/>
          </a:prstGeom>
        </p:spPr>
      </p:pic>
      <p:sp>
        <p:nvSpPr>
          <p:cNvPr id="38" name="椭圆 37"/>
          <p:cNvSpPr/>
          <p:nvPr/>
        </p:nvSpPr>
        <p:spPr bwMode="auto">
          <a:xfrm>
            <a:off x="1321079" y="1028991"/>
            <a:ext cx="9055510" cy="259726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1470341" y="3867455"/>
            <a:ext cx="8756986" cy="222451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2191484" y="680832"/>
            <a:ext cx="2506308" cy="54111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4649565" y="849678"/>
            <a:ext cx="2598209" cy="50734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7098629" y="791391"/>
            <a:ext cx="2742435" cy="51653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71506" y="2298063"/>
            <a:ext cx="99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Users</a:t>
            </a:r>
            <a:endParaRPr lang="zh-CN" altLang="en-US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1502185" y="4895319"/>
            <a:ext cx="99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URLS</a:t>
            </a:r>
            <a:endParaRPr lang="zh-CN" altLang="en-US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2804525" y="5355840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w1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5203134" y="5412226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w2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7827951" y="5421077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Cluster w3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50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BEPARTITE GRAPH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05314" y="1383990"/>
                <a:ext cx="34599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Define a graph G = (V, E),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4" y="1383990"/>
                <a:ext cx="345993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408" t="-4717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05314" y="2015613"/>
                <a:ext cx="5513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each edge e =(p, </a:t>
                </a:r>
                <a:r>
                  <a:rPr lang="en-US" altLang="zh-CN" dirty="0"/>
                  <a:t>q</a:t>
                </a:r>
                <a:r>
                  <a:rPr lang="en-US" altLang="zh-CN" dirty="0" smtClean="0"/>
                  <a:t>) subject to </a:t>
                </a:r>
                <a:endParaRPr lang="en-US" altLang="zh-CN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4" y="2015613"/>
                <a:ext cx="55137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84" t="-5660"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5376334" y="1514168"/>
            <a:ext cx="4208207" cy="3109767"/>
            <a:chOff x="5376334" y="1514168"/>
            <a:chExt cx="4208207" cy="3109767"/>
          </a:xfrm>
        </p:grpSpPr>
        <p:grpSp>
          <p:nvGrpSpPr>
            <p:cNvPr id="19" name="组合 18"/>
            <p:cNvGrpSpPr/>
            <p:nvPr/>
          </p:nvGrpSpPr>
          <p:grpSpPr>
            <a:xfrm>
              <a:off x="5376334" y="1818969"/>
              <a:ext cx="4208207" cy="2620300"/>
              <a:chOff x="3588774" y="2330246"/>
              <a:chExt cx="3475705" cy="2099189"/>
            </a:xfrm>
          </p:grpSpPr>
          <p:sp>
            <p:nvSpPr>
              <p:cNvPr id="20" name="椭圆 19"/>
              <p:cNvSpPr/>
              <p:nvPr/>
            </p:nvSpPr>
            <p:spPr bwMode="auto">
              <a:xfrm>
                <a:off x="3824749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4485968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5147187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808406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6469626" y="2556388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 bwMode="auto">
              <a:xfrm>
                <a:off x="3829667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>
                <a:off x="4490886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5152105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 bwMode="auto">
              <a:xfrm>
                <a:off x="5813324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6474544" y="3868996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0" name="直接连接符 29"/>
              <p:cNvCxnSpPr>
                <a:stCxn id="20" idx="4"/>
                <a:endCxn id="25" idx="0"/>
              </p:cNvCxnSpPr>
              <p:nvPr/>
            </p:nvCxnSpPr>
            <p:spPr bwMode="auto">
              <a:xfrm>
                <a:off x="4001730" y="2910350"/>
                <a:ext cx="4918" cy="9586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接箭头连接符 30"/>
              <p:cNvCxnSpPr>
                <a:stCxn id="20" idx="4"/>
              </p:cNvCxnSpPr>
              <p:nvPr/>
            </p:nvCxnSpPr>
            <p:spPr bwMode="auto">
              <a:xfrm>
                <a:off x="4001730" y="2910350"/>
                <a:ext cx="131997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接箭头连接符 31"/>
              <p:cNvCxnSpPr>
                <a:stCxn id="21" idx="4"/>
                <a:endCxn id="25" idx="0"/>
              </p:cNvCxnSpPr>
              <p:nvPr/>
            </p:nvCxnSpPr>
            <p:spPr bwMode="auto">
              <a:xfrm flipH="1">
                <a:off x="4006648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接箭头连接符 32"/>
              <p:cNvCxnSpPr>
                <a:stCxn id="21" idx="4"/>
                <a:endCxn id="28" idx="0"/>
              </p:cNvCxnSpPr>
              <p:nvPr/>
            </p:nvCxnSpPr>
            <p:spPr bwMode="auto">
              <a:xfrm>
                <a:off x="4662949" y="2910350"/>
                <a:ext cx="1327356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接箭头连接符 33"/>
              <p:cNvCxnSpPr>
                <a:stCxn id="22" idx="4"/>
                <a:endCxn id="26" idx="0"/>
              </p:cNvCxnSpPr>
              <p:nvPr/>
            </p:nvCxnSpPr>
            <p:spPr bwMode="auto">
              <a:xfrm flipH="1">
                <a:off x="4667867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接箭头连接符 34"/>
              <p:cNvCxnSpPr>
                <a:stCxn id="23" idx="4"/>
                <a:endCxn id="29" idx="0"/>
              </p:cNvCxnSpPr>
              <p:nvPr/>
            </p:nvCxnSpPr>
            <p:spPr bwMode="auto">
              <a:xfrm>
                <a:off x="5985387" y="2910350"/>
                <a:ext cx="66613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接箭头连接符 35"/>
              <p:cNvCxnSpPr>
                <a:stCxn id="24" idx="4"/>
                <a:endCxn id="27" idx="0"/>
              </p:cNvCxnSpPr>
              <p:nvPr/>
            </p:nvCxnSpPr>
            <p:spPr bwMode="auto">
              <a:xfrm flipH="1">
                <a:off x="5329086" y="2910349"/>
                <a:ext cx="1317521" cy="9586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箭头连接符 36"/>
              <p:cNvCxnSpPr>
                <a:stCxn id="23" idx="4"/>
                <a:endCxn id="25" idx="0"/>
              </p:cNvCxnSpPr>
              <p:nvPr/>
            </p:nvCxnSpPr>
            <p:spPr bwMode="auto">
              <a:xfrm flipH="1">
                <a:off x="4006648" y="2910350"/>
                <a:ext cx="1978739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椭圆 37"/>
              <p:cNvSpPr/>
              <p:nvPr/>
            </p:nvSpPr>
            <p:spPr bwMode="auto">
              <a:xfrm>
                <a:off x="3588774" y="2330246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3593692" y="3623190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486400" y="1514168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</a:t>
              </a:r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486400" y="4254603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77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MIN CUT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9" name="组合 48"/>
          <p:cNvGrpSpPr/>
          <p:nvPr/>
        </p:nvGrpSpPr>
        <p:grpSpPr>
          <a:xfrm>
            <a:off x="4619250" y="1848465"/>
            <a:ext cx="4208207" cy="3109767"/>
            <a:chOff x="5376334" y="1514168"/>
            <a:chExt cx="4208207" cy="3109767"/>
          </a:xfrm>
        </p:grpSpPr>
        <p:grpSp>
          <p:nvGrpSpPr>
            <p:cNvPr id="50" name="组合 49"/>
            <p:cNvGrpSpPr/>
            <p:nvPr/>
          </p:nvGrpSpPr>
          <p:grpSpPr>
            <a:xfrm>
              <a:off x="5376334" y="1818969"/>
              <a:ext cx="4208207" cy="2620300"/>
              <a:chOff x="3588774" y="2330246"/>
              <a:chExt cx="3475705" cy="2099189"/>
            </a:xfrm>
          </p:grpSpPr>
          <p:sp>
            <p:nvSpPr>
              <p:cNvPr id="53" name="椭圆 52"/>
              <p:cNvSpPr/>
              <p:nvPr/>
            </p:nvSpPr>
            <p:spPr bwMode="auto">
              <a:xfrm>
                <a:off x="3824749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4485968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147187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5808406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6469626" y="2556388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3829667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 bwMode="auto">
              <a:xfrm>
                <a:off x="4490886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5152105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5813324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6474544" y="3868996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63" name="直接连接符 62"/>
              <p:cNvCxnSpPr>
                <a:stCxn id="53" idx="4"/>
                <a:endCxn id="58" idx="0"/>
              </p:cNvCxnSpPr>
              <p:nvPr/>
            </p:nvCxnSpPr>
            <p:spPr bwMode="auto">
              <a:xfrm>
                <a:off x="4001730" y="2910350"/>
                <a:ext cx="4918" cy="9586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直接箭头连接符 63"/>
              <p:cNvCxnSpPr>
                <a:stCxn id="53" idx="4"/>
              </p:cNvCxnSpPr>
              <p:nvPr/>
            </p:nvCxnSpPr>
            <p:spPr bwMode="auto">
              <a:xfrm>
                <a:off x="4001730" y="2910350"/>
                <a:ext cx="131997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接箭头连接符 64"/>
              <p:cNvCxnSpPr>
                <a:stCxn id="54" idx="4"/>
                <a:endCxn id="58" idx="0"/>
              </p:cNvCxnSpPr>
              <p:nvPr/>
            </p:nvCxnSpPr>
            <p:spPr bwMode="auto">
              <a:xfrm flipH="1">
                <a:off x="4006648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接箭头连接符 65"/>
              <p:cNvCxnSpPr>
                <a:stCxn id="54" idx="4"/>
                <a:endCxn id="61" idx="0"/>
              </p:cNvCxnSpPr>
              <p:nvPr/>
            </p:nvCxnSpPr>
            <p:spPr bwMode="auto">
              <a:xfrm>
                <a:off x="4662949" y="2910350"/>
                <a:ext cx="1327356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接箭头连接符 66"/>
              <p:cNvCxnSpPr>
                <a:stCxn id="55" idx="4"/>
                <a:endCxn id="59" idx="0"/>
              </p:cNvCxnSpPr>
              <p:nvPr/>
            </p:nvCxnSpPr>
            <p:spPr bwMode="auto">
              <a:xfrm flipH="1">
                <a:off x="4667867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接箭头连接符 67"/>
              <p:cNvCxnSpPr>
                <a:stCxn id="56" idx="4"/>
                <a:endCxn id="62" idx="0"/>
              </p:cNvCxnSpPr>
              <p:nvPr/>
            </p:nvCxnSpPr>
            <p:spPr bwMode="auto">
              <a:xfrm>
                <a:off x="5985387" y="2910350"/>
                <a:ext cx="66613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接箭头连接符 68"/>
              <p:cNvCxnSpPr>
                <a:stCxn id="57" idx="4"/>
                <a:endCxn id="60" idx="0"/>
              </p:cNvCxnSpPr>
              <p:nvPr/>
            </p:nvCxnSpPr>
            <p:spPr bwMode="auto">
              <a:xfrm flipH="1">
                <a:off x="5329086" y="2910349"/>
                <a:ext cx="1317521" cy="9586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接箭头连接符 69"/>
              <p:cNvCxnSpPr>
                <a:stCxn id="56" idx="4"/>
                <a:endCxn id="58" idx="0"/>
              </p:cNvCxnSpPr>
              <p:nvPr/>
            </p:nvCxnSpPr>
            <p:spPr bwMode="auto">
              <a:xfrm flipH="1">
                <a:off x="4006648" y="2910350"/>
                <a:ext cx="1978739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椭圆 70"/>
              <p:cNvSpPr/>
              <p:nvPr/>
            </p:nvSpPr>
            <p:spPr bwMode="auto">
              <a:xfrm>
                <a:off x="3588774" y="2330246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 bwMode="auto">
              <a:xfrm>
                <a:off x="3593692" y="3623190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486400" y="1514168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</a:t>
              </a:r>
              <a:endParaRPr lang="zh-CN" altLang="en-US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486400" y="4254603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</p:grpSp>
      <p:cxnSp>
        <p:nvCxnSpPr>
          <p:cNvPr id="39" name="直接连接符 38"/>
          <p:cNvCxnSpPr/>
          <p:nvPr/>
        </p:nvCxnSpPr>
        <p:spPr bwMode="auto">
          <a:xfrm>
            <a:off x="6323069" y="1848465"/>
            <a:ext cx="0" cy="34511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文本框 39"/>
          <p:cNvSpPr txBox="1"/>
          <p:nvPr/>
        </p:nvSpPr>
        <p:spPr>
          <a:xfrm>
            <a:off x="516467" y="1307690"/>
            <a:ext cx="26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 is cut 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135893" y="2074545"/>
                <a:ext cx="2087090" cy="104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" y="2074545"/>
                <a:ext cx="2087090" cy="10418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75540" y="3116369"/>
                <a:ext cx="2087090" cy="78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𝑎𝑟𝑔𝑚𝑖𝑛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0" y="3116369"/>
                <a:ext cx="2087090" cy="7851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17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K-MIN-CUT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4619250" y="1848465"/>
            <a:ext cx="4208207" cy="3109767"/>
            <a:chOff x="5376334" y="1514168"/>
            <a:chExt cx="4208207" cy="3109767"/>
          </a:xfrm>
        </p:grpSpPr>
        <p:grpSp>
          <p:nvGrpSpPr>
            <p:cNvPr id="14" name="组合 13"/>
            <p:cNvGrpSpPr/>
            <p:nvPr/>
          </p:nvGrpSpPr>
          <p:grpSpPr>
            <a:xfrm>
              <a:off x="5376334" y="1818969"/>
              <a:ext cx="4208207" cy="2620300"/>
              <a:chOff x="3588774" y="2330246"/>
              <a:chExt cx="3475705" cy="2099189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3824749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>
                <a:off x="4485968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>
                <a:off x="5147187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 bwMode="auto">
              <a:xfrm>
                <a:off x="5808406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6469626" y="2556388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3829667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4490886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5152105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 bwMode="auto">
              <a:xfrm>
                <a:off x="5813324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>
                <a:off x="6474544" y="3868996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27" name="直接连接符 26"/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4001730" y="2910350"/>
                <a:ext cx="4918" cy="9586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直接箭头连接符 27"/>
              <p:cNvCxnSpPr>
                <a:stCxn id="17" idx="4"/>
              </p:cNvCxnSpPr>
              <p:nvPr/>
            </p:nvCxnSpPr>
            <p:spPr bwMode="auto">
              <a:xfrm>
                <a:off x="4001730" y="2910350"/>
                <a:ext cx="131997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接箭头连接符 28"/>
              <p:cNvCxnSpPr>
                <a:stCxn id="18" idx="4"/>
                <a:endCxn id="22" idx="0"/>
              </p:cNvCxnSpPr>
              <p:nvPr/>
            </p:nvCxnSpPr>
            <p:spPr bwMode="auto">
              <a:xfrm flipH="1">
                <a:off x="4006648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接箭头连接符 29"/>
              <p:cNvCxnSpPr>
                <a:stCxn id="18" idx="4"/>
                <a:endCxn id="25" idx="0"/>
              </p:cNvCxnSpPr>
              <p:nvPr/>
            </p:nvCxnSpPr>
            <p:spPr bwMode="auto">
              <a:xfrm>
                <a:off x="4662949" y="2910350"/>
                <a:ext cx="1327356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接箭头连接符 30"/>
              <p:cNvCxnSpPr>
                <a:stCxn id="19" idx="4"/>
                <a:endCxn id="23" idx="0"/>
              </p:cNvCxnSpPr>
              <p:nvPr/>
            </p:nvCxnSpPr>
            <p:spPr bwMode="auto">
              <a:xfrm flipH="1">
                <a:off x="4667867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接箭头连接符 31"/>
              <p:cNvCxnSpPr>
                <a:stCxn id="20" idx="4"/>
                <a:endCxn id="26" idx="0"/>
              </p:cNvCxnSpPr>
              <p:nvPr/>
            </p:nvCxnSpPr>
            <p:spPr bwMode="auto">
              <a:xfrm>
                <a:off x="5985387" y="2910350"/>
                <a:ext cx="66613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接箭头连接符 32"/>
              <p:cNvCxnSpPr>
                <a:stCxn id="21" idx="4"/>
                <a:endCxn id="24" idx="0"/>
              </p:cNvCxnSpPr>
              <p:nvPr/>
            </p:nvCxnSpPr>
            <p:spPr bwMode="auto">
              <a:xfrm flipH="1">
                <a:off x="5329086" y="2910349"/>
                <a:ext cx="1317521" cy="9586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接箭头连接符 33"/>
              <p:cNvCxnSpPr>
                <a:stCxn id="20" idx="4"/>
                <a:endCxn id="22" idx="0"/>
              </p:cNvCxnSpPr>
              <p:nvPr/>
            </p:nvCxnSpPr>
            <p:spPr bwMode="auto">
              <a:xfrm flipH="1">
                <a:off x="4006648" y="2910350"/>
                <a:ext cx="1978739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椭圆 34"/>
              <p:cNvSpPr/>
              <p:nvPr/>
            </p:nvSpPr>
            <p:spPr bwMode="auto">
              <a:xfrm>
                <a:off x="3588774" y="2330246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3593692" y="3623190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486400" y="1514168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86400" y="4254603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</p:grpSp>
      <p:cxnSp>
        <p:nvCxnSpPr>
          <p:cNvPr id="37" name="直接连接符 36"/>
          <p:cNvCxnSpPr/>
          <p:nvPr/>
        </p:nvCxnSpPr>
        <p:spPr bwMode="auto">
          <a:xfrm>
            <a:off x="6323069" y="1848465"/>
            <a:ext cx="0" cy="34511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920813" y="1843551"/>
            <a:ext cx="0" cy="34511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516467" y="1307690"/>
                <a:ext cx="269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cut set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7" y="1307690"/>
                <a:ext cx="269285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92711" y="2074545"/>
                <a:ext cx="2995680" cy="107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" y="2074545"/>
                <a:ext cx="2995680" cy="10766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92711" y="3288850"/>
                <a:ext cx="2087090" cy="81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𝑎𝑟𝑔𝑚𝑖𝑛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" y="3288850"/>
                <a:ext cx="2087090" cy="8131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74651" y="53088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approximation </a:t>
            </a:r>
            <a:r>
              <a:rPr lang="en-US" altLang="zh-CN" dirty="0" smtClean="0"/>
              <a:t>algorithm:</a:t>
            </a:r>
            <a:endParaRPr lang="en-US" altLang="zh-CN" b="1" dirty="0" smtClean="0">
              <a:solidFill>
                <a:srgbClr val="000000"/>
              </a:solidFill>
              <a:latin typeface="NimbusRomNo9L-Medi"/>
            </a:endParaRPr>
          </a:p>
          <a:p>
            <a:r>
              <a:rPr lang="en-US" altLang="zh-CN" b="1" dirty="0" smtClean="0">
                <a:solidFill>
                  <a:srgbClr val="000000"/>
                </a:solidFill>
                <a:latin typeface="NimbusRomNo9L-Medi"/>
              </a:rPr>
              <a:t>Spectral </a:t>
            </a:r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Graph </a:t>
            </a:r>
            <a:r>
              <a:rPr lang="en-US" altLang="zh-CN" b="1" dirty="0" smtClean="0">
                <a:solidFill>
                  <a:srgbClr val="000000"/>
                </a:solidFill>
                <a:latin typeface="NimbusRomNo9L-Medi"/>
              </a:rPr>
              <a:t>k-Partitioning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5141" y="4385187"/>
            <a:ext cx="296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NP Hard!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24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374651" y="1"/>
            <a:ext cx="141816" cy="960967"/>
            <a:chOff x="0" y="0"/>
            <a:chExt cx="105725" cy="721610"/>
          </a:xfrm>
        </p:grpSpPr>
        <p:sp>
          <p:nvSpPr>
            <p:cNvPr id="8195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6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197" name="组合 6"/>
          <p:cNvGrpSpPr>
            <a:grpSpLocks/>
          </p:cNvGrpSpPr>
          <p:nvPr/>
        </p:nvGrpSpPr>
        <p:grpSpPr bwMode="auto">
          <a:xfrm rot="10800000">
            <a:off x="11734801" y="6616701"/>
            <a:ext cx="141817" cy="241300"/>
            <a:chOff x="0" y="0"/>
            <a:chExt cx="105725" cy="721610"/>
          </a:xfrm>
        </p:grpSpPr>
        <p:sp>
          <p:nvSpPr>
            <p:cNvPr id="8198" name="矩形 9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8199" name="矩形 10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TextBox 6"/>
          <p:cNvSpPr>
            <a:spLocks noChangeArrowheads="1"/>
          </p:cNvSpPr>
          <p:nvPr/>
        </p:nvSpPr>
        <p:spPr bwMode="auto">
          <a:xfrm>
            <a:off x="629101" y="229101"/>
            <a:ext cx="5160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smtClean="0">
                <a:sym typeface="Impact" pitchFamily="34" charset="0"/>
              </a:rPr>
              <a:t>PROBLEM</a:t>
            </a:r>
            <a:endParaRPr lang="zh-CN" altLang="en-US" sz="2667" dirty="0">
              <a:solidFill>
                <a:srgbClr val="26262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202" name="直接连接符 7"/>
          <p:cNvSpPr>
            <a:spLocks noChangeShapeType="1"/>
          </p:cNvSpPr>
          <p:nvPr/>
        </p:nvSpPr>
        <p:spPr bwMode="auto">
          <a:xfrm>
            <a:off x="694267" y="908051"/>
            <a:ext cx="4682067" cy="2116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694267" y="13857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NimbusRomNo9L-Medi"/>
              </a:rPr>
              <a:t>Spectral </a:t>
            </a:r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Graph </a:t>
            </a:r>
            <a:r>
              <a:rPr lang="en-US" altLang="zh-CN" b="1" dirty="0" smtClean="0">
                <a:solidFill>
                  <a:srgbClr val="000000"/>
                </a:solidFill>
                <a:latin typeface="NimbusRomNo9L-Medi"/>
              </a:rPr>
              <a:t>k-Partitioning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4267" y="1755112"/>
            <a:ext cx="729553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Limits: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Memory-based algorithm, but we are faced with a large scale data.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The number of clusters have to be a known prior.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/>
              <a:t>Hard-</a:t>
            </a:r>
            <a:r>
              <a:rPr lang="en-US" altLang="zh-CN" dirty="0" err="1" smtClean="0"/>
              <a:t>CoClustering</a:t>
            </a:r>
            <a:r>
              <a:rPr lang="en-US" altLang="zh-CN" dirty="0" smtClean="0"/>
              <a:t> Algorithm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933883" y="3097162"/>
            <a:ext cx="4208207" cy="3109767"/>
            <a:chOff x="5376334" y="1514168"/>
            <a:chExt cx="4208207" cy="3109767"/>
          </a:xfrm>
        </p:grpSpPr>
        <p:grpSp>
          <p:nvGrpSpPr>
            <p:cNvPr id="43" name="组合 42"/>
            <p:cNvGrpSpPr/>
            <p:nvPr/>
          </p:nvGrpSpPr>
          <p:grpSpPr>
            <a:xfrm>
              <a:off x="5376334" y="1818969"/>
              <a:ext cx="4208207" cy="2620300"/>
              <a:chOff x="3588774" y="2330246"/>
              <a:chExt cx="3475705" cy="2099189"/>
            </a:xfrm>
          </p:grpSpPr>
          <p:sp>
            <p:nvSpPr>
              <p:cNvPr id="46" name="椭圆 45"/>
              <p:cNvSpPr/>
              <p:nvPr/>
            </p:nvSpPr>
            <p:spPr bwMode="auto">
              <a:xfrm>
                <a:off x="3824749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4485968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 bwMode="auto">
              <a:xfrm>
                <a:off x="5147187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 bwMode="auto">
              <a:xfrm>
                <a:off x="5808406" y="2556389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6469626" y="2556388"/>
                <a:ext cx="353961" cy="3539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3829667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4490886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5152105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813324" y="3868997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6474544" y="3868996"/>
                <a:ext cx="353961" cy="353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56" name="直接连接符 55"/>
              <p:cNvCxnSpPr>
                <a:stCxn id="46" idx="4"/>
                <a:endCxn id="51" idx="0"/>
              </p:cNvCxnSpPr>
              <p:nvPr/>
            </p:nvCxnSpPr>
            <p:spPr bwMode="auto">
              <a:xfrm>
                <a:off x="4001730" y="2910350"/>
                <a:ext cx="4918" cy="9586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直接箭头连接符 56"/>
              <p:cNvCxnSpPr>
                <a:stCxn id="46" idx="4"/>
              </p:cNvCxnSpPr>
              <p:nvPr/>
            </p:nvCxnSpPr>
            <p:spPr bwMode="auto">
              <a:xfrm>
                <a:off x="4001730" y="2910350"/>
                <a:ext cx="131997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直接箭头连接符 57"/>
              <p:cNvCxnSpPr>
                <a:stCxn id="47" idx="4"/>
                <a:endCxn id="51" idx="0"/>
              </p:cNvCxnSpPr>
              <p:nvPr/>
            </p:nvCxnSpPr>
            <p:spPr bwMode="auto">
              <a:xfrm flipH="1">
                <a:off x="4006648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接箭头连接符 58"/>
              <p:cNvCxnSpPr>
                <a:stCxn id="47" idx="4"/>
                <a:endCxn id="54" idx="0"/>
              </p:cNvCxnSpPr>
              <p:nvPr/>
            </p:nvCxnSpPr>
            <p:spPr bwMode="auto">
              <a:xfrm>
                <a:off x="4662949" y="2910350"/>
                <a:ext cx="1327356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接箭头连接符 59"/>
              <p:cNvCxnSpPr>
                <a:stCxn id="48" idx="4"/>
                <a:endCxn id="52" idx="0"/>
              </p:cNvCxnSpPr>
              <p:nvPr/>
            </p:nvCxnSpPr>
            <p:spPr bwMode="auto">
              <a:xfrm flipH="1">
                <a:off x="4667867" y="2910350"/>
                <a:ext cx="656301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接箭头连接符 60"/>
              <p:cNvCxnSpPr>
                <a:stCxn id="49" idx="4"/>
                <a:endCxn id="55" idx="0"/>
              </p:cNvCxnSpPr>
              <p:nvPr/>
            </p:nvCxnSpPr>
            <p:spPr bwMode="auto">
              <a:xfrm>
                <a:off x="5985387" y="2910350"/>
                <a:ext cx="666138" cy="9586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直接箭头连接符 61"/>
              <p:cNvCxnSpPr>
                <a:stCxn id="50" idx="4"/>
                <a:endCxn id="53" idx="0"/>
              </p:cNvCxnSpPr>
              <p:nvPr/>
            </p:nvCxnSpPr>
            <p:spPr bwMode="auto">
              <a:xfrm flipH="1">
                <a:off x="5329086" y="2910349"/>
                <a:ext cx="1317521" cy="9586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接箭头连接符 62"/>
              <p:cNvCxnSpPr>
                <a:stCxn id="49" idx="4"/>
                <a:endCxn id="51" idx="0"/>
              </p:cNvCxnSpPr>
              <p:nvPr/>
            </p:nvCxnSpPr>
            <p:spPr bwMode="auto">
              <a:xfrm flipH="1">
                <a:off x="4006648" y="2910350"/>
                <a:ext cx="1978739" cy="9586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椭圆 63"/>
              <p:cNvSpPr/>
              <p:nvPr/>
            </p:nvSpPr>
            <p:spPr bwMode="auto">
              <a:xfrm>
                <a:off x="3588774" y="2330246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 bwMode="auto">
              <a:xfrm>
                <a:off x="3593692" y="3623190"/>
                <a:ext cx="3470787" cy="806245"/>
              </a:xfrm>
              <a:prstGeom prst="ellipse">
                <a:avLst/>
              </a:prstGeom>
              <a:solidFill>
                <a:srgbClr val="4F81BD">
                  <a:alpha val="1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486400" y="1514168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</a:t>
              </a:r>
              <a:endParaRPr lang="zh-CN" altLang="en-US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486400" y="4254603"/>
              <a:ext cx="57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</p:grpSp>
      <p:sp>
        <p:nvSpPr>
          <p:cNvPr id="9" name="任意多边形 8"/>
          <p:cNvSpPr/>
          <p:nvPr/>
        </p:nvSpPr>
        <p:spPr bwMode="auto">
          <a:xfrm>
            <a:off x="4758813" y="3077497"/>
            <a:ext cx="2045215" cy="3313471"/>
          </a:xfrm>
          <a:custGeom>
            <a:avLst/>
            <a:gdLst>
              <a:gd name="connsiteX0" fmla="*/ 1592826 w 2045215"/>
              <a:gd name="connsiteY0" fmla="*/ 39329 h 3313471"/>
              <a:gd name="connsiteX1" fmla="*/ 1465006 w 2045215"/>
              <a:gd name="connsiteY1" fmla="*/ 29497 h 3313471"/>
              <a:gd name="connsiteX2" fmla="*/ 1435510 w 2045215"/>
              <a:gd name="connsiteY2" fmla="*/ 19664 h 3313471"/>
              <a:gd name="connsiteX3" fmla="*/ 1337187 w 2045215"/>
              <a:gd name="connsiteY3" fmla="*/ 0 h 3313471"/>
              <a:gd name="connsiteX4" fmla="*/ 1199535 w 2045215"/>
              <a:gd name="connsiteY4" fmla="*/ 29497 h 3313471"/>
              <a:gd name="connsiteX5" fmla="*/ 1170039 w 2045215"/>
              <a:gd name="connsiteY5" fmla="*/ 39329 h 3313471"/>
              <a:gd name="connsiteX6" fmla="*/ 1140542 w 2045215"/>
              <a:gd name="connsiteY6" fmla="*/ 49161 h 3313471"/>
              <a:gd name="connsiteX7" fmla="*/ 1061884 w 2045215"/>
              <a:gd name="connsiteY7" fmla="*/ 88490 h 3313471"/>
              <a:gd name="connsiteX8" fmla="*/ 983226 w 2045215"/>
              <a:gd name="connsiteY8" fmla="*/ 127819 h 3313471"/>
              <a:gd name="connsiteX9" fmla="*/ 953729 w 2045215"/>
              <a:gd name="connsiteY9" fmla="*/ 137651 h 3313471"/>
              <a:gd name="connsiteX10" fmla="*/ 875071 w 2045215"/>
              <a:gd name="connsiteY10" fmla="*/ 167148 h 3313471"/>
              <a:gd name="connsiteX11" fmla="*/ 766916 w 2045215"/>
              <a:gd name="connsiteY11" fmla="*/ 196645 h 3313471"/>
              <a:gd name="connsiteX12" fmla="*/ 707922 w 2045215"/>
              <a:gd name="connsiteY12" fmla="*/ 235974 h 3313471"/>
              <a:gd name="connsiteX13" fmla="*/ 678426 w 2045215"/>
              <a:gd name="connsiteY13" fmla="*/ 255638 h 3313471"/>
              <a:gd name="connsiteX14" fmla="*/ 648929 w 2045215"/>
              <a:gd name="connsiteY14" fmla="*/ 294968 h 3313471"/>
              <a:gd name="connsiteX15" fmla="*/ 619432 w 2045215"/>
              <a:gd name="connsiteY15" fmla="*/ 304800 h 3313471"/>
              <a:gd name="connsiteX16" fmla="*/ 589935 w 2045215"/>
              <a:gd name="connsiteY16" fmla="*/ 324464 h 3313471"/>
              <a:gd name="connsiteX17" fmla="*/ 560439 w 2045215"/>
              <a:gd name="connsiteY17" fmla="*/ 393290 h 3313471"/>
              <a:gd name="connsiteX18" fmla="*/ 521110 w 2045215"/>
              <a:gd name="connsiteY18" fmla="*/ 412955 h 3313471"/>
              <a:gd name="connsiteX19" fmla="*/ 471948 w 2045215"/>
              <a:gd name="connsiteY19" fmla="*/ 481780 h 3313471"/>
              <a:gd name="connsiteX20" fmla="*/ 432619 w 2045215"/>
              <a:gd name="connsiteY20" fmla="*/ 521109 h 3313471"/>
              <a:gd name="connsiteX21" fmla="*/ 403122 w 2045215"/>
              <a:gd name="connsiteY21" fmla="*/ 540774 h 3313471"/>
              <a:gd name="connsiteX22" fmla="*/ 383458 w 2045215"/>
              <a:gd name="connsiteY22" fmla="*/ 570271 h 3313471"/>
              <a:gd name="connsiteX23" fmla="*/ 373626 w 2045215"/>
              <a:gd name="connsiteY23" fmla="*/ 599768 h 3313471"/>
              <a:gd name="connsiteX24" fmla="*/ 344129 w 2045215"/>
              <a:gd name="connsiteY24" fmla="*/ 619432 h 3313471"/>
              <a:gd name="connsiteX25" fmla="*/ 314632 w 2045215"/>
              <a:gd name="connsiteY25" fmla="*/ 678426 h 3313471"/>
              <a:gd name="connsiteX26" fmla="*/ 275303 w 2045215"/>
              <a:gd name="connsiteY26" fmla="*/ 747251 h 3313471"/>
              <a:gd name="connsiteX27" fmla="*/ 255639 w 2045215"/>
              <a:gd name="connsiteY27" fmla="*/ 806245 h 3313471"/>
              <a:gd name="connsiteX28" fmla="*/ 235974 w 2045215"/>
              <a:gd name="connsiteY28" fmla="*/ 865238 h 3313471"/>
              <a:gd name="connsiteX29" fmla="*/ 226142 w 2045215"/>
              <a:gd name="connsiteY29" fmla="*/ 894735 h 3313471"/>
              <a:gd name="connsiteX30" fmla="*/ 216310 w 2045215"/>
              <a:gd name="connsiteY30" fmla="*/ 924232 h 3313471"/>
              <a:gd name="connsiteX31" fmla="*/ 196645 w 2045215"/>
              <a:gd name="connsiteY31" fmla="*/ 973393 h 3313471"/>
              <a:gd name="connsiteX32" fmla="*/ 186813 w 2045215"/>
              <a:gd name="connsiteY32" fmla="*/ 1002890 h 3313471"/>
              <a:gd name="connsiteX33" fmla="*/ 137652 w 2045215"/>
              <a:gd name="connsiteY33" fmla="*/ 1061884 h 3313471"/>
              <a:gd name="connsiteX34" fmla="*/ 127819 w 2045215"/>
              <a:gd name="connsiteY34" fmla="*/ 1111045 h 3313471"/>
              <a:gd name="connsiteX35" fmla="*/ 98322 w 2045215"/>
              <a:gd name="connsiteY35" fmla="*/ 1209368 h 3313471"/>
              <a:gd name="connsiteX36" fmla="*/ 78658 w 2045215"/>
              <a:gd name="connsiteY36" fmla="*/ 1307690 h 3313471"/>
              <a:gd name="connsiteX37" fmla="*/ 68826 w 2045215"/>
              <a:gd name="connsiteY37" fmla="*/ 1347019 h 3313471"/>
              <a:gd name="connsiteX38" fmla="*/ 58993 w 2045215"/>
              <a:gd name="connsiteY38" fmla="*/ 1376516 h 3313471"/>
              <a:gd name="connsiteX39" fmla="*/ 39329 w 2045215"/>
              <a:gd name="connsiteY39" fmla="*/ 1445342 h 3313471"/>
              <a:gd name="connsiteX40" fmla="*/ 19664 w 2045215"/>
              <a:gd name="connsiteY40" fmla="*/ 1563329 h 3313471"/>
              <a:gd name="connsiteX41" fmla="*/ 0 w 2045215"/>
              <a:gd name="connsiteY41" fmla="*/ 1592826 h 3313471"/>
              <a:gd name="connsiteX42" fmla="*/ 9832 w 2045215"/>
              <a:gd name="connsiteY42" fmla="*/ 2084438 h 3313471"/>
              <a:gd name="connsiteX43" fmla="*/ 19664 w 2045215"/>
              <a:gd name="connsiteY43" fmla="*/ 2123768 h 3313471"/>
              <a:gd name="connsiteX44" fmla="*/ 29497 w 2045215"/>
              <a:gd name="connsiteY44" fmla="*/ 2172929 h 3313471"/>
              <a:gd name="connsiteX45" fmla="*/ 49161 w 2045215"/>
              <a:gd name="connsiteY45" fmla="*/ 2212258 h 3313471"/>
              <a:gd name="connsiteX46" fmla="*/ 68826 w 2045215"/>
              <a:gd name="connsiteY46" fmla="*/ 2271251 h 3313471"/>
              <a:gd name="connsiteX47" fmla="*/ 78658 w 2045215"/>
              <a:gd name="connsiteY47" fmla="*/ 2300748 h 3313471"/>
              <a:gd name="connsiteX48" fmla="*/ 108155 w 2045215"/>
              <a:gd name="connsiteY48" fmla="*/ 2340077 h 3313471"/>
              <a:gd name="connsiteX49" fmla="*/ 117987 w 2045215"/>
              <a:gd name="connsiteY49" fmla="*/ 2379406 h 3313471"/>
              <a:gd name="connsiteX50" fmla="*/ 127819 w 2045215"/>
              <a:gd name="connsiteY50" fmla="*/ 2428568 h 3313471"/>
              <a:gd name="connsiteX51" fmla="*/ 147484 w 2045215"/>
              <a:gd name="connsiteY51" fmla="*/ 2467897 h 3313471"/>
              <a:gd name="connsiteX52" fmla="*/ 157316 w 2045215"/>
              <a:gd name="connsiteY52" fmla="*/ 2517058 h 3313471"/>
              <a:gd name="connsiteX53" fmla="*/ 216310 w 2045215"/>
              <a:gd name="connsiteY53" fmla="*/ 2546555 h 3313471"/>
              <a:gd name="connsiteX54" fmla="*/ 226142 w 2045215"/>
              <a:gd name="connsiteY54" fmla="*/ 2576051 h 3313471"/>
              <a:gd name="connsiteX55" fmla="*/ 265471 w 2045215"/>
              <a:gd name="connsiteY55" fmla="*/ 2635045 h 3313471"/>
              <a:gd name="connsiteX56" fmla="*/ 285135 w 2045215"/>
              <a:gd name="connsiteY56" fmla="*/ 2664542 h 3313471"/>
              <a:gd name="connsiteX57" fmla="*/ 334297 w 2045215"/>
              <a:gd name="connsiteY57" fmla="*/ 2733368 h 3313471"/>
              <a:gd name="connsiteX58" fmla="*/ 353961 w 2045215"/>
              <a:gd name="connsiteY58" fmla="*/ 2772697 h 3313471"/>
              <a:gd name="connsiteX59" fmla="*/ 363793 w 2045215"/>
              <a:gd name="connsiteY59" fmla="*/ 2802193 h 3313471"/>
              <a:gd name="connsiteX60" fmla="*/ 393290 w 2045215"/>
              <a:gd name="connsiteY60" fmla="*/ 2831690 h 3313471"/>
              <a:gd name="connsiteX61" fmla="*/ 432619 w 2045215"/>
              <a:gd name="connsiteY61" fmla="*/ 2890684 h 3313471"/>
              <a:gd name="connsiteX62" fmla="*/ 452284 w 2045215"/>
              <a:gd name="connsiteY62" fmla="*/ 2920180 h 3313471"/>
              <a:gd name="connsiteX63" fmla="*/ 481781 w 2045215"/>
              <a:gd name="connsiteY63" fmla="*/ 2959509 h 3313471"/>
              <a:gd name="connsiteX64" fmla="*/ 501445 w 2045215"/>
              <a:gd name="connsiteY64" fmla="*/ 2998838 h 3313471"/>
              <a:gd name="connsiteX65" fmla="*/ 560439 w 2045215"/>
              <a:gd name="connsiteY65" fmla="*/ 3057832 h 3313471"/>
              <a:gd name="connsiteX66" fmla="*/ 589935 w 2045215"/>
              <a:gd name="connsiteY66" fmla="*/ 3097161 h 3313471"/>
              <a:gd name="connsiteX67" fmla="*/ 629264 w 2045215"/>
              <a:gd name="connsiteY67" fmla="*/ 3126658 h 3313471"/>
              <a:gd name="connsiteX68" fmla="*/ 648929 w 2045215"/>
              <a:gd name="connsiteY68" fmla="*/ 3156155 h 3313471"/>
              <a:gd name="connsiteX69" fmla="*/ 698090 w 2045215"/>
              <a:gd name="connsiteY69" fmla="*/ 3165987 h 3313471"/>
              <a:gd name="connsiteX70" fmla="*/ 727587 w 2045215"/>
              <a:gd name="connsiteY70" fmla="*/ 3195484 h 3313471"/>
              <a:gd name="connsiteX71" fmla="*/ 766916 w 2045215"/>
              <a:gd name="connsiteY71" fmla="*/ 3205316 h 3313471"/>
              <a:gd name="connsiteX72" fmla="*/ 816077 w 2045215"/>
              <a:gd name="connsiteY72" fmla="*/ 3224980 h 3313471"/>
              <a:gd name="connsiteX73" fmla="*/ 845574 w 2045215"/>
              <a:gd name="connsiteY73" fmla="*/ 3234813 h 3313471"/>
              <a:gd name="connsiteX74" fmla="*/ 914400 w 2045215"/>
              <a:gd name="connsiteY74" fmla="*/ 3264309 h 3313471"/>
              <a:gd name="connsiteX75" fmla="*/ 983226 w 2045215"/>
              <a:gd name="connsiteY75" fmla="*/ 3293806 h 3313471"/>
              <a:gd name="connsiteX76" fmla="*/ 1081548 w 2045215"/>
              <a:gd name="connsiteY76" fmla="*/ 3313471 h 3313471"/>
              <a:gd name="connsiteX77" fmla="*/ 1307690 w 2045215"/>
              <a:gd name="connsiteY77" fmla="*/ 3274142 h 3313471"/>
              <a:gd name="connsiteX78" fmla="*/ 1366684 w 2045215"/>
              <a:gd name="connsiteY78" fmla="*/ 3264309 h 3313471"/>
              <a:gd name="connsiteX79" fmla="*/ 1435510 w 2045215"/>
              <a:gd name="connsiteY79" fmla="*/ 3254477 h 3313471"/>
              <a:gd name="connsiteX80" fmla="*/ 1474839 w 2045215"/>
              <a:gd name="connsiteY80" fmla="*/ 3244645 h 3313471"/>
              <a:gd name="connsiteX81" fmla="*/ 1504335 w 2045215"/>
              <a:gd name="connsiteY81" fmla="*/ 3224980 h 3313471"/>
              <a:gd name="connsiteX82" fmla="*/ 1602658 w 2045215"/>
              <a:gd name="connsiteY82" fmla="*/ 3165987 h 3313471"/>
              <a:gd name="connsiteX83" fmla="*/ 1661652 w 2045215"/>
              <a:gd name="connsiteY83" fmla="*/ 3106993 h 3313471"/>
              <a:gd name="connsiteX84" fmla="*/ 1700981 w 2045215"/>
              <a:gd name="connsiteY84" fmla="*/ 3048000 h 3313471"/>
              <a:gd name="connsiteX85" fmla="*/ 1779639 w 2045215"/>
              <a:gd name="connsiteY85" fmla="*/ 2959509 h 3313471"/>
              <a:gd name="connsiteX86" fmla="*/ 1809135 w 2045215"/>
              <a:gd name="connsiteY86" fmla="*/ 2890684 h 3313471"/>
              <a:gd name="connsiteX87" fmla="*/ 1828800 w 2045215"/>
              <a:gd name="connsiteY87" fmla="*/ 2861187 h 3313471"/>
              <a:gd name="connsiteX88" fmla="*/ 1838632 w 2045215"/>
              <a:gd name="connsiteY88" fmla="*/ 2831690 h 3313471"/>
              <a:gd name="connsiteX89" fmla="*/ 1858297 w 2045215"/>
              <a:gd name="connsiteY89" fmla="*/ 2802193 h 3313471"/>
              <a:gd name="connsiteX90" fmla="*/ 1868129 w 2045215"/>
              <a:gd name="connsiteY90" fmla="*/ 2733368 h 3313471"/>
              <a:gd name="connsiteX91" fmla="*/ 1897626 w 2045215"/>
              <a:gd name="connsiteY91" fmla="*/ 2674374 h 3313471"/>
              <a:gd name="connsiteX92" fmla="*/ 1927122 w 2045215"/>
              <a:gd name="connsiteY92" fmla="*/ 2566219 h 3313471"/>
              <a:gd name="connsiteX93" fmla="*/ 1936955 w 2045215"/>
              <a:gd name="connsiteY93" fmla="*/ 2536722 h 3313471"/>
              <a:gd name="connsiteX94" fmla="*/ 1956619 w 2045215"/>
              <a:gd name="connsiteY94" fmla="*/ 2438400 h 3313471"/>
              <a:gd name="connsiteX95" fmla="*/ 1966452 w 2045215"/>
              <a:gd name="connsiteY95" fmla="*/ 2349909 h 3313471"/>
              <a:gd name="connsiteX96" fmla="*/ 1986116 w 2045215"/>
              <a:gd name="connsiteY96" fmla="*/ 2290916 h 3313471"/>
              <a:gd name="connsiteX97" fmla="*/ 1995948 w 2045215"/>
              <a:gd name="connsiteY97" fmla="*/ 2261419 h 3313471"/>
              <a:gd name="connsiteX98" fmla="*/ 1986116 w 2045215"/>
              <a:gd name="connsiteY98" fmla="*/ 2123768 h 3313471"/>
              <a:gd name="connsiteX99" fmla="*/ 1976284 w 2045215"/>
              <a:gd name="connsiteY99" fmla="*/ 2054942 h 3313471"/>
              <a:gd name="connsiteX100" fmla="*/ 1966452 w 2045215"/>
              <a:gd name="connsiteY100" fmla="*/ 1976284 h 3313471"/>
              <a:gd name="connsiteX101" fmla="*/ 1956619 w 2045215"/>
              <a:gd name="connsiteY101" fmla="*/ 1877961 h 3313471"/>
              <a:gd name="connsiteX102" fmla="*/ 1936955 w 2045215"/>
              <a:gd name="connsiteY102" fmla="*/ 1848464 h 3313471"/>
              <a:gd name="connsiteX103" fmla="*/ 1917290 w 2045215"/>
              <a:gd name="connsiteY103" fmla="*/ 1779638 h 3313471"/>
              <a:gd name="connsiteX104" fmla="*/ 1936955 w 2045215"/>
              <a:gd name="connsiteY104" fmla="*/ 1612490 h 3313471"/>
              <a:gd name="connsiteX105" fmla="*/ 1956619 w 2045215"/>
              <a:gd name="connsiteY105" fmla="*/ 1582993 h 3313471"/>
              <a:gd name="connsiteX106" fmla="*/ 1966452 w 2045215"/>
              <a:gd name="connsiteY106" fmla="*/ 1386348 h 3313471"/>
              <a:gd name="connsiteX107" fmla="*/ 1986116 w 2045215"/>
              <a:gd name="connsiteY107" fmla="*/ 1327355 h 3313471"/>
              <a:gd name="connsiteX108" fmla="*/ 2015613 w 2045215"/>
              <a:gd name="connsiteY108" fmla="*/ 1258529 h 3313471"/>
              <a:gd name="connsiteX109" fmla="*/ 2025445 w 2045215"/>
              <a:gd name="connsiteY109" fmla="*/ 1012722 h 3313471"/>
              <a:gd name="connsiteX110" fmla="*/ 1976284 w 2045215"/>
              <a:gd name="connsiteY110" fmla="*/ 934064 h 3313471"/>
              <a:gd name="connsiteX111" fmla="*/ 1956619 w 2045215"/>
              <a:gd name="connsiteY111" fmla="*/ 904568 h 3313471"/>
              <a:gd name="connsiteX112" fmla="*/ 1976284 w 2045215"/>
              <a:gd name="connsiteY112" fmla="*/ 835742 h 3313471"/>
              <a:gd name="connsiteX113" fmla="*/ 1995948 w 2045215"/>
              <a:gd name="connsiteY113" fmla="*/ 796413 h 3313471"/>
              <a:gd name="connsiteX114" fmla="*/ 1986116 w 2045215"/>
              <a:gd name="connsiteY114" fmla="*/ 629264 h 3313471"/>
              <a:gd name="connsiteX115" fmla="*/ 1956619 w 2045215"/>
              <a:gd name="connsiteY115" fmla="*/ 609600 h 3313471"/>
              <a:gd name="connsiteX116" fmla="*/ 1917290 w 2045215"/>
              <a:gd name="connsiteY116" fmla="*/ 540774 h 3313471"/>
              <a:gd name="connsiteX117" fmla="*/ 1887793 w 2045215"/>
              <a:gd name="connsiteY117" fmla="*/ 511277 h 3313471"/>
              <a:gd name="connsiteX118" fmla="*/ 1868129 w 2045215"/>
              <a:gd name="connsiteY118" fmla="*/ 452284 h 3313471"/>
              <a:gd name="connsiteX119" fmla="*/ 1818968 w 2045215"/>
              <a:gd name="connsiteY119" fmla="*/ 383458 h 3313471"/>
              <a:gd name="connsiteX120" fmla="*/ 1779639 w 2045215"/>
              <a:gd name="connsiteY120" fmla="*/ 304800 h 3313471"/>
              <a:gd name="connsiteX121" fmla="*/ 1769806 w 2045215"/>
              <a:gd name="connsiteY121" fmla="*/ 235974 h 3313471"/>
              <a:gd name="connsiteX122" fmla="*/ 1720645 w 2045215"/>
              <a:gd name="connsiteY122" fmla="*/ 147484 h 3313471"/>
              <a:gd name="connsiteX123" fmla="*/ 1691148 w 2045215"/>
              <a:gd name="connsiteY123" fmla="*/ 127819 h 3313471"/>
              <a:gd name="connsiteX124" fmla="*/ 1651819 w 2045215"/>
              <a:gd name="connsiteY124" fmla="*/ 29497 h 3313471"/>
              <a:gd name="connsiteX125" fmla="*/ 1622322 w 2045215"/>
              <a:gd name="connsiteY125" fmla="*/ 0 h 3313471"/>
              <a:gd name="connsiteX126" fmla="*/ 1592826 w 2045215"/>
              <a:gd name="connsiteY126" fmla="*/ 39329 h 331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045215" h="3313471">
                <a:moveTo>
                  <a:pt x="1592826" y="39329"/>
                </a:moveTo>
                <a:cubicBezTo>
                  <a:pt x="1550219" y="36052"/>
                  <a:pt x="1507409" y="34797"/>
                  <a:pt x="1465006" y="29497"/>
                </a:cubicBezTo>
                <a:cubicBezTo>
                  <a:pt x="1454722" y="28211"/>
                  <a:pt x="1445475" y="22511"/>
                  <a:pt x="1435510" y="19664"/>
                </a:cubicBezTo>
                <a:cubicBezTo>
                  <a:pt x="1394447" y="7931"/>
                  <a:pt x="1383535" y="7724"/>
                  <a:pt x="1337187" y="0"/>
                </a:cubicBezTo>
                <a:cubicBezTo>
                  <a:pt x="1237960" y="12403"/>
                  <a:pt x="1283597" y="1476"/>
                  <a:pt x="1199535" y="29497"/>
                </a:cubicBezTo>
                <a:lnTo>
                  <a:pt x="1170039" y="39329"/>
                </a:lnTo>
                <a:lnTo>
                  <a:pt x="1140542" y="49161"/>
                </a:lnTo>
                <a:cubicBezTo>
                  <a:pt x="1083553" y="106150"/>
                  <a:pt x="1143519" y="57092"/>
                  <a:pt x="1061884" y="88490"/>
                </a:cubicBezTo>
                <a:cubicBezTo>
                  <a:pt x="1034524" y="99013"/>
                  <a:pt x="1009445" y="114709"/>
                  <a:pt x="983226" y="127819"/>
                </a:cubicBezTo>
                <a:cubicBezTo>
                  <a:pt x="973956" y="132454"/>
                  <a:pt x="963561" y="134374"/>
                  <a:pt x="953729" y="137651"/>
                </a:cubicBezTo>
                <a:cubicBezTo>
                  <a:pt x="902396" y="171873"/>
                  <a:pt x="947035" y="147521"/>
                  <a:pt x="875071" y="167148"/>
                </a:cubicBezTo>
                <a:cubicBezTo>
                  <a:pt x="737851" y="204572"/>
                  <a:pt x="886688" y="172691"/>
                  <a:pt x="766916" y="196645"/>
                </a:cubicBezTo>
                <a:lnTo>
                  <a:pt x="707922" y="235974"/>
                </a:lnTo>
                <a:lnTo>
                  <a:pt x="678426" y="255638"/>
                </a:lnTo>
                <a:cubicBezTo>
                  <a:pt x="668594" y="268748"/>
                  <a:pt x="661518" y="284477"/>
                  <a:pt x="648929" y="294968"/>
                </a:cubicBezTo>
                <a:cubicBezTo>
                  <a:pt x="640967" y="301603"/>
                  <a:pt x="628702" y="300165"/>
                  <a:pt x="619432" y="304800"/>
                </a:cubicBezTo>
                <a:cubicBezTo>
                  <a:pt x="608863" y="310085"/>
                  <a:pt x="599767" y="317909"/>
                  <a:pt x="589935" y="324464"/>
                </a:cubicBezTo>
                <a:cubicBezTo>
                  <a:pt x="584059" y="342092"/>
                  <a:pt x="572589" y="381140"/>
                  <a:pt x="560439" y="393290"/>
                </a:cubicBezTo>
                <a:cubicBezTo>
                  <a:pt x="550075" y="403654"/>
                  <a:pt x="534220" y="406400"/>
                  <a:pt x="521110" y="412955"/>
                </a:cubicBezTo>
                <a:cubicBezTo>
                  <a:pt x="506428" y="434977"/>
                  <a:pt x="489019" y="462271"/>
                  <a:pt x="471948" y="481780"/>
                </a:cubicBezTo>
                <a:cubicBezTo>
                  <a:pt x="459739" y="495733"/>
                  <a:pt x="446695" y="509043"/>
                  <a:pt x="432619" y="521109"/>
                </a:cubicBezTo>
                <a:cubicBezTo>
                  <a:pt x="423647" y="528799"/>
                  <a:pt x="412954" y="534219"/>
                  <a:pt x="403122" y="540774"/>
                </a:cubicBezTo>
                <a:cubicBezTo>
                  <a:pt x="396567" y="550606"/>
                  <a:pt x="388743" y="559702"/>
                  <a:pt x="383458" y="570271"/>
                </a:cubicBezTo>
                <a:cubicBezTo>
                  <a:pt x="378823" y="579541"/>
                  <a:pt x="380100" y="591675"/>
                  <a:pt x="373626" y="599768"/>
                </a:cubicBezTo>
                <a:cubicBezTo>
                  <a:pt x="366244" y="608995"/>
                  <a:pt x="353961" y="612877"/>
                  <a:pt x="344129" y="619432"/>
                </a:cubicBezTo>
                <a:cubicBezTo>
                  <a:pt x="287775" y="703962"/>
                  <a:pt x="355337" y="597015"/>
                  <a:pt x="314632" y="678426"/>
                </a:cubicBezTo>
                <a:cubicBezTo>
                  <a:pt x="279158" y="749375"/>
                  <a:pt x="309778" y="661063"/>
                  <a:pt x="275303" y="747251"/>
                </a:cubicBezTo>
                <a:cubicBezTo>
                  <a:pt x="267605" y="766497"/>
                  <a:pt x="262194" y="786580"/>
                  <a:pt x="255639" y="806245"/>
                </a:cubicBezTo>
                <a:lnTo>
                  <a:pt x="235974" y="865238"/>
                </a:lnTo>
                <a:lnTo>
                  <a:pt x="226142" y="894735"/>
                </a:lnTo>
                <a:cubicBezTo>
                  <a:pt x="222865" y="904567"/>
                  <a:pt x="220159" y="914609"/>
                  <a:pt x="216310" y="924232"/>
                </a:cubicBezTo>
                <a:cubicBezTo>
                  <a:pt x="209755" y="940619"/>
                  <a:pt x="202842" y="956867"/>
                  <a:pt x="196645" y="973393"/>
                </a:cubicBezTo>
                <a:cubicBezTo>
                  <a:pt x="193006" y="983097"/>
                  <a:pt x="191448" y="993620"/>
                  <a:pt x="186813" y="1002890"/>
                </a:cubicBezTo>
                <a:cubicBezTo>
                  <a:pt x="173125" y="1030266"/>
                  <a:pt x="159395" y="1040140"/>
                  <a:pt x="137652" y="1061884"/>
                </a:cubicBezTo>
                <a:cubicBezTo>
                  <a:pt x="134374" y="1078271"/>
                  <a:pt x="132216" y="1094922"/>
                  <a:pt x="127819" y="1111045"/>
                </a:cubicBezTo>
                <a:cubicBezTo>
                  <a:pt x="103126" y="1201583"/>
                  <a:pt x="113675" y="1137721"/>
                  <a:pt x="98322" y="1209368"/>
                </a:cubicBezTo>
                <a:cubicBezTo>
                  <a:pt x="91319" y="1242049"/>
                  <a:pt x="86764" y="1275265"/>
                  <a:pt x="78658" y="1307690"/>
                </a:cubicBezTo>
                <a:cubicBezTo>
                  <a:pt x="75381" y="1320800"/>
                  <a:pt x="72538" y="1334026"/>
                  <a:pt x="68826" y="1347019"/>
                </a:cubicBezTo>
                <a:cubicBezTo>
                  <a:pt x="65979" y="1356984"/>
                  <a:pt x="61971" y="1366589"/>
                  <a:pt x="58993" y="1376516"/>
                </a:cubicBezTo>
                <a:cubicBezTo>
                  <a:pt x="52137" y="1399370"/>
                  <a:pt x="45884" y="1422400"/>
                  <a:pt x="39329" y="1445342"/>
                </a:cubicBezTo>
                <a:cubicBezTo>
                  <a:pt x="37160" y="1462695"/>
                  <a:pt x="31130" y="1536575"/>
                  <a:pt x="19664" y="1563329"/>
                </a:cubicBezTo>
                <a:cubicBezTo>
                  <a:pt x="15009" y="1574190"/>
                  <a:pt x="6555" y="1582994"/>
                  <a:pt x="0" y="1592826"/>
                </a:cubicBezTo>
                <a:cubicBezTo>
                  <a:pt x="3277" y="1756697"/>
                  <a:pt x="3766" y="1920647"/>
                  <a:pt x="9832" y="2084438"/>
                </a:cubicBezTo>
                <a:cubicBezTo>
                  <a:pt x="10332" y="2097942"/>
                  <a:pt x="16732" y="2110576"/>
                  <a:pt x="19664" y="2123768"/>
                </a:cubicBezTo>
                <a:cubicBezTo>
                  <a:pt x="23289" y="2140082"/>
                  <a:pt x="24212" y="2157075"/>
                  <a:pt x="29497" y="2172929"/>
                </a:cubicBezTo>
                <a:cubicBezTo>
                  <a:pt x="34132" y="2186834"/>
                  <a:pt x="43718" y="2198649"/>
                  <a:pt x="49161" y="2212258"/>
                </a:cubicBezTo>
                <a:cubicBezTo>
                  <a:pt x="56859" y="2231504"/>
                  <a:pt x="62271" y="2251587"/>
                  <a:pt x="68826" y="2271251"/>
                </a:cubicBezTo>
                <a:cubicBezTo>
                  <a:pt x="72103" y="2281083"/>
                  <a:pt x="72439" y="2292457"/>
                  <a:pt x="78658" y="2300748"/>
                </a:cubicBezTo>
                <a:lnTo>
                  <a:pt x="108155" y="2340077"/>
                </a:lnTo>
                <a:cubicBezTo>
                  <a:pt x="111432" y="2353187"/>
                  <a:pt x="115056" y="2366215"/>
                  <a:pt x="117987" y="2379406"/>
                </a:cubicBezTo>
                <a:cubicBezTo>
                  <a:pt x="121612" y="2395720"/>
                  <a:pt x="122534" y="2412714"/>
                  <a:pt x="127819" y="2428568"/>
                </a:cubicBezTo>
                <a:cubicBezTo>
                  <a:pt x="132454" y="2442473"/>
                  <a:pt x="140929" y="2454787"/>
                  <a:pt x="147484" y="2467897"/>
                </a:cubicBezTo>
                <a:cubicBezTo>
                  <a:pt x="150761" y="2484284"/>
                  <a:pt x="149025" y="2502548"/>
                  <a:pt x="157316" y="2517058"/>
                </a:cubicBezTo>
                <a:cubicBezTo>
                  <a:pt x="166285" y="2532753"/>
                  <a:pt x="201171" y="2541508"/>
                  <a:pt x="216310" y="2546555"/>
                </a:cubicBezTo>
                <a:cubicBezTo>
                  <a:pt x="219587" y="2556387"/>
                  <a:pt x="221109" y="2566991"/>
                  <a:pt x="226142" y="2576051"/>
                </a:cubicBezTo>
                <a:cubicBezTo>
                  <a:pt x="237620" y="2596711"/>
                  <a:pt x="252361" y="2615380"/>
                  <a:pt x="265471" y="2635045"/>
                </a:cubicBezTo>
                <a:cubicBezTo>
                  <a:pt x="272026" y="2644877"/>
                  <a:pt x="278045" y="2655089"/>
                  <a:pt x="285135" y="2664542"/>
                </a:cubicBezTo>
                <a:cubicBezTo>
                  <a:pt x="297795" y="2681422"/>
                  <a:pt x="322796" y="2713242"/>
                  <a:pt x="334297" y="2733368"/>
                </a:cubicBezTo>
                <a:cubicBezTo>
                  <a:pt x="341569" y="2746094"/>
                  <a:pt x="348187" y="2759225"/>
                  <a:pt x="353961" y="2772697"/>
                </a:cubicBezTo>
                <a:cubicBezTo>
                  <a:pt x="358043" y="2782223"/>
                  <a:pt x="358044" y="2793570"/>
                  <a:pt x="363793" y="2802193"/>
                </a:cubicBezTo>
                <a:cubicBezTo>
                  <a:pt x="371506" y="2813763"/>
                  <a:pt x="383458" y="2821858"/>
                  <a:pt x="393290" y="2831690"/>
                </a:cubicBezTo>
                <a:cubicBezTo>
                  <a:pt x="410568" y="2883526"/>
                  <a:pt x="391703" y="2841585"/>
                  <a:pt x="432619" y="2890684"/>
                </a:cubicBezTo>
                <a:cubicBezTo>
                  <a:pt x="440184" y="2899762"/>
                  <a:pt x="445416" y="2910564"/>
                  <a:pt x="452284" y="2920180"/>
                </a:cubicBezTo>
                <a:cubicBezTo>
                  <a:pt x="461809" y="2933515"/>
                  <a:pt x="473096" y="2945613"/>
                  <a:pt x="481781" y="2959509"/>
                </a:cubicBezTo>
                <a:cubicBezTo>
                  <a:pt x="489549" y="2971938"/>
                  <a:pt x="492289" y="2987393"/>
                  <a:pt x="501445" y="2998838"/>
                </a:cubicBezTo>
                <a:cubicBezTo>
                  <a:pt x="518818" y="3020554"/>
                  <a:pt x="543753" y="3035584"/>
                  <a:pt x="560439" y="3057832"/>
                </a:cubicBezTo>
                <a:cubicBezTo>
                  <a:pt x="570271" y="3070942"/>
                  <a:pt x="578348" y="3085574"/>
                  <a:pt x="589935" y="3097161"/>
                </a:cubicBezTo>
                <a:cubicBezTo>
                  <a:pt x="601522" y="3108749"/>
                  <a:pt x="617677" y="3115071"/>
                  <a:pt x="629264" y="3126658"/>
                </a:cubicBezTo>
                <a:cubicBezTo>
                  <a:pt x="637620" y="3135014"/>
                  <a:pt x="638669" y="3150292"/>
                  <a:pt x="648929" y="3156155"/>
                </a:cubicBezTo>
                <a:cubicBezTo>
                  <a:pt x="663439" y="3164446"/>
                  <a:pt x="681703" y="3162710"/>
                  <a:pt x="698090" y="3165987"/>
                </a:cubicBezTo>
                <a:cubicBezTo>
                  <a:pt x="707922" y="3175819"/>
                  <a:pt x="715514" y="3188585"/>
                  <a:pt x="727587" y="3195484"/>
                </a:cubicBezTo>
                <a:cubicBezTo>
                  <a:pt x="739320" y="3202188"/>
                  <a:pt x="754096" y="3201043"/>
                  <a:pt x="766916" y="3205316"/>
                </a:cubicBezTo>
                <a:cubicBezTo>
                  <a:pt x="783660" y="3210897"/>
                  <a:pt x="799551" y="3218783"/>
                  <a:pt x="816077" y="3224980"/>
                </a:cubicBezTo>
                <a:cubicBezTo>
                  <a:pt x="825781" y="3228619"/>
                  <a:pt x="836048" y="3230730"/>
                  <a:pt x="845574" y="3234813"/>
                </a:cubicBezTo>
                <a:cubicBezTo>
                  <a:pt x="930610" y="3271257"/>
                  <a:pt x="845233" y="3241254"/>
                  <a:pt x="914400" y="3264309"/>
                </a:cubicBezTo>
                <a:cubicBezTo>
                  <a:pt x="951635" y="3289133"/>
                  <a:pt x="936442" y="3283781"/>
                  <a:pt x="983226" y="3293806"/>
                </a:cubicBezTo>
                <a:cubicBezTo>
                  <a:pt x="1015907" y="3300809"/>
                  <a:pt x="1081548" y="3313471"/>
                  <a:pt x="1081548" y="3313471"/>
                </a:cubicBezTo>
                <a:cubicBezTo>
                  <a:pt x="1283023" y="3288285"/>
                  <a:pt x="995656" y="3326151"/>
                  <a:pt x="1307690" y="3274142"/>
                </a:cubicBezTo>
                <a:lnTo>
                  <a:pt x="1366684" y="3264309"/>
                </a:lnTo>
                <a:cubicBezTo>
                  <a:pt x="1389589" y="3260785"/>
                  <a:pt x="1412709" y="3258623"/>
                  <a:pt x="1435510" y="3254477"/>
                </a:cubicBezTo>
                <a:cubicBezTo>
                  <a:pt x="1448805" y="3252060"/>
                  <a:pt x="1461729" y="3247922"/>
                  <a:pt x="1474839" y="3244645"/>
                </a:cubicBezTo>
                <a:cubicBezTo>
                  <a:pt x="1484671" y="3238090"/>
                  <a:pt x="1494075" y="3230843"/>
                  <a:pt x="1504335" y="3224980"/>
                </a:cubicBezTo>
                <a:cubicBezTo>
                  <a:pt x="1553203" y="3197055"/>
                  <a:pt x="1550174" y="3209724"/>
                  <a:pt x="1602658" y="3165987"/>
                </a:cubicBezTo>
                <a:cubicBezTo>
                  <a:pt x="1624022" y="3148183"/>
                  <a:pt x="1646226" y="3130132"/>
                  <a:pt x="1661652" y="3106993"/>
                </a:cubicBezTo>
                <a:cubicBezTo>
                  <a:pt x="1674762" y="3087329"/>
                  <a:pt x="1684270" y="3064712"/>
                  <a:pt x="1700981" y="3048000"/>
                </a:cubicBezTo>
                <a:cubicBezTo>
                  <a:pt x="1740798" y="3008182"/>
                  <a:pt x="1756246" y="3000446"/>
                  <a:pt x="1779639" y="2959509"/>
                </a:cubicBezTo>
                <a:cubicBezTo>
                  <a:pt x="1861486" y="2816277"/>
                  <a:pt x="1753976" y="3001000"/>
                  <a:pt x="1809135" y="2890684"/>
                </a:cubicBezTo>
                <a:cubicBezTo>
                  <a:pt x="1814420" y="2880115"/>
                  <a:pt x="1822245" y="2871019"/>
                  <a:pt x="1828800" y="2861187"/>
                </a:cubicBezTo>
                <a:cubicBezTo>
                  <a:pt x="1832077" y="2851355"/>
                  <a:pt x="1833997" y="2840960"/>
                  <a:pt x="1838632" y="2831690"/>
                </a:cubicBezTo>
                <a:cubicBezTo>
                  <a:pt x="1843917" y="2821121"/>
                  <a:pt x="1854901" y="2813512"/>
                  <a:pt x="1858297" y="2802193"/>
                </a:cubicBezTo>
                <a:cubicBezTo>
                  <a:pt x="1864956" y="2779996"/>
                  <a:pt x="1863584" y="2756093"/>
                  <a:pt x="1868129" y="2733368"/>
                </a:cubicBezTo>
                <a:cubicBezTo>
                  <a:pt x="1873944" y="2704290"/>
                  <a:pt x="1881052" y="2699234"/>
                  <a:pt x="1897626" y="2674374"/>
                </a:cubicBezTo>
                <a:cubicBezTo>
                  <a:pt x="1939819" y="2547791"/>
                  <a:pt x="1899322" y="2677415"/>
                  <a:pt x="1927122" y="2566219"/>
                </a:cubicBezTo>
                <a:cubicBezTo>
                  <a:pt x="1929636" y="2556164"/>
                  <a:pt x="1934108" y="2546687"/>
                  <a:pt x="1936955" y="2536722"/>
                </a:cubicBezTo>
                <a:cubicBezTo>
                  <a:pt x="1946725" y="2502529"/>
                  <a:pt x="1951791" y="2474612"/>
                  <a:pt x="1956619" y="2438400"/>
                </a:cubicBezTo>
                <a:cubicBezTo>
                  <a:pt x="1960542" y="2408982"/>
                  <a:pt x="1960632" y="2379011"/>
                  <a:pt x="1966452" y="2349909"/>
                </a:cubicBezTo>
                <a:cubicBezTo>
                  <a:pt x="1970517" y="2329584"/>
                  <a:pt x="1979561" y="2310580"/>
                  <a:pt x="1986116" y="2290916"/>
                </a:cubicBezTo>
                <a:lnTo>
                  <a:pt x="1995948" y="2261419"/>
                </a:lnTo>
                <a:cubicBezTo>
                  <a:pt x="1992671" y="2215535"/>
                  <a:pt x="1990477" y="2169561"/>
                  <a:pt x="1986116" y="2123768"/>
                </a:cubicBezTo>
                <a:cubicBezTo>
                  <a:pt x="1983919" y="2100697"/>
                  <a:pt x="1979347" y="2077914"/>
                  <a:pt x="1976284" y="2054942"/>
                </a:cubicBezTo>
                <a:cubicBezTo>
                  <a:pt x="1972792" y="2028750"/>
                  <a:pt x="1969370" y="2002546"/>
                  <a:pt x="1966452" y="1976284"/>
                </a:cubicBezTo>
                <a:cubicBezTo>
                  <a:pt x="1962815" y="1943548"/>
                  <a:pt x="1964025" y="1910055"/>
                  <a:pt x="1956619" y="1877961"/>
                </a:cubicBezTo>
                <a:cubicBezTo>
                  <a:pt x="1953962" y="1866447"/>
                  <a:pt x="1942240" y="1859033"/>
                  <a:pt x="1936955" y="1848464"/>
                </a:cubicBezTo>
                <a:cubicBezTo>
                  <a:pt x="1929899" y="1834352"/>
                  <a:pt x="1920442" y="1792248"/>
                  <a:pt x="1917290" y="1779638"/>
                </a:cubicBezTo>
                <a:cubicBezTo>
                  <a:pt x="1918845" y="1757868"/>
                  <a:pt x="1914606" y="1657189"/>
                  <a:pt x="1936955" y="1612490"/>
                </a:cubicBezTo>
                <a:cubicBezTo>
                  <a:pt x="1942240" y="1601921"/>
                  <a:pt x="1950064" y="1592825"/>
                  <a:pt x="1956619" y="1582993"/>
                </a:cubicBezTo>
                <a:cubicBezTo>
                  <a:pt x="1959897" y="1517445"/>
                  <a:pt x="1958929" y="1451546"/>
                  <a:pt x="1966452" y="1386348"/>
                </a:cubicBezTo>
                <a:cubicBezTo>
                  <a:pt x="1968828" y="1365757"/>
                  <a:pt x="1981089" y="1347464"/>
                  <a:pt x="1986116" y="1327355"/>
                </a:cubicBezTo>
                <a:cubicBezTo>
                  <a:pt x="1998814" y="1276562"/>
                  <a:pt x="1988452" y="1299270"/>
                  <a:pt x="2015613" y="1258529"/>
                </a:cubicBezTo>
                <a:cubicBezTo>
                  <a:pt x="2047977" y="1161435"/>
                  <a:pt x="2057481" y="1156887"/>
                  <a:pt x="2025445" y="1012722"/>
                </a:cubicBezTo>
                <a:cubicBezTo>
                  <a:pt x="2018738" y="982539"/>
                  <a:pt x="1992884" y="960149"/>
                  <a:pt x="1976284" y="934064"/>
                </a:cubicBezTo>
                <a:cubicBezTo>
                  <a:pt x="1969940" y="924095"/>
                  <a:pt x="1956619" y="904568"/>
                  <a:pt x="1956619" y="904568"/>
                </a:cubicBezTo>
                <a:cubicBezTo>
                  <a:pt x="1961608" y="884612"/>
                  <a:pt x="1967821" y="855489"/>
                  <a:pt x="1976284" y="835742"/>
                </a:cubicBezTo>
                <a:cubicBezTo>
                  <a:pt x="1982058" y="822270"/>
                  <a:pt x="1989393" y="809523"/>
                  <a:pt x="1995948" y="796413"/>
                </a:cubicBezTo>
                <a:cubicBezTo>
                  <a:pt x="1992671" y="740697"/>
                  <a:pt x="1997614" y="683879"/>
                  <a:pt x="1986116" y="629264"/>
                </a:cubicBezTo>
                <a:cubicBezTo>
                  <a:pt x="1983682" y="617701"/>
                  <a:pt x="1964975" y="617956"/>
                  <a:pt x="1956619" y="609600"/>
                </a:cubicBezTo>
                <a:cubicBezTo>
                  <a:pt x="1933400" y="586381"/>
                  <a:pt x="1936564" y="567758"/>
                  <a:pt x="1917290" y="540774"/>
                </a:cubicBezTo>
                <a:cubicBezTo>
                  <a:pt x="1909208" y="529459"/>
                  <a:pt x="1897625" y="521109"/>
                  <a:pt x="1887793" y="511277"/>
                </a:cubicBezTo>
                <a:cubicBezTo>
                  <a:pt x="1881238" y="491613"/>
                  <a:pt x="1880566" y="468866"/>
                  <a:pt x="1868129" y="452284"/>
                </a:cubicBezTo>
                <a:cubicBezTo>
                  <a:pt x="1858121" y="438940"/>
                  <a:pt x="1828556" y="401035"/>
                  <a:pt x="1818968" y="383458"/>
                </a:cubicBezTo>
                <a:cubicBezTo>
                  <a:pt x="1804931" y="357723"/>
                  <a:pt x="1779639" y="304800"/>
                  <a:pt x="1779639" y="304800"/>
                </a:cubicBezTo>
                <a:cubicBezTo>
                  <a:pt x="1776361" y="281858"/>
                  <a:pt x="1775017" y="258555"/>
                  <a:pt x="1769806" y="235974"/>
                </a:cubicBezTo>
                <a:cubicBezTo>
                  <a:pt x="1758044" y="185007"/>
                  <a:pt x="1756549" y="177403"/>
                  <a:pt x="1720645" y="147484"/>
                </a:cubicBezTo>
                <a:cubicBezTo>
                  <a:pt x="1711567" y="139919"/>
                  <a:pt x="1700980" y="134374"/>
                  <a:pt x="1691148" y="127819"/>
                </a:cubicBezTo>
                <a:cubicBezTo>
                  <a:pt x="1682192" y="100952"/>
                  <a:pt x="1669904" y="54816"/>
                  <a:pt x="1651819" y="29497"/>
                </a:cubicBezTo>
                <a:cubicBezTo>
                  <a:pt x="1643737" y="18182"/>
                  <a:pt x="1632154" y="9832"/>
                  <a:pt x="1622322" y="0"/>
                </a:cubicBezTo>
                <a:lnTo>
                  <a:pt x="1592826" y="39329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6626942" y="2937122"/>
            <a:ext cx="2762864" cy="3326026"/>
          </a:xfrm>
          <a:custGeom>
            <a:avLst/>
            <a:gdLst>
              <a:gd name="connsiteX0" fmla="*/ 904568 w 2762864"/>
              <a:gd name="connsiteY0" fmla="*/ 12555 h 3326026"/>
              <a:gd name="connsiteX1" fmla="*/ 707923 w 2762864"/>
              <a:gd name="connsiteY1" fmla="*/ 32220 h 3326026"/>
              <a:gd name="connsiteX2" fmla="*/ 619432 w 2762864"/>
              <a:gd name="connsiteY2" fmla="*/ 61717 h 3326026"/>
              <a:gd name="connsiteX3" fmla="*/ 570271 w 2762864"/>
              <a:gd name="connsiteY3" fmla="*/ 81381 h 3326026"/>
              <a:gd name="connsiteX4" fmla="*/ 491613 w 2762864"/>
              <a:gd name="connsiteY4" fmla="*/ 101046 h 3326026"/>
              <a:gd name="connsiteX5" fmla="*/ 462116 w 2762864"/>
              <a:gd name="connsiteY5" fmla="*/ 110878 h 3326026"/>
              <a:gd name="connsiteX6" fmla="*/ 422787 w 2762864"/>
              <a:gd name="connsiteY6" fmla="*/ 140375 h 3326026"/>
              <a:gd name="connsiteX7" fmla="*/ 353961 w 2762864"/>
              <a:gd name="connsiteY7" fmla="*/ 160039 h 3326026"/>
              <a:gd name="connsiteX8" fmla="*/ 334297 w 2762864"/>
              <a:gd name="connsiteY8" fmla="*/ 189536 h 3326026"/>
              <a:gd name="connsiteX9" fmla="*/ 314632 w 2762864"/>
              <a:gd name="connsiteY9" fmla="*/ 228865 h 3326026"/>
              <a:gd name="connsiteX10" fmla="*/ 275303 w 2762864"/>
              <a:gd name="connsiteY10" fmla="*/ 248530 h 3326026"/>
              <a:gd name="connsiteX11" fmla="*/ 245806 w 2762864"/>
              <a:gd name="connsiteY11" fmla="*/ 268194 h 3326026"/>
              <a:gd name="connsiteX12" fmla="*/ 176981 w 2762864"/>
              <a:gd name="connsiteY12" fmla="*/ 337020 h 3326026"/>
              <a:gd name="connsiteX13" fmla="*/ 157316 w 2762864"/>
              <a:gd name="connsiteY13" fmla="*/ 425510 h 3326026"/>
              <a:gd name="connsiteX14" fmla="*/ 147484 w 2762864"/>
              <a:gd name="connsiteY14" fmla="*/ 455007 h 3326026"/>
              <a:gd name="connsiteX15" fmla="*/ 137652 w 2762864"/>
              <a:gd name="connsiteY15" fmla="*/ 494336 h 3326026"/>
              <a:gd name="connsiteX16" fmla="*/ 117987 w 2762864"/>
              <a:gd name="connsiteY16" fmla="*/ 572994 h 3326026"/>
              <a:gd name="connsiteX17" fmla="*/ 98323 w 2762864"/>
              <a:gd name="connsiteY17" fmla="*/ 602491 h 3326026"/>
              <a:gd name="connsiteX18" fmla="*/ 88490 w 2762864"/>
              <a:gd name="connsiteY18" fmla="*/ 661484 h 3326026"/>
              <a:gd name="connsiteX19" fmla="*/ 78658 w 2762864"/>
              <a:gd name="connsiteY19" fmla="*/ 710646 h 3326026"/>
              <a:gd name="connsiteX20" fmla="*/ 68826 w 2762864"/>
              <a:gd name="connsiteY20" fmla="*/ 779472 h 3326026"/>
              <a:gd name="connsiteX21" fmla="*/ 58993 w 2762864"/>
              <a:gd name="connsiteY21" fmla="*/ 818801 h 3326026"/>
              <a:gd name="connsiteX22" fmla="*/ 29497 w 2762864"/>
              <a:gd name="connsiteY22" fmla="*/ 946620 h 3326026"/>
              <a:gd name="connsiteX23" fmla="*/ 29497 w 2762864"/>
              <a:gd name="connsiteY23" fmla="*/ 1349743 h 3326026"/>
              <a:gd name="connsiteX24" fmla="*/ 39329 w 2762864"/>
              <a:gd name="connsiteY24" fmla="*/ 1389072 h 3326026"/>
              <a:gd name="connsiteX25" fmla="*/ 29497 w 2762864"/>
              <a:gd name="connsiteY25" fmla="*/ 1556220 h 3326026"/>
              <a:gd name="connsiteX26" fmla="*/ 19664 w 2762864"/>
              <a:gd name="connsiteY26" fmla="*/ 1595549 h 3326026"/>
              <a:gd name="connsiteX27" fmla="*/ 0 w 2762864"/>
              <a:gd name="connsiteY27" fmla="*/ 1743033 h 3326026"/>
              <a:gd name="connsiteX28" fmla="*/ 9832 w 2762864"/>
              <a:gd name="connsiteY28" fmla="*/ 1939678 h 3326026"/>
              <a:gd name="connsiteX29" fmla="*/ 29497 w 2762864"/>
              <a:gd name="connsiteY29" fmla="*/ 1969175 h 3326026"/>
              <a:gd name="connsiteX30" fmla="*/ 39329 w 2762864"/>
              <a:gd name="connsiteY30" fmla="*/ 2057665 h 3326026"/>
              <a:gd name="connsiteX31" fmla="*/ 39329 w 2762864"/>
              <a:gd name="connsiteY31" fmla="*/ 2450955 h 3326026"/>
              <a:gd name="connsiteX32" fmla="*/ 78658 w 2762864"/>
              <a:gd name="connsiteY32" fmla="*/ 2598439 h 3326026"/>
              <a:gd name="connsiteX33" fmla="*/ 88490 w 2762864"/>
              <a:gd name="connsiteY33" fmla="*/ 2637768 h 3326026"/>
              <a:gd name="connsiteX34" fmla="*/ 98323 w 2762864"/>
              <a:gd name="connsiteY34" fmla="*/ 2667265 h 3326026"/>
              <a:gd name="connsiteX35" fmla="*/ 117987 w 2762864"/>
              <a:gd name="connsiteY35" fmla="*/ 2755755 h 3326026"/>
              <a:gd name="connsiteX36" fmla="*/ 127819 w 2762864"/>
              <a:gd name="connsiteY36" fmla="*/ 2785252 h 3326026"/>
              <a:gd name="connsiteX37" fmla="*/ 147484 w 2762864"/>
              <a:gd name="connsiteY37" fmla="*/ 2863910 h 3326026"/>
              <a:gd name="connsiteX38" fmla="*/ 167148 w 2762864"/>
              <a:gd name="connsiteY38" fmla="*/ 2922904 h 3326026"/>
              <a:gd name="connsiteX39" fmla="*/ 176981 w 2762864"/>
              <a:gd name="connsiteY39" fmla="*/ 3021226 h 3326026"/>
              <a:gd name="connsiteX40" fmla="*/ 226142 w 2762864"/>
              <a:gd name="connsiteY40" fmla="*/ 3031059 h 3326026"/>
              <a:gd name="connsiteX41" fmla="*/ 304800 w 2762864"/>
              <a:gd name="connsiteY41" fmla="*/ 3070388 h 3326026"/>
              <a:gd name="connsiteX42" fmla="*/ 471948 w 2762864"/>
              <a:gd name="connsiteY42" fmla="*/ 3070388 h 3326026"/>
              <a:gd name="connsiteX43" fmla="*/ 570271 w 2762864"/>
              <a:gd name="connsiteY43" fmla="*/ 3109717 h 3326026"/>
              <a:gd name="connsiteX44" fmla="*/ 668593 w 2762864"/>
              <a:gd name="connsiteY44" fmla="*/ 3139213 h 3326026"/>
              <a:gd name="connsiteX45" fmla="*/ 717755 w 2762864"/>
              <a:gd name="connsiteY45" fmla="*/ 3208039 h 3326026"/>
              <a:gd name="connsiteX46" fmla="*/ 747252 w 2762864"/>
              <a:gd name="connsiteY46" fmla="*/ 3217872 h 3326026"/>
              <a:gd name="connsiteX47" fmla="*/ 786581 w 2762864"/>
              <a:gd name="connsiteY47" fmla="*/ 3276865 h 3326026"/>
              <a:gd name="connsiteX48" fmla="*/ 855406 w 2762864"/>
              <a:gd name="connsiteY48" fmla="*/ 3296530 h 3326026"/>
              <a:gd name="connsiteX49" fmla="*/ 884903 w 2762864"/>
              <a:gd name="connsiteY49" fmla="*/ 3306362 h 3326026"/>
              <a:gd name="connsiteX50" fmla="*/ 953729 w 2762864"/>
              <a:gd name="connsiteY50" fmla="*/ 3326026 h 3326026"/>
              <a:gd name="connsiteX51" fmla="*/ 1111045 w 2762864"/>
              <a:gd name="connsiteY51" fmla="*/ 3316194 h 3326026"/>
              <a:gd name="connsiteX52" fmla="*/ 1307690 w 2762864"/>
              <a:gd name="connsiteY52" fmla="*/ 3296530 h 3326026"/>
              <a:gd name="connsiteX53" fmla="*/ 1337187 w 2762864"/>
              <a:gd name="connsiteY53" fmla="*/ 3276865 h 3326026"/>
              <a:gd name="connsiteX54" fmla="*/ 1406013 w 2762864"/>
              <a:gd name="connsiteY54" fmla="*/ 3257201 h 3326026"/>
              <a:gd name="connsiteX55" fmla="*/ 1435510 w 2762864"/>
              <a:gd name="connsiteY55" fmla="*/ 3247368 h 3326026"/>
              <a:gd name="connsiteX56" fmla="*/ 1504335 w 2762864"/>
              <a:gd name="connsiteY56" fmla="*/ 3227704 h 3326026"/>
              <a:gd name="connsiteX57" fmla="*/ 1582993 w 2762864"/>
              <a:gd name="connsiteY57" fmla="*/ 3178543 h 3326026"/>
              <a:gd name="connsiteX58" fmla="*/ 1612490 w 2762864"/>
              <a:gd name="connsiteY58" fmla="*/ 3168710 h 3326026"/>
              <a:gd name="connsiteX59" fmla="*/ 1691148 w 2762864"/>
              <a:gd name="connsiteY59" fmla="*/ 3139213 h 3326026"/>
              <a:gd name="connsiteX60" fmla="*/ 1750142 w 2762864"/>
              <a:gd name="connsiteY60" fmla="*/ 3099884 h 3326026"/>
              <a:gd name="connsiteX61" fmla="*/ 1789471 w 2762864"/>
              <a:gd name="connsiteY61" fmla="*/ 3070388 h 3326026"/>
              <a:gd name="connsiteX62" fmla="*/ 1858297 w 2762864"/>
              <a:gd name="connsiteY62" fmla="*/ 3060555 h 3326026"/>
              <a:gd name="connsiteX63" fmla="*/ 1907458 w 2762864"/>
              <a:gd name="connsiteY63" fmla="*/ 3050723 h 3326026"/>
              <a:gd name="connsiteX64" fmla="*/ 1936955 w 2762864"/>
              <a:gd name="connsiteY64" fmla="*/ 3011394 h 3326026"/>
              <a:gd name="connsiteX65" fmla="*/ 1995948 w 2762864"/>
              <a:gd name="connsiteY65" fmla="*/ 3001562 h 3326026"/>
              <a:gd name="connsiteX66" fmla="*/ 2045110 w 2762864"/>
              <a:gd name="connsiteY66" fmla="*/ 2991730 h 3326026"/>
              <a:gd name="connsiteX67" fmla="*/ 2104103 w 2762864"/>
              <a:gd name="connsiteY67" fmla="*/ 2962233 h 3326026"/>
              <a:gd name="connsiteX68" fmla="*/ 2241755 w 2762864"/>
              <a:gd name="connsiteY68" fmla="*/ 2942568 h 3326026"/>
              <a:gd name="connsiteX69" fmla="*/ 2271252 w 2762864"/>
              <a:gd name="connsiteY69" fmla="*/ 2922904 h 3326026"/>
              <a:gd name="connsiteX70" fmla="*/ 2300748 w 2762864"/>
              <a:gd name="connsiteY70" fmla="*/ 2913072 h 3326026"/>
              <a:gd name="connsiteX71" fmla="*/ 2340077 w 2762864"/>
              <a:gd name="connsiteY71" fmla="*/ 2893407 h 3326026"/>
              <a:gd name="connsiteX72" fmla="*/ 2389239 w 2762864"/>
              <a:gd name="connsiteY72" fmla="*/ 2873743 h 3326026"/>
              <a:gd name="connsiteX73" fmla="*/ 2438400 w 2762864"/>
              <a:gd name="connsiteY73" fmla="*/ 2844246 h 3326026"/>
              <a:gd name="connsiteX74" fmla="*/ 2467897 w 2762864"/>
              <a:gd name="connsiteY74" fmla="*/ 2814749 h 3326026"/>
              <a:gd name="connsiteX75" fmla="*/ 2546555 w 2762864"/>
              <a:gd name="connsiteY75" fmla="*/ 2785252 h 3326026"/>
              <a:gd name="connsiteX76" fmla="*/ 2605548 w 2762864"/>
              <a:gd name="connsiteY76" fmla="*/ 2736091 h 3326026"/>
              <a:gd name="connsiteX77" fmla="*/ 2625213 w 2762864"/>
              <a:gd name="connsiteY77" fmla="*/ 2706594 h 3326026"/>
              <a:gd name="connsiteX78" fmla="*/ 2615381 w 2762864"/>
              <a:gd name="connsiteY78" fmla="*/ 2618104 h 3326026"/>
              <a:gd name="connsiteX79" fmla="*/ 2625213 w 2762864"/>
              <a:gd name="connsiteY79" fmla="*/ 2588607 h 3326026"/>
              <a:gd name="connsiteX80" fmla="*/ 2664542 w 2762864"/>
              <a:gd name="connsiteY80" fmla="*/ 2470620 h 3326026"/>
              <a:gd name="connsiteX81" fmla="*/ 2684206 w 2762864"/>
              <a:gd name="connsiteY81" fmla="*/ 2391962 h 3326026"/>
              <a:gd name="connsiteX82" fmla="*/ 2703871 w 2762864"/>
              <a:gd name="connsiteY82" fmla="*/ 2352633 h 3326026"/>
              <a:gd name="connsiteX83" fmla="*/ 2743200 w 2762864"/>
              <a:gd name="connsiteY83" fmla="*/ 2244478 h 3326026"/>
              <a:gd name="connsiteX84" fmla="*/ 2762864 w 2762864"/>
              <a:gd name="connsiteY84" fmla="*/ 2214981 h 3326026"/>
              <a:gd name="connsiteX85" fmla="*/ 2753032 w 2762864"/>
              <a:gd name="connsiteY85" fmla="*/ 1634878 h 3326026"/>
              <a:gd name="connsiteX86" fmla="*/ 2723535 w 2762864"/>
              <a:gd name="connsiteY86" fmla="*/ 1448065 h 3326026"/>
              <a:gd name="connsiteX87" fmla="*/ 2713703 w 2762864"/>
              <a:gd name="connsiteY87" fmla="*/ 1418568 h 3326026"/>
              <a:gd name="connsiteX88" fmla="*/ 2713703 w 2762864"/>
              <a:gd name="connsiteY88" fmla="*/ 1094104 h 3326026"/>
              <a:gd name="connsiteX89" fmla="*/ 2684206 w 2762864"/>
              <a:gd name="connsiteY89" fmla="*/ 1064607 h 3326026"/>
              <a:gd name="connsiteX90" fmla="*/ 2674374 w 2762864"/>
              <a:gd name="connsiteY90" fmla="*/ 1035110 h 3326026"/>
              <a:gd name="connsiteX91" fmla="*/ 2654710 w 2762864"/>
              <a:gd name="connsiteY91" fmla="*/ 966284 h 3326026"/>
              <a:gd name="connsiteX92" fmla="*/ 2635045 w 2762864"/>
              <a:gd name="connsiteY92" fmla="*/ 936788 h 3326026"/>
              <a:gd name="connsiteX93" fmla="*/ 2625213 w 2762864"/>
              <a:gd name="connsiteY93" fmla="*/ 907291 h 3326026"/>
              <a:gd name="connsiteX94" fmla="*/ 2595716 w 2762864"/>
              <a:gd name="connsiteY94" fmla="*/ 848297 h 3326026"/>
              <a:gd name="connsiteX95" fmla="*/ 2576052 w 2762864"/>
              <a:gd name="connsiteY95" fmla="*/ 769639 h 3326026"/>
              <a:gd name="connsiteX96" fmla="*/ 2566219 w 2762864"/>
              <a:gd name="connsiteY96" fmla="*/ 740143 h 3326026"/>
              <a:gd name="connsiteX97" fmla="*/ 2546555 w 2762864"/>
              <a:gd name="connsiteY97" fmla="*/ 710646 h 3326026"/>
              <a:gd name="connsiteX98" fmla="*/ 2458064 w 2762864"/>
              <a:gd name="connsiteY98" fmla="*/ 612323 h 3326026"/>
              <a:gd name="connsiteX99" fmla="*/ 2438400 w 2762864"/>
              <a:gd name="connsiteY99" fmla="*/ 396013 h 3326026"/>
              <a:gd name="connsiteX100" fmla="*/ 2389239 w 2762864"/>
              <a:gd name="connsiteY100" fmla="*/ 356684 h 3326026"/>
              <a:gd name="connsiteX101" fmla="*/ 2359742 w 2762864"/>
              <a:gd name="connsiteY101" fmla="*/ 337020 h 3326026"/>
              <a:gd name="connsiteX102" fmla="*/ 2300748 w 2762864"/>
              <a:gd name="connsiteY102" fmla="*/ 317355 h 3326026"/>
              <a:gd name="connsiteX103" fmla="*/ 2192593 w 2762864"/>
              <a:gd name="connsiteY103" fmla="*/ 287859 h 3326026"/>
              <a:gd name="connsiteX104" fmla="*/ 2153264 w 2762864"/>
              <a:gd name="connsiteY104" fmla="*/ 278026 h 3326026"/>
              <a:gd name="connsiteX105" fmla="*/ 2064774 w 2762864"/>
              <a:gd name="connsiteY105" fmla="*/ 258362 h 3326026"/>
              <a:gd name="connsiteX106" fmla="*/ 1986116 w 2762864"/>
              <a:gd name="connsiteY106" fmla="*/ 228865 h 3326026"/>
              <a:gd name="connsiteX107" fmla="*/ 1956619 w 2762864"/>
              <a:gd name="connsiteY107" fmla="*/ 209201 h 3326026"/>
              <a:gd name="connsiteX108" fmla="*/ 1927123 w 2762864"/>
              <a:gd name="connsiteY108" fmla="*/ 199368 h 3326026"/>
              <a:gd name="connsiteX109" fmla="*/ 1858297 w 2762864"/>
              <a:gd name="connsiteY109" fmla="*/ 150207 h 3326026"/>
              <a:gd name="connsiteX110" fmla="*/ 1740310 w 2762864"/>
              <a:gd name="connsiteY110" fmla="*/ 130543 h 3326026"/>
              <a:gd name="connsiteX111" fmla="*/ 1700981 w 2762864"/>
              <a:gd name="connsiteY111" fmla="*/ 110878 h 3326026"/>
              <a:gd name="connsiteX112" fmla="*/ 1671484 w 2762864"/>
              <a:gd name="connsiteY112" fmla="*/ 91213 h 3326026"/>
              <a:gd name="connsiteX113" fmla="*/ 1622323 w 2762864"/>
              <a:gd name="connsiteY113" fmla="*/ 81381 h 3326026"/>
              <a:gd name="connsiteX114" fmla="*/ 1543664 w 2762864"/>
              <a:gd name="connsiteY114" fmla="*/ 61717 h 3326026"/>
              <a:gd name="connsiteX115" fmla="*/ 1376516 w 2762864"/>
              <a:gd name="connsiteY115" fmla="*/ 71549 h 3326026"/>
              <a:gd name="connsiteX116" fmla="*/ 1347019 w 2762864"/>
              <a:gd name="connsiteY116" fmla="*/ 91213 h 3326026"/>
              <a:gd name="connsiteX117" fmla="*/ 1317523 w 2762864"/>
              <a:gd name="connsiteY117" fmla="*/ 101046 h 3326026"/>
              <a:gd name="connsiteX118" fmla="*/ 1179871 w 2762864"/>
              <a:gd name="connsiteY118" fmla="*/ 81381 h 3326026"/>
              <a:gd name="connsiteX119" fmla="*/ 1091381 w 2762864"/>
              <a:gd name="connsiteY119" fmla="*/ 61717 h 3326026"/>
              <a:gd name="connsiteX120" fmla="*/ 1022555 w 2762864"/>
              <a:gd name="connsiteY120" fmla="*/ 22388 h 3326026"/>
              <a:gd name="connsiteX121" fmla="*/ 993058 w 2762864"/>
              <a:gd name="connsiteY121" fmla="*/ 2723 h 3326026"/>
              <a:gd name="connsiteX122" fmla="*/ 904568 w 2762864"/>
              <a:gd name="connsiteY122" fmla="*/ 12555 h 332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762864" h="3326026">
                <a:moveTo>
                  <a:pt x="904568" y="12555"/>
                </a:moveTo>
                <a:cubicBezTo>
                  <a:pt x="857046" y="17471"/>
                  <a:pt x="758831" y="18644"/>
                  <a:pt x="707923" y="32220"/>
                </a:cubicBezTo>
                <a:cubicBezTo>
                  <a:pt x="677880" y="40231"/>
                  <a:pt x="648301" y="50170"/>
                  <a:pt x="619432" y="61717"/>
                </a:cubicBezTo>
                <a:cubicBezTo>
                  <a:pt x="603045" y="68272"/>
                  <a:pt x="587140" y="76191"/>
                  <a:pt x="570271" y="81381"/>
                </a:cubicBezTo>
                <a:cubicBezTo>
                  <a:pt x="544440" y="89329"/>
                  <a:pt x="517252" y="92500"/>
                  <a:pt x="491613" y="101046"/>
                </a:cubicBezTo>
                <a:lnTo>
                  <a:pt x="462116" y="110878"/>
                </a:lnTo>
                <a:cubicBezTo>
                  <a:pt x="449006" y="120710"/>
                  <a:pt x="437015" y="132245"/>
                  <a:pt x="422787" y="140375"/>
                </a:cubicBezTo>
                <a:cubicBezTo>
                  <a:pt x="411817" y="146644"/>
                  <a:pt x="362474" y="157911"/>
                  <a:pt x="353961" y="160039"/>
                </a:cubicBezTo>
                <a:cubicBezTo>
                  <a:pt x="347406" y="169871"/>
                  <a:pt x="340160" y="179276"/>
                  <a:pt x="334297" y="189536"/>
                </a:cubicBezTo>
                <a:cubicBezTo>
                  <a:pt x="327025" y="202262"/>
                  <a:pt x="324996" y="218501"/>
                  <a:pt x="314632" y="228865"/>
                </a:cubicBezTo>
                <a:cubicBezTo>
                  <a:pt x="304268" y="239229"/>
                  <a:pt x="288029" y="241258"/>
                  <a:pt x="275303" y="248530"/>
                </a:cubicBezTo>
                <a:cubicBezTo>
                  <a:pt x="265043" y="254393"/>
                  <a:pt x="255638" y="261639"/>
                  <a:pt x="245806" y="268194"/>
                </a:cubicBezTo>
                <a:cubicBezTo>
                  <a:pt x="200728" y="335811"/>
                  <a:pt x="228898" y="319714"/>
                  <a:pt x="176981" y="337020"/>
                </a:cubicBezTo>
                <a:cubicBezTo>
                  <a:pt x="154847" y="403417"/>
                  <a:pt x="180385" y="321696"/>
                  <a:pt x="157316" y="425510"/>
                </a:cubicBezTo>
                <a:cubicBezTo>
                  <a:pt x="155068" y="435627"/>
                  <a:pt x="150331" y="445042"/>
                  <a:pt x="147484" y="455007"/>
                </a:cubicBezTo>
                <a:cubicBezTo>
                  <a:pt x="143772" y="468000"/>
                  <a:pt x="140583" y="481145"/>
                  <a:pt x="137652" y="494336"/>
                </a:cubicBezTo>
                <a:cubicBezTo>
                  <a:pt x="133165" y="514526"/>
                  <a:pt x="128527" y="551913"/>
                  <a:pt x="117987" y="572994"/>
                </a:cubicBezTo>
                <a:cubicBezTo>
                  <a:pt x="112702" y="583563"/>
                  <a:pt x="104878" y="592659"/>
                  <a:pt x="98323" y="602491"/>
                </a:cubicBezTo>
                <a:cubicBezTo>
                  <a:pt x="95045" y="622155"/>
                  <a:pt x="92056" y="641870"/>
                  <a:pt x="88490" y="661484"/>
                </a:cubicBezTo>
                <a:cubicBezTo>
                  <a:pt x="85500" y="677926"/>
                  <a:pt x="81405" y="694162"/>
                  <a:pt x="78658" y="710646"/>
                </a:cubicBezTo>
                <a:cubicBezTo>
                  <a:pt x="74848" y="733506"/>
                  <a:pt x="72972" y="756671"/>
                  <a:pt x="68826" y="779472"/>
                </a:cubicBezTo>
                <a:cubicBezTo>
                  <a:pt x="66409" y="792767"/>
                  <a:pt x="61410" y="805506"/>
                  <a:pt x="58993" y="818801"/>
                </a:cubicBezTo>
                <a:cubicBezTo>
                  <a:pt x="38569" y="931128"/>
                  <a:pt x="63341" y="845085"/>
                  <a:pt x="29497" y="946620"/>
                </a:cubicBezTo>
                <a:cubicBezTo>
                  <a:pt x="11281" y="1128764"/>
                  <a:pt x="13254" y="1065498"/>
                  <a:pt x="29497" y="1349743"/>
                </a:cubicBezTo>
                <a:cubicBezTo>
                  <a:pt x="30268" y="1363234"/>
                  <a:pt x="36052" y="1375962"/>
                  <a:pt x="39329" y="1389072"/>
                </a:cubicBezTo>
                <a:cubicBezTo>
                  <a:pt x="36052" y="1444788"/>
                  <a:pt x="34789" y="1500659"/>
                  <a:pt x="29497" y="1556220"/>
                </a:cubicBezTo>
                <a:cubicBezTo>
                  <a:pt x="28216" y="1569672"/>
                  <a:pt x="21772" y="1582201"/>
                  <a:pt x="19664" y="1595549"/>
                </a:cubicBezTo>
                <a:cubicBezTo>
                  <a:pt x="11929" y="1644538"/>
                  <a:pt x="6555" y="1693872"/>
                  <a:pt x="0" y="1743033"/>
                </a:cubicBezTo>
                <a:cubicBezTo>
                  <a:pt x="3277" y="1808581"/>
                  <a:pt x="1343" y="1874599"/>
                  <a:pt x="9832" y="1939678"/>
                </a:cubicBezTo>
                <a:cubicBezTo>
                  <a:pt x="11360" y="1951396"/>
                  <a:pt x="26631" y="1957711"/>
                  <a:pt x="29497" y="1969175"/>
                </a:cubicBezTo>
                <a:cubicBezTo>
                  <a:pt x="36695" y="1997967"/>
                  <a:pt x="36052" y="2028168"/>
                  <a:pt x="39329" y="2057665"/>
                </a:cubicBezTo>
                <a:cubicBezTo>
                  <a:pt x="27513" y="2258545"/>
                  <a:pt x="23765" y="2225278"/>
                  <a:pt x="39329" y="2450955"/>
                </a:cubicBezTo>
                <a:cubicBezTo>
                  <a:pt x="44362" y="2523934"/>
                  <a:pt x="58313" y="2517058"/>
                  <a:pt x="78658" y="2598439"/>
                </a:cubicBezTo>
                <a:cubicBezTo>
                  <a:pt x="81935" y="2611549"/>
                  <a:pt x="84778" y="2624775"/>
                  <a:pt x="88490" y="2637768"/>
                </a:cubicBezTo>
                <a:cubicBezTo>
                  <a:pt x="91337" y="2647733"/>
                  <a:pt x="95809" y="2657210"/>
                  <a:pt x="98323" y="2667265"/>
                </a:cubicBezTo>
                <a:cubicBezTo>
                  <a:pt x="118606" y="2748395"/>
                  <a:pt x="97794" y="2685078"/>
                  <a:pt x="117987" y="2755755"/>
                </a:cubicBezTo>
                <a:cubicBezTo>
                  <a:pt x="120834" y="2765720"/>
                  <a:pt x="125092" y="2775253"/>
                  <a:pt x="127819" y="2785252"/>
                </a:cubicBezTo>
                <a:cubicBezTo>
                  <a:pt x="134930" y="2811326"/>
                  <a:pt x="138938" y="2838271"/>
                  <a:pt x="147484" y="2863910"/>
                </a:cubicBezTo>
                <a:lnTo>
                  <a:pt x="167148" y="2922904"/>
                </a:lnTo>
                <a:cubicBezTo>
                  <a:pt x="170426" y="2955678"/>
                  <a:pt x="161209" y="2992310"/>
                  <a:pt x="176981" y="3021226"/>
                </a:cubicBezTo>
                <a:cubicBezTo>
                  <a:pt x="184983" y="3035897"/>
                  <a:pt x="210135" y="3026257"/>
                  <a:pt x="226142" y="3031059"/>
                </a:cubicBezTo>
                <a:cubicBezTo>
                  <a:pt x="269877" y="3044180"/>
                  <a:pt x="271597" y="3048252"/>
                  <a:pt x="304800" y="3070388"/>
                </a:cubicBezTo>
                <a:cubicBezTo>
                  <a:pt x="369510" y="3048817"/>
                  <a:pt x="361360" y="3047349"/>
                  <a:pt x="471948" y="3070388"/>
                </a:cubicBezTo>
                <a:cubicBezTo>
                  <a:pt x="506505" y="3077587"/>
                  <a:pt x="536783" y="3098555"/>
                  <a:pt x="570271" y="3109717"/>
                </a:cubicBezTo>
                <a:cubicBezTo>
                  <a:pt x="642084" y="3133654"/>
                  <a:pt x="609155" y="3124354"/>
                  <a:pt x="668593" y="3139213"/>
                </a:cubicBezTo>
                <a:cubicBezTo>
                  <a:pt x="683973" y="3169972"/>
                  <a:pt x="687858" y="3188108"/>
                  <a:pt x="717755" y="3208039"/>
                </a:cubicBezTo>
                <a:cubicBezTo>
                  <a:pt x="726379" y="3213788"/>
                  <a:pt x="737420" y="3214594"/>
                  <a:pt x="747252" y="3217872"/>
                </a:cubicBezTo>
                <a:cubicBezTo>
                  <a:pt x="757560" y="3248797"/>
                  <a:pt x="755016" y="3255822"/>
                  <a:pt x="786581" y="3276865"/>
                </a:cubicBezTo>
                <a:cubicBezTo>
                  <a:pt x="795419" y="3282757"/>
                  <a:pt x="849673" y="3294892"/>
                  <a:pt x="855406" y="3296530"/>
                </a:cubicBezTo>
                <a:cubicBezTo>
                  <a:pt x="865371" y="3299377"/>
                  <a:pt x="874938" y="3303515"/>
                  <a:pt x="884903" y="3306362"/>
                </a:cubicBezTo>
                <a:cubicBezTo>
                  <a:pt x="971325" y="3331053"/>
                  <a:pt x="883005" y="3302452"/>
                  <a:pt x="953729" y="3326026"/>
                </a:cubicBezTo>
                <a:lnTo>
                  <a:pt x="1111045" y="3316194"/>
                </a:lnTo>
                <a:cubicBezTo>
                  <a:pt x="1186161" y="3310630"/>
                  <a:pt x="1234538" y="3304658"/>
                  <a:pt x="1307690" y="3296530"/>
                </a:cubicBezTo>
                <a:cubicBezTo>
                  <a:pt x="1317522" y="3289975"/>
                  <a:pt x="1326618" y="3282150"/>
                  <a:pt x="1337187" y="3276865"/>
                </a:cubicBezTo>
                <a:cubicBezTo>
                  <a:pt x="1352903" y="3269007"/>
                  <a:pt x="1391313" y="3261401"/>
                  <a:pt x="1406013" y="3257201"/>
                </a:cubicBezTo>
                <a:cubicBezTo>
                  <a:pt x="1415978" y="3254354"/>
                  <a:pt x="1425545" y="3250215"/>
                  <a:pt x="1435510" y="3247368"/>
                </a:cubicBezTo>
                <a:cubicBezTo>
                  <a:pt x="1521949" y="3222671"/>
                  <a:pt x="1433600" y="3251282"/>
                  <a:pt x="1504335" y="3227704"/>
                </a:cubicBezTo>
                <a:cubicBezTo>
                  <a:pt x="1527738" y="3212102"/>
                  <a:pt x="1559269" y="3190405"/>
                  <a:pt x="1582993" y="3178543"/>
                </a:cubicBezTo>
                <a:cubicBezTo>
                  <a:pt x="1592263" y="3173908"/>
                  <a:pt x="1602964" y="3172793"/>
                  <a:pt x="1612490" y="3168710"/>
                </a:cubicBezTo>
                <a:cubicBezTo>
                  <a:pt x="1684470" y="3137861"/>
                  <a:pt x="1618640" y="3157341"/>
                  <a:pt x="1691148" y="3139213"/>
                </a:cubicBezTo>
                <a:cubicBezTo>
                  <a:pt x="1710813" y="3126103"/>
                  <a:pt x="1731235" y="3114064"/>
                  <a:pt x="1750142" y="3099884"/>
                </a:cubicBezTo>
                <a:cubicBezTo>
                  <a:pt x="1763252" y="3090052"/>
                  <a:pt x="1774071" y="3075988"/>
                  <a:pt x="1789471" y="3070388"/>
                </a:cubicBezTo>
                <a:cubicBezTo>
                  <a:pt x="1811251" y="3062468"/>
                  <a:pt x="1835437" y="3064365"/>
                  <a:pt x="1858297" y="3060555"/>
                </a:cubicBezTo>
                <a:cubicBezTo>
                  <a:pt x="1874781" y="3057808"/>
                  <a:pt x="1891071" y="3054000"/>
                  <a:pt x="1907458" y="3050723"/>
                </a:cubicBezTo>
                <a:cubicBezTo>
                  <a:pt x="1917290" y="3037613"/>
                  <a:pt x="1922630" y="3019352"/>
                  <a:pt x="1936955" y="3011394"/>
                </a:cubicBezTo>
                <a:cubicBezTo>
                  <a:pt x="1954382" y="3001712"/>
                  <a:pt x="1976334" y="3005128"/>
                  <a:pt x="1995948" y="3001562"/>
                </a:cubicBezTo>
                <a:cubicBezTo>
                  <a:pt x="2012390" y="2998573"/>
                  <a:pt x="2028723" y="2995007"/>
                  <a:pt x="2045110" y="2991730"/>
                </a:cubicBezTo>
                <a:cubicBezTo>
                  <a:pt x="2064774" y="2981898"/>
                  <a:pt x="2083441" y="2969746"/>
                  <a:pt x="2104103" y="2962233"/>
                </a:cubicBezTo>
                <a:cubicBezTo>
                  <a:pt x="2131649" y="2952216"/>
                  <a:pt x="2226726" y="2944238"/>
                  <a:pt x="2241755" y="2942568"/>
                </a:cubicBezTo>
                <a:cubicBezTo>
                  <a:pt x="2251587" y="2936013"/>
                  <a:pt x="2260683" y="2928189"/>
                  <a:pt x="2271252" y="2922904"/>
                </a:cubicBezTo>
                <a:cubicBezTo>
                  <a:pt x="2280522" y="2918269"/>
                  <a:pt x="2291222" y="2917155"/>
                  <a:pt x="2300748" y="2913072"/>
                </a:cubicBezTo>
                <a:cubicBezTo>
                  <a:pt x="2314220" y="2907298"/>
                  <a:pt x="2326683" y="2899360"/>
                  <a:pt x="2340077" y="2893407"/>
                </a:cubicBezTo>
                <a:cubicBezTo>
                  <a:pt x="2356205" y="2886239"/>
                  <a:pt x="2373453" y="2881636"/>
                  <a:pt x="2389239" y="2873743"/>
                </a:cubicBezTo>
                <a:cubicBezTo>
                  <a:pt x="2406332" y="2865197"/>
                  <a:pt x="2423112" y="2855712"/>
                  <a:pt x="2438400" y="2844246"/>
                </a:cubicBezTo>
                <a:cubicBezTo>
                  <a:pt x="2449524" y="2835903"/>
                  <a:pt x="2456106" y="2822119"/>
                  <a:pt x="2467897" y="2814749"/>
                </a:cubicBezTo>
                <a:cubicBezTo>
                  <a:pt x="2525861" y="2778521"/>
                  <a:pt x="2500796" y="2808131"/>
                  <a:pt x="2546555" y="2785252"/>
                </a:cubicBezTo>
                <a:cubicBezTo>
                  <a:pt x="2568655" y="2774202"/>
                  <a:pt x="2590014" y="2754732"/>
                  <a:pt x="2605548" y="2736091"/>
                </a:cubicBezTo>
                <a:cubicBezTo>
                  <a:pt x="2613113" y="2727013"/>
                  <a:pt x="2618658" y="2716426"/>
                  <a:pt x="2625213" y="2706594"/>
                </a:cubicBezTo>
                <a:cubicBezTo>
                  <a:pt x="2621936" y="2677097"/>
                  <a:pt x="2615381" y="2647782"/>
                  <a:pt x="2615381" y="2618104"/>
                </a:cubicBezTo>
                <a:cubicBezTo>
                  <a:pt x="2615381" y="2607740"/>
                  <a:pt x="2622486" y="2598606"/>
                  <a:pt x="2625213" y="2588607"/>
                </a:cubicBezTo>
                <a:cubicBezTo>
                  <a:pt x="2653075" y="2486443"/>
                  <a:pt x="2630272" y="2539158"/>
                  <a:pt x="2664542" y="2470620"/>
                </a:cubicBezTo>
                <a:cubicBezTo>
                  <a:pt x="2670312" y="2441769"/>
                  <a:pt x="2672869" y="2418415"/>
                  <a:pt x="2684206" y="2391962"/>
                </a:cubicBezTo>
                <a:cubicBezTo>
                  <a:pt x="2689980" y="2378490"/>
                  <a:pt x="2697316" y="2365743"/>
                  <a:pt x="2703871" y="2352633"/>
                </a:cubicBezTo>
                <a:cubicBezTo>
                  <a:pt x="2716615" y="2301655"/>
                  <a:pt x="2714182" y="2302514"/>
                  <a:pt x="2743200" y="2244478"/>
                </a:cubicBezTo>
                <a:cubicBezTo>
                  <a:pt x="2748485" y="2233909"/>
                  <a:pt x="2756309" y="2224813"/>
                  <a:pt x="2762864" y="2214981"/>
                </a:cubicBezTo>
                <a:cubicBezTo>
                  <a:pt x="2759587" y="2021613"/>
                  <a:pt x="2760973" y="1828110"/>
                  <a:pt x="2753032" y="1634878"/>
                </a:cubicBezTo>
                <a:cubicBezTo>
                  <a:pt x="2752362" y="1618579"/>
                  <a:pt x="2734758" y="1492956"/>
                  <a:pt x="2723535" y="1448065"/>
                </a:cubicBezTo>
                <a:cubicBezTo>
                  <a:pt x="2721021" y="1438010"/>
                  <a:pt x="2716980" y="1428400"/>
                  <a:pt x="2713703" y="1418568"/>
                </a:cubicBezTo>
                <a:cubicBezTo>
                  <a:pt x="2724814" y="1296341"/>
                  <a:pt x="2735657" y="1231315"/>
                  <a:pt x="2713703" y="1094104"/>
                </a:cubicBezTo>
                <a:cubicBezTo>
                  <a:pt x="2711506" y="1080374"/>
                  <a:pt x="2694038" y="1074439"/>
                  <a:pt x="2684206" y="1064607"/>
                </a:cubicBezTo>
                <a:cubicBezTo>
                  <a:pt x="2680929" y="1054775"/>
                  <a:pt x="2677221" y="1045075"/>
                  <a:pt x="2674374" y="1035110"/>
                </a:cubicBezTo>
                <a:cubicBezTo>
                  <a:pt x="2670175" y="1020411"/>
                  <a:pt x="2662567" y="981998"/>
                  <a:pt x="2654710" y="966284"/>
                </a:cubicBezTo>
                <a:cubicBezTo>
                  <a:pt x="2649425" y="955715"/>
                  <a:pt x="2641600" y="946620"/>
                  <a:pt x="2635045" y="936788"/>
                </a:cubicBezTo>
                <a:cubicBezTo>
                  <a:pt x="2631768" y="926956"/>
                  <a:pt x="2629848" y="916561"/>
                  <a:pt x="2625213" y="907291"/>
                </a:cubicBezTo>
                <a:cubicBezTo>
                  <a:pt x="2598363" y="853591"/>
                  <a:pt x="2610544" y="902669"/>
                  <a:pt x="2595716" y="848297"/>
                </a:cubicBezTo>
                <a:cubicBezTo>
                  <a:pt x="2588605" y="822223"/>
                  <a:pt x="2583163" y="795713"/>
                  <a:pt x="2576052" y="769639"/>
                </a:cubicBezTo>
                <a:cubicBezTo>
                  <a:pt x="2573325" y="759640"/>
                  <a:pt x="2570854" y="749413"/>
                  <a:pt x="2566219" y="740143"/>
                </a:cubicBezTo>
                <a:cubicBezTo>
                  <a:pt x="2560934" y="729574"/>
                  <a:pt x="2553505" y="720203"/>
                  <a:pt x="2546555" y="710646"/>
                </a:cubicBezTo>
                <a:cubicBezTo>
                  <a:pt x="2484359" y="625127"/>
                  <a:pt x="2513429" y="649233"/>
                  <a:pt x="2458064" y="612323"/>
                </a:cubicBezTo>
                <a:cubicBezTo>
                  <a:pt x="2423870" y="509737"/>
                  <a:pt x="2476717" y="676998"/>
                  <a:pt x="2438400" y="396013"/>
                </a:cubicBezTo>
                <a:cubicBezTo>
                  <a:pt x="2433549" y="360441"/>
                  <a:pt x="2411910" y="368020"/>
                  <a:pt x="2389239" y="356684"/>
                </a:cubicBezTo>
                <a:cubicBezTo>
                  <a:pt x="2378670" y="351399"/>
                  <a:pt x="2370540" y="341819"/>
                  <a:pt x="2359742" y="337020"/>
                </a:cubicBezTo>
                <a:cubicBezTo>
                  <a:pt x="2340800" y="328601"/>
                  <a:pt x="2320413" y="323910"/>
                  <a:pt x="2300748" y="317355"/>
                </a:cubicBezTo>
                <a:cubicBezTo>
                  <a:pt x="2245611" y="298976"/>
                  <a:pt x="2281310" y="310038"/>
                  <a:pt x="2192593" y="287859"/>
                </a:cubicBezTo>
                <a:cubicBezTo>
                  <a:pt x="2179483" y="284582"/>
                  <a:pt x="2166515" y="280676"/>
                  <a:pt x="2153264" y="278026"/>
                </a:cubicBezTo>
                <a:cubicBezTo>
                  <a:pt x="2090852" y="265544"/>
                  <a:pt x="2120316" y="272247"/>
                  <a:pt x="2064774" y="258362"/>
                </a:cubicBezTo>
                <a:cubicBezTo>
                  <a:pt x="1995601" y="212246"/>
                  <a:pt x="2083310" y="265312"/>
                  <a:pt x="1986116" y="228865"/>
                </a:cubicBezTo>
                <a:cubicBezTo>
                  <a:pt x="1975051" y="224716"/>
                  <a:pt x="1967188" y="214486"/>
                  <a:pt x="1956619" y="209201"/>
                </a:cubicBezTo>
                <a:cubicBezTo>
                  <a:pt x="1947349" y="204566"/>
                  <a:pt x="1936393" y="204003"/>
                  <a:pt x="1927123" y="199368"/>
                </a:cubicBezTo>
                <a:cubicBezTo>
                  <a:pt x="1896668" y="184140"/>
                  <a:pt x="1889500" y="168037"/>
                  <a:pt x="1858297" y="150207"/>
                </a:cubicBezTo>
                <a:cubicBezTo>
                  <a:pt x="1830466" y="134304"/>
                  <a:pt x="1753706" y="132031"/>
                  <a:pt x="1740310" y="130543"/>
                </a:cubicBezTo>
                <a:cubicBezTo>
                  <a:pt x="1727200" y="123988"/>
                  <a:pt x="1713707" y="118150"/>
                  <a:pt x="1700981" y="110878"/>
                </a:cubicBezTo>
                <a:cubicBezTo>
                  <a:pt x="1690721" y="105015"/>
                  <a:pt x="1682549" y="95362"/>
                  <a:pt x="1671484" y="91213"/>
                </a:cubicBezTo>
                <a:cubicBezTo>
                  <a:pt x="1655837" y="85345"/>
                  <a:pt x="1638607" y="85139"/>
                  <a:pt x="1622323" y="81381"/>
                </a:cubicBezTo>
                <a:cubicBezTo>
                  <a:pt x="1595989" y="75304"/>
                  <a:pt x="1569884" y="68272"/>
                  <a:pt x="1543664" y="61717"/>
                </a:cubicBezTo>
                <a:cubicBezTo>
                  <a:pt x="1487948" y="64994"/>
                  <a:pt x="1431711" y="63270"/>
                  <a:pt x="1376516" y="71549"/>
                </a:cubicBezTo>
                <a:cubicBezTo>
                  <a:pt x="1364830" y="73302"/>
                  <a:pt x="1357588" y="85928"/>
                  <a:pt x="1347019" y="91213"/>
                </a:cubicBezTo>
                <a:cubicBezTo>
                  <a:pt x="1337749" y="95848"/>
                  <a:pt x="1327355" y="97768"/>
                  <a:pt x="1317523" y="101046"/>
                </a:cubicBezTo>
                <a:lnTo>
                  <a:pt x="1179871" y="81381"/>
                </a:lnTo>
                <a:cubicBezTo>
                  <a:pt x="1145989" y="76031"/>
                  <a:pt x="1123853" y="69835"/>
                  <a:pt x="1091381" y="61717"/>
                </a:cubicBezTo>
                <a:cubicBezTo>
                  <a:pt x="1019516" y="13806"/>
                  <a:pt x="1109878" y="72287"/>
                  <a:pt x="1022555" y="22388"/>
                </a:cubicBezTo>
                <a:cubicBezTo>
                  <a:pt x="1012295" y="16525"/>
                  <a:pt x="1003857" y="7522"/>
                  <a:pt x="993058" y="2723"/>
                </a:cubicBezTo>
                <a:cubicBezTo>
                  <a:pt x="974116" y="-5696"/>
                  <a:pt x="952090" y="7639"/>
                  <a:pt x="904568" y="12555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5779542" y="2998839"/>
            <a:ext cx="4141128" cy="3716593"/>
          </a:xfrm>
          <a:custGeom>
            <a:avLst/>
            <a:gdLst>
              <a:gd name="connsiteX0" fmla="*/ 1171864 w 4141128"/>
              <a:gd name="connsiteY0" fmla="*/ 49161 h 3716593"/>
              <a:gd name="connsiteX1" fmla="*/ 1103039 w 4141128"/>
              <a:gd name="connsiteY1" fmla="*/ 39329 h 3716593"/>
              <a:gd name="connsiteX2" fmla="*/ 1024381 w 4141128"/>
              <a:gd name="connsiteY2" fmla="*/ 127819 h 3716593"/>
              <a:gd name="connsiteX3" fmla="*/ 1014548 w 4141128"/>
              <a:gd name="connsiteY3" fmla="*/ 157316 h 3716593"/>
              <a:gd name="connsiteX4" fmla="*/ 975219 w 4141128"/>
              <a:gd name="connsiteY4" fmla="*/ 216309 h 3716593"/>
              <a:gd name="connsiteX5" fmla="*/ 975219 w 4141128"/>
              <a:gd name="connsiteY5" fmla="*/ 471948 h 3716593"/>
              <a:gd name="connsiteX6" fmla="*/ 965387 w 4141128"/>
              <a:gd name="connsiteY6" fmla="*/ 530942 h 3716593"/>
              <a:gd name="connsiteX7" fmla="*/ 867064 w 4141128"/>
              <a:gd name="connsiteY7" fmla="*/ 550606 h 3716593"/>
              <a:gd name="connsiteX8" fmla="*/ 857232 w 4141128"/>
              <a:gd name="connsiteY8" fmla="*/ 619432 h 3716593"/>
              <a:gd name="connsiteX9" fmla="*/ 837568 w 4141128"/>
              <a:gd name="connsiteY9" fmla="*/ 678426 h 3716593"/>
              <a:gd name="connsiteX10" fmla="*/ 817903 w 4141128"/>
              <a:gd name="connsiteY10" fmla="*/ 766916 h 3716593"/>
              <a:gd name="connsiteX11" fmla="*/ 798239 w 4141128"/>
              <a:gd name="connsiteY11" fmla="*/ 943896 h 3716593"/>
              <a:gd name="connsiteX12" fmla="*/ 817903 w 4141128"/>
              <a:gd name="connsiteY12" fmla="*/ 1052051 h 3716593"/>
              <a:gd name="connsiteX13" fmla="*/ 837568 w 4141128"/>
              <a:gd name="connsiteY13" fmla="*/ 1081548 h 3716593"/>
              <a:gd name="connsiteX14" fmla="*/ 857232 w 4141128"/>
              <a:gd name="connsiteY14" fmla="*/ 1120877 h 3716593"/>
              <a:gd name="connsiteX15" fmla="*/ 817903 w 4141128"/>
              <a:gd name="connsiteY15" fmla="*/ 1258529 h 3716593"/>
              <a:gd name="connsiteX16" fmla="*/ 788406 w 4141128"/>
              <a:gd name="connsiteY16" fmla="*/ 1219200 h 3716593"/>
              <a:gd name="connsiteX17" fmla="*/ 719581 w 4141128"/>
              <a:gd name="connsiteY17" fmla="*/ 1179871 h 3716593"/>
              <a:gd name="connsiteX18" fmla="*/ 650755 w 4141128"/>
              <a:gd name="connsiteY18" fmla="*/ 1268361 h 3716593"/>
              <a:gd name="connsiteX19" fmla="*/ 631090 w 4141128"/>
              <a:gd name="connsiteY19" fmla="*/ 1307690 h 3716593"/>
              <a:gd name="connsiteX20" fmla="*/ 591761 w 4141128"/>
              <a:gd name="connsiteY20" fmla="*/ 1366684 h 3716593"/>
              <a:gd name="connsiteX21" fmla="*/ 552432 w 4141128"/>
              <a:gd name="connsiteY21" fmla="*/ 1455174 h 3716593"/>
              <a:gd name="connsiteX22" fmla="*/ 513103 w 4141128"/>
              <a:gd name="connsiteY22" fmla="*/ 1484671 h 3716593"/>
              <a:gd name="connsiteX23" fmla="*/ 493439 w 4141128"/>
              <a:gd name="connsiteY23" fmla="*/ 1514167 h 3716593"/>
              <a:gd name="connsiteX24" fmla="*/ 434445 w 4141128"/>
              <a:gd name="connsiteY24" fmla="*/ 1573161 h 3716593"/>
              <a:gd name="connsiteX25" fmla="*/ 414781 w 4141128"/>
              <a:gd name="connsiteY25" fmla="*/ 1612490 h 3716593"/>
              <a:gd name="connsiteX26" fmla="*/ 355787 w 4141128"/>
              <a:gd name="connsiteY26" fmla="*/ 1681316 h 3716593"/>
              <a:gd name="connsiteX27" fmla="*/ 345955 w 4141128"/>
              <a:gd name="connsiteY27" fmla="*/ 1710813 h 3716593"/>
              <a:gd name="connsiteX28" fmla="*/ 267297 w 4141128"/>
              <a:gd name="connsiteY28" fmla="*/ 1759974 h 3716593"/>
              <a:gd name="connsiteX29" fmla="*/ 227968 w 4141128"/>
              <a:gd name="connsiteY29" fmla="*/ 1818967 h 3716593"/>
              <a:gd name="connsiteX30" fmla="*/ 208303 w 4141128"/>
              <a:gd name="connsiteY30" fmla="*/ 1848464 h 3716593"/>
              <a:gd name="connsiteX31" fmla="*/ 168974 w 4141128"/>
              <a:gd name="connsiteY31" fmla="*/ 1936955 h 3716593"/>
              <a:gd name="connsiteX32" fmla="*/ 139477 w 4141128"/>
              <a:gd name="connsiteY32" fmla="*/ 1976284 h 3716593"/>
              <a:gd name="connsiteX33" fmla="*/ 90316 w 4141128"/>
              <a:gd name="connsiteY33" fmla="*/ 2054942 h 3716593"/>
              <a:gd name="connsiteX34" fmla="*/ 80484 w 4141128"/>
              <a:gd name="connsiteY34" fmla="*/ 2084438 h 3716593"/>
              <a:gd name="connsiteX35" fmla="*/ 70652 w 4141128"/>
              <a:gd name="connsiteY35" fmla="*/ 2143432 h 3716593"/>
              <a:gd name="connsiteX36" fmla="*/ 31323 w 4141128"/>
              <a:gd name="connsiteY36" fmla="*/ 2212258 h 3716593"/>
              <a:gd name="connsiteX37" fmla="*/ 31323 w 4141128"/>
              <a:gd name="connsiteY37" fmla="*/ 2841522 h 3716593"/>
              <a:gd name="connsiteX38" fmla="*/ 80484 w 4141128"/>
              <a:gd name="connsiteY38" fmla="*/ 2959509 h 3716593"/>
              <a:gd name="connsiteX39" fmla="*/ 119813 w 4141128"/>
              <a:gd name="connsiteY39" fmla="*/ 3018503 h 3716593"/>
              <a:gd name="connsiteX40" fmla="*/ 178806 w 4141128"/>
              <a:gd name="connsiteY40" fmla="*/ 3077496 h 3716593"/>
              <a:gd name="connsiteX41" fmla="*/ 188639 w 4141128"/>
              <a:gd name="connsiteY41" fmla="*/ 3106993 h 3716593"/>
              <a:gd name="connsiteX42" fmla="*/ 237800 w 4141128"/>
              <a:gd name="connsiteY42" fmla="*/ 3274142 h 3716593"/>
              <a:gd name="connsiteX43" fmla="*/ 306626 w 4141128"/>
              <a:gd name="connsiteY43" fmla="*/ 3283974 h 3716593"/>
              <a:gd name="connsiteX44" fmla="*/ 336123 w 4141128"/>
              <a:gd name="connsiteY44" fmla="*/ 3303638 h 3716593"/>
              <a:gd name="connsiteX45" fmla="*/ 385284 w 4141128"/>
              <a:gd name="connsiteY45" fmla="*/ 3313471 h 3716593"/>
              <a:gd name="connsiteX46" fmla="*/ 404948 w 4141128"/>
              <a:gd name="connsiteY46" fmla="*/ 3342967 h 3716593"/>
              <a:gd name="connsiteX47" fmla="*/ 503271 w 4141128"/>
              <a:gd name="connsiteY47" fmla="*/ 3372464 h 3716593"/>
              <a:gd name="connsiteX48" fmla="*/ 572097 w 4141128"/>
              <a:gd name="connsiteY48" fmla="*/ 3401961 h 3716593"/>
              <a:gd name="connsiteX49" fmla="*/ 601593 w 4141128"/>
              <a:gd name="connsiteY49" fmla="*/ 3411793 h 3716593"/>
              <a:gd name="connsiteX50" fmla="*/ 650755 w 4141128"/>
              <a:gd name="connsiteY50" fmla="*/ 3431458 h 3716593"/>
              <a:gd name="connsiteX51" fmla="*/ 709748 w 4141128"/>
              <a:gd name="connsiteY51" fmla="*/ 3441290 h 3716593"/>
              <a:gd name="connsiteX52" fmla="*/ 749077 w 4141128"/>
              <a:gd name="connsiteY52" fmla="*/ 3460955 h 3716593"/>
              <a:gd name="connsiteX53" fmla="*/ 896561 w 4141128"/>
              <a:gd name="connsiteY53" fmla="*/ 3500284 h 3716593"/>
              <a:gd name="connsiteX54" fmla="*/ 935890 w 4141128"/>
              <a:gd name="connsiteY54" fmla="*/ 3510116 h 3716593"/>
              <a:gd name="connsiteX55" fmla="*/ 985052 w 4141128"/>
              <a:gd name="connsiteY55" fmla="*/ 3559277 h 3716593"/>
              <a:gd name="connsiteX56" fmla="*/ 1103039 w 4141128"/>
              <a:gd name="connsiteY56" fmla="*/ 3588774 h 3716593"/>
              <a:gd name="connsiteX57" fmla="*/ 1162032 w 4141128"/>
              <a:gd name="connsiteY57" fmla="*/ 3628103 h 3716593"/>
              <a:gd name="connsiteX58" fmla="*/ 1181697 w 4141128"/>
              <a:gd name="connsiteY58" fmla="*/ 3667432 h 3716593"/>
              <a:gd name="connsiteX59" fmla="*/ 1289852 w 4141128"/>
              <a:gd name="connsiteY59" fmla="*/ 3677264 h 3716593"/>
              <a:gd name="connsiteX60" fmla="*/ 1545490 w 4141128"/>
              <a:gd name="connsiteY60" fmla="*/ 3696929 h 3716593"/>
              <a:gd name="connsiteX61" fmla="*/ 1692974 w 4141128"/>
              <a:gd name="connsiteY61" fmla="*/ 3716593 h 3716593"/>
              <a:gd name="connsiteX62" fmla="*/ 1810961 w 4141128"/>
              <a:gd name="connsiteY62" fmla="*/ 3696929 h 3716593"/>
              <a:gd name="connsiteX63" fmla="*/ 1850290 w 4141128"/>
              <a:gd name="connsiteY63" fmla="*/ 3677264 h 3716593"/>
              <a:gd name="connsiteX64" fmla="*/ 2017439 w 4141128"/>
              <a:gd name="connsiteY64" fmla="*/ 3647767 h 3716593"/>
              <a:gd name="connsiteX65" fmla="*/ 2066600 w 4141128"/>
              <a:gd name="connsiteY65" fmla="*/ 3637935 h 3716593"/>
              <a:gd name="connsiteX66" fmla="*/ 2135426 w 4141128"/>
              <a:gd name="connsiteY66" fmla="*/ 3608438 h 3716593"/>
              <a:gd name="connsiteX67" fmla="*/ 2174755 w 4141128"/>
              <a:gd name="connsiteY67" fmla="*/ 3588774 h 3716593"/>
              <a:gd name="connsiteX68" fmla="*/ 2223916 w 4141128"/>
              <a:gd name="connsiteY68" fmla="*/ 3578942 h 3716593"/>
              <a:gd name="connsiteX69" fmla="*/ 2253413 w 4141128"/>
              <a:gd name="connsiteY69" fmla="*/ 3569109 h 3716593"/>
              <a:gd name="connsiteX70" fmla="*/ 2430393 w 4141128"/>
              <a:gd name="connsiteY70" fmla="*/ 3559277 h 3716593"/>
              <a:gd name="connsiteX71" fmla="*/ 2489387 w 4141128"/>
              <a:gd name="connsiteY71" fmla="*/ 3549445 h 3716593"/>
              <a:gd name="connsiteX72" fmla="*/ 2518884 w 4141128"/>
              <a:gd name="connsiteY72" fmla="*/ 3539613 h 3716593"/>
              <a:gd name="connsiteX73" fmla="*/ 2656535 w 4141128"/>
              <a:gd name="connsiteY73" fmla="*/ 3529780 h 3716593"/>
              <a:gd name="connsiteX74" fmla="*/ 2931839 w 4141128"/>
              <a:gd name="connsiteY74" fmla="*/ 3500284 h 3716593"/>
              <a:gd name="connsiteX75" fmla="*/ 3020329 w 4141128"/>
              <a:gd name="connsiteY75" fmla="*/ 3451122 h 3716593"/>
              <a:gd name="connsiteX76" fmla="*/ 3059658 w 4141128"/>
              <a:gd name="connsiteY76" fmla="*/ 3441290 h 3716593"/>
              <a:gd name="connsiteX77" fmla="*/ 3089155 w 4141128"/>
              <a:gd name="connsiteY77" fmla="*/ 3421626 h 3716593"/>
              <a:gd name="connsiteX78" fmla="*/ 3128484 w 4141128"/>
              <a:gd name="connsiteY78" fmla="*/ 3401961 h 3716593"/>
              <a:gd name="connsiteX79" fmla="*/ 3177645 w 4141128"/>
              <a:gd name="connsiteY79" fmla="*/ 3352800 h 3716593"/>
              <a:gd name="connsiteX80" fmla="*/ 3325129 w 4141128"/>
              <a:gd name="connsiteY80" fmla="*/ 3293806 h 3716593"/>
              <a:gd name="connsiteX81" fmla="*/ 3364458 w 4141128"/>
              <a:gd name="connsiteY81" fmla="*/ 3274142 h 3716593"/>
              <a:gd name="connsiteX82" fmla="*/ 3433284 w 4141128"/>
              <a:gd name="connsiteY82" fmla="*/ 3264309 h 3716593"/>
              <a:gd name="connsiteX83" fmla="*/ 3384123 w 4141128"/>
              <a:gd name="connsiteY83" fmla="*/ 3106993 h 3716593"/>
              <a:gd name="connsiteX84" fmla="*/ 3403787 w 4141128"/>
              <a:gd name="connsiteY84" fmla="*/ 3077496 h 3716593"/>
              <a:gd name="connsiteX85" fmla="*/ 3472613 w 4141128"/>
              <a:gd name="connsiteY85" fmla="*/ 3018503 h 3716593"/>
              <a:gd name="connsiteX86" fmla="*/ 3521774 w 4141128"/>
              <a:gd name="connsiteY86" fmla="*/ 2989006 h 3716593"/>
              <a:gd name="connsiteX87" fmla="*/ 3580768 w 4141128"/>
              <a:gd name="connsiteY87" fmla="*/ 2930013 h 3716593"/>
              <a:gd name="connsiteX88" fmla="*/ 3600432 w 4141128"/>
              <a:gd name="connsiteY88" fmla="*/ 2900516 h 3716593"/>
              <a:gd name="connsiteX89" fmla="*/ 3669258 w 4141128"/>
              <a:gd name="connsiteY89" fmla="*/ 2851355 h 3716593"/>
              <a:gd name="connsiteX90" fmla="*/ 3688923 w 4141128"/>
              <a:gd name="connsiteY90" fmla="*/ 2821858 h 3716593"/>
              <a:gd name="connsiteX91" fmla="*/ 3718419 w 4141128"/>
              <a:gd name="connsiteY91" fmla="*/ 2802193 h 3716593"/>
              <a:gd name="connsiteX92" fmla="*/ 3757748 w 4141128"/>
              <a:gd name="connsiteY92" fmla="*/ 2743200 h 3716593"/>
              <a:gd name="connsiteX93" fmla="*/ 3767581 w 4141128"/>
              <a:gd name="connsiteY93" fmla="*/ 2713703 h 3716593"/>
              <a:gd name="connsiteX94" fmla="*/ 3797077 w 4141128"/>
              <a:gd name="connsiteY94" fmla="*/ 2684206 h 3716593"/>
              <a:gd name="connsiteX95" fmla="*/ 3865903 w 4141128"/>
              <a:gd name="connsiteY95" fmla="*/ 2576051 h 3716593"/>
              <a:gd name="connsiteX96" fmla="*/ 3905232 w 4141128"/>
              <a:gd name="connsiteY96" fmla="*/ 2546555 h 3716593"/>
              <a:gd name="connsiteX97" fmla="*/ 3934729 w 4141128"/>
              <a:gd name="connsiteY97" fmla="*/ 2507226 h 3716593"/>
              <a:gd name="connsiteX98" fmla="*/ 3964226 w 4141128"/>
              <a:gd name="connsiteY98" fmla="*/ 2477729 h 3716593"/>
              <a:gd name="connsiteX99" fmla="*/ 4013387 w 4141128"/>
              <a:gd name="connsiteY99" fmla="*/ 2379406 h 3716593"/>
              <a:gd name="connsiteX100" fmla="*/ 4023219 w 4141128"/>
              <a:gd name="connsiteY100" fmla="*/ 2349909 h 3716593"/>
              <a:gd name="connsiteX101" fmla="*/ 4111710 w 4141128"/>
              <a:gd name="connsiteY101" fmla="*/ 2222090 h 3716593"/>
              <a:gd name="connsiteX102" fmla="*/ 4121542 w 4141128"/>
              <a:gd name="connsiteY102" fmla="*/ 2182761 h 3716593"/>
              <a:gd name="connsiteX103" fmla="*/ 4131374 w 4141128"/>
              <a:gd name="connsiteY103" fmla="*/ 2153264 h 3716593"/>
              <a:gd name="connsiteX104" fmla="*/ 4111710 w 4141128"/>
              <a:gd name="connsiteY104" fmla="*/ 1720645 h 3716593"/>
              <a:gd name="connsiteX105" fmla="*/ 4131374 w 4141128"/>
              <a:gd name="connsiteY105" fmla="*/ 1602658 h 3716593"/>
              <a:gd name="connsiteX106" fmla="*/ 4111710 w 4141128"/>
              <a:gd name="connsiteY106" fmla="*/ 1524000 h 3716593"/>
              <a:gd name="connsiteX107" fmla="*/ 4101877 w 4141128"/>
              <a:gd name="connsiteY107" fmla="*/ 1484671 h 3716593"/>
              <a:gd name="connsiteX108" fmla="*/ 4082213 w 4141128"/>
              <a:gd name="connsiteY108" fmla="*/ 1455174 h 3716593"/>
              <a:gd name="connsiteX109" fmla="*/ 4033052 w 4141128"/>
              <a:gd name="connsiteY109" fmla="*/ 1356851 h 3716593"/>
              <a:gd name="connsiteX110" fmla="*/ 4003555 w 4141128"/>
              <a:gd name="connsiteY110" fmla="*/ 1258529 h 3716593"/>
              <a:gd name="connsiteX111" fmla="*/ 3983890 w 4141128"/>
              <a:gd name="connsiteY111" fmla="*/ 1229032 h 3716593"/>
              <a:gd name="connsiteX112" fmla="*/ 3964226 w 4141128"/>
              <a:gd name="connsiteY112" fmla="*/ 1179871 h 3716593"/>
              <a:gd name="connsiteX113" fmla="*/ 3924897 w 4141128"/>
              <a:gd name="connsiteY113" fmla="*/ 1101213 h 3716593"/>
              <a:gd name="connsiteX114" fmla="*/ 3915064 w 4141128"/>
              <a:gd name="connsiteY114" fmla="*/ 1061884 h 3716593"/>
              <a:gd name="connsiteX115" fmla="*/ 3895400 w 4141128"/>
              <a:gd name="connsiteY115" fmla="*/ 1022555 h 3716593"/>
              <a:gd name="connsiteX116" fmla="*/ 3875735 w 4141128"/>
              <a:gd name="connsiteY116" fmla="*/ 943896 h 3716593"/>
              <a:gd name="connsiteX117" fmla="*/ 3865903 w 4141128"/>
              <a:gd name="connsiteY117" fmla="*/ 904567 h 3716593"/>
              <a:gd name="connsiteX118" fmla="*/ 3826574 w 4141128"/>
              <a:gd name="connsiteY118" fmla="*/ 806245 h 3716593"/>
              <a:gd name="connsiteX119" fmla="*/ 3816742 w 4141128"/>
              <a:gd name="connsiteY119" fmla="*/ 766916 h 3716593"/>
              <a:gd name="connsiteX120" fmla="*/ 3787245 w 4141128"/>
              <a:gd name="connsiteY120" fmla="*/ 707922 h 3716593"/>
              <a:gd name="connsiteX121" fmla="*/ 3738084 w 4141128"/>
              <a:gd name="connsiteY121" fmla="*/ 648929 h 3716593"/>
              <a:gd name="connsiteX122" fmla="*/ 3688923 w 4141128"/>
              <a:gd name="connsiteY122" fmla="*/ 589935 h 3716593"/>
              <a:gd name="connsiteX123" fmla="*/ 3679090 w 4141128"/>
              <a:gd name="connsiteY123" fmla="*/ 560438 h 3716593"/>
              <a:gd name="connsiteX124" fmla="*/ 3639761 w 4141128"/>
              <a:gd name="connsiteY124" fmla="*/ 412955 h 3716593"/>
              <a:gd name="connsiteX125" fmla="*/ 3561103 w 4141128"/>
              <a:gd name="connsiteY125" fmla="*/ 373626 h 3716593"/>
              <a:gd name="connsiteX126" fmla="*/ 3472613 w 4141128"/>
              <a:gd name="connsiteY126" fmla="*/ 324464 h 3716593"/>
              <a:gd name="connsiteX127" fmla="*/ 3403787 w 4141128"/>
              <a:gd name="connsiteY127" fmla="*/ 314632 h 3716593"/>
              <a:gd name="connsiteX128" fmla="*/ 3374290 w 4141128"/>
              <a:gd name="connsiteY128" fmla="*/ 304800 h 3716593"/>
              <a:gd name="connsiteX129" fmla="*/ 3364458 w 4141128"/>
              <a:gd name="connsiteY129" fmla="*/ 275303 h 3716593"/>
              <a:gd name="connsiteX130" fmla="*/ 3325129 w 4141128"/>
              <a:gd name="connsiteY130" fmla="*/ 235974 h 3716593"/>
              <a:gd name="connsiteX131" fmla="*/ 3285800 w 4141128"/>
              <a:gd name="connsiteY131" fmla="*/ 226142 h 3716593"/>
              <a:gd name="connsiteX132" fmla="*/ 3246471 w 4141128"/>
              <a:gd name="connsiteY132" fmla="*/ 196645 h 3716593"/>
              <a:gd name="connsiteX133" fmla="*/ 3079323 w 4141128"/>
              <a:gd name="connsiteY133" fmla="*/ 147484 h 3716593"/>
              <a:gd name="connsiteX134" fmla="*/ 2853181 w 4141128"/>
              <a:gd name="connsiteY134" fmla="*/ 167148 h 3716593"/>
              <a:gd name="connsiteX135" fmla="*/ 2509052 w 4141128"/>
              <a:gd name="connsiteY135" fmla="*/ 176980 h 3716593"/>
              <a:gd name="connsiteX136" fmla="*/ 2086264 w 4141128"/>
              <a:gd name="connsiteY136" fmla="*/ 176980 h 3716593"/>
              <a:gd name="connsiteX137" fmla="*/ 2056768 w 4141128"/>
              <a:gd name="connsiteY137" fmla="*/ 157316 h 3716593"/>
              <a:gd name="connsiteX138" fmla="*/ 1978110 w 4141128"/>
              <a:gd name="connsiteY138" fmla="*/ 147484 h 3716593"/>
              <a:gd name="connsiteX139" fmla="*/ 1909284 w 4141128"/>
              <a:gd name="connsiteY139" fmla="*/ 137651 h 3716593"/>
              <a:gd name="connsiteX140" fmla="*/ 1879787 w 4141128"/>
              <a:gd name="connsiteY140" fmla="*/ 127819 h 3716593"/>
              <a:gd name="connsiteX141" fmla="*/ 1810961 w 4141128"/>
              <a:gd name="connsiteY141" fmla="*/ 108155 h 3716593"/>
              <a:gd name="connsiteX142" fmla="*/ 1781464 w 4141128"/>
              <a:gd name="connsiteY142" fmla="*/ 88490 h 3716593"/>
              <a:gd name="connsiteX143" fmla="*/ 1702806 w 4141128"/>
              <a:gd name="connsiteY143" fmla="*/ 78658 h 3716593"/>
              <a:gd name="connsiteX144" fmla="*/ 1604484 w 4141128"/>
              <a:gd name="connsiteY144" fmla="*/ 49161 h 3716593"/>
              <a:gd name="connsiteX145" fmla="*/ 1476664 w 4141128"/>
              <a:gd name="connsiteY145" fmla="*/ 0 h 3716593"/>
              <a:gd name="connsiteX146" fmla="*/ 1378342 w 4141128"/>
              <a:gd name="connsiteY146" fmla="*/ 9832 h 3716593"/>
              <a:gd name="connsiteX147" fmla="*/ 1319348 w 4141128"/>
              <a:gd name="connsiteY147" fmla="*/ 29496 h 3716593"/>
              <a:gd name="connsiteX148" fmla="*/ 1260355 w 4141128"/>
              <a:gd name="connsiteY148" fmla="*/ 39329 h 3716593"/>
              <a:gd name="connsiteX149" fmla="*/ 1230858 w 4141128"/>
              <a:gd name="connsiteY149" fmla="*/ 49161 h 3716593"/>
              <a:gd name="connsiteX150" fmla="*/ 1191529 w 4141128"/>
              <a:gd name="connsiteY150" fmla="*/ 58993 h 3716593"/>
              <a:gd name="connsiteX151" fmla="*/ 1171864 w 4141128"/>
              <a:gd name="connsiteY151" fmla="*/ 49161 h 371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141128" h="3716593">
                <a:moveTo>
                  <a:pt x="1171864" y="49161"/>
                </a:moveTo>
                <a:cubicBezTo>
                  <a:pt x="1157116" y="45884"/>
                  <a:pt x="1124669" y="31010"/>
                  <a:pt x="1103039" y="39329"/>
                </a:cubicBezTo>
                <a:cubicBezTo>
                  <a:pt x="1086903" y="45535"/>
                  <a:pt x="1037709" y="101163"/>
                  <a:pt x="1024381" y="127819"/>
                </a:cubicBezTo>
                <a:cubicBezTo>
                  <a:pt x="1019746" y="137089"/>
                  <a:pt x="1019581" y="148256"/>
                  <a:pt x="1014548" y="157316"/>
                </a:cubicBezTo>
                <a:cubicBezTo>
                  <a:pt x="1003070" y="177975"/>
                  <a:pt x="975219" y="216309"/>
                  <a:pt x="975219" y="216309"/>
                </a:cubicBezTo>
                <a:cubicBezTo>
                  <a:pt x="990865" y="341471"/>
                  <a:pt x="989907" y="295696"/>
                  <a:pt x="975219" y="471948"/>
                </a:cubicBezTo>
                <a:cubicBezTo>
                  <a:pt x="973563" y="491815"/>
                  <a:pt x="981510" y="519216"/>
                  <a:pt x="965387" y="530942"/>
                </a:cubicBezTo>
                <a:cubicBezTo>
                  <a:pt x="938356" y="550601"/>
                  <a:pt x="867064" y="550606"/>
                  <a:pt x="867064" y="550606"/>
                </a:cubicBezTo>
                <a:cubicBezTo>
                  <a:pt x="863787" y="573548"/>
                  <a:pt x="862443" y="596851"/>
                  <a:pt x="857232" y="619432"/>
                </a:cubicBezTo>
                <a:cubicBezTo>
                  <a:pt x="852571" y="639630"/>
                  <a:pt x="842596" y="658317"/>
                  <a:pt x="837568" y="678426"/>
                </a:cubicBezTo>
                <a:cubicBezTo>
                  <a:pt x="831021" y="704611"/>
                  <a:pt x="821308" y="740809"/>
                  <a:pt x="817903" y="766916"/>
                </a:cubicBezTo>
                <a:cubicBezTo>
                  <a:pt x="810226" y="825774"/>
                  <a:pt x="804794" y="884903"/>
                  <a:pt x="798239" y="943896"/>
                </a:cubicBezTo>
                <a:cubicBezTo>
                  <a:pt x="799343" y="950522"/>
                  <a:pt x="813780" y="1041057"/>
                  <a:pt x="817903" y="1052051"/>
                </a:cubicBezTo>
                <a:cubicBezTo>
                  <a:pt x="822052" y="1063116"/>
                  <a:pt x="831705" y="1071288"/>
                  <a:pt x="837568" y="1081548"/>
                </a:cubicBezTo>
                <a:cubicBezTo>
                  <a:pt x="844840" y="1094274"/>
                  <a:pt x="850677" y="1107767"/>
                  <a:pt x="857232" y="1120877"/>
                </a:cubicBezTo>
                <a:cubicBezTo>
                  <a:pt x="844122" y="1166761"/>
                  <a:pt x="845269" y="1219435"/>
                  <a:pt x="817903" y="1258529"/>
                </a:cubicBezTo>
                <a:cubicBezTo>
                  <a:pt x="808506" y="1271954"/>
                  <a:pt x="799071" y="1231642"/>
                  <a:pt x="788406" y="1219200"/>
                </a:cubicBezTo>
                <a:cubicBezTo>
                  <a:pt x="756454" y="1181922"/>
                  <a:pt x="765500" y="1191351"/>
                  <a:pt x="719581" y="1179871"/>
                </a:cubicBezTo>
                <a:cubicBezTo>
                  <a:pt x="687209" y="1212242"/>
                  <a:pt x="674279" y="1221315"/>
                  <a:pt x="650755" y="1268361"/>
                </a:cubicBezTo>
                <a:cubicBezTo>
                  <a:pt x="644200" y="1281471"/>
                  <a:pt x="638631" y="1295122"/>
                  <a:pt x="631090" y="1307690"/>
                </a:cubicBezTo>
                <a:cubicBezTo>
                  <a:pt x="618930" y="1327956"/>
                  <a:pt x="591761" y="1366684"/>
                  <a:pt x="591761" y="1366684"/>
                </a:cubicBezTo>
                <a:cubicBezTo>
                  <a:pt x="582025" y="1395893"/>
                  <a:pt x="575805" y="1431801"/>
                  <a:pt x="552432" y="1455174"/>
                </a:cubicBezTo>
                <a:cubicBezTo>
                  <a:pt x="540845" y="1466761"/>
                  <a:pt x="524690" y="1473084"/>
                  <a:pt x="513103" y="1484671"/>
                </a:cubicBezTo>
                <a:cubicBezTo>
                  <a:pt x="504747" y="1493027"/>
                  <a:pt x="501290" y="1505335"/>
                  <a:pt x="493439" y="1514167"/>
                </a:cubicBezTo>
                <a:cubicBezTo>
                  <a:pt x="474963" y="1534952"/>
                  <a:pt x="434445" y="1573161"/>
                  <a:pt x="434445" y="1573161"/>
                </a:cubicBezTo>
                <a:cubicBezTo>
                  <a:pt x="427890" y="1586271"/>
                  <a:pt x="422549" y="1600061"/>
                  <a:pt x="414781" y="1612490"/>
                </a:cubicBezTo>
                <a:cubicBezTo>
                  <a:pt x="393760" y="1646124"/>
                  <a:pt x="382600" y="1654503"/>
                  <a:pt x="355787" y="1681316"/>
                </a:cubicBezTo>
                <a:cubicBezTo>
                  <a:pt x="352510" y="1691148"/>
                  <a:pt x="351704" y="1702190"/>
                  <a:pt x="345955" y="1710813"/>
                </a:cubicBezTo>
                <a:cubicBezTo>
                  <a:pt x="323060" y="1745156"/>
                  <a:pt x="305148" y="1744833"/>
                  <a:pt x="267297" y="1759974"/>
                </a:cubicBezTo>
                <a:lnTo>
                  <a:pt x="227968" y="1818967"/>
                </a:lnTo>
                <a:lnTo>
                  <a:pt x="208303" y="1848464"/>
                </a:lnTo>
                <a:cubicBezTo>
                  <a:pt x="195541" y="1886752"/>
                  <a:pt x="194574" y="1894289"/>
                  <a:pt x="168974" y="1936955"/>
                </a:cubicBezTo>
                <a:cubicBezTo>
                  <a:pt x="160543" y="1951007"/>
                  <a:pt x="149002" y="1962949"/>
                  <a:pt x="139477" y="1976284"/>
                </a:cubicBezTo>
                <a:cubicBezTo>
                  <a:pt x="126477" y="1994484"/>
                  <a:pt x="97970" y="2039633"/>
                  <a:pt x="90316" y="2054942"/>
                </a:cubicBezTo>
                <a:cubicBezTo>
                  <a:pt x="85681" y="2064212"/>
                  <a:pt x="83761" y="2074606"/>
                  <a:pt x="80484" y="2084438"/>
                </a:cubicBezTo>
                <a:cubicBezTo>
                  <a:pt x="77207" y="2104103"/>
                  <a:pt x="76381" y="2124337"/>
                  <a:pt x="70652" y="2143432"/>
                </a:cubicBezTo>
                <a:cubicBezTo>
                  <a:pt x="63849" y="2166110"/>
                  <a:pt x="44487" y="2192511"/>
                  <a:pt x="31323" y="2212258"/>
                </a:cubicBezTo>
                <a:cubicBezTo>
                  <a:pt x="-25267" y="2438599"/>
                  <a:pt x="7483" y="2293200"/>
                  <a:pt x="31323" y="2841522"/>
                </a:cubicBezTo>
                <a:cubicBezTo>
                  <a:pt x="34931" y="2924516"/>
                  <a:pt x="38397" y="2917423"/>
                  <a:pt x="80484" y="2959509"/>
                </a:cubicBezTo>
                <a:cubicBezTo>
                  <a:pt x="96509" y="3023612"/>
                  <a:pt x="76163" y="2979703"/>
                  <a:pt x="119813" y="3018503"/>
                </a:cubicBezTo>
                <a:cubicBezTo>
                  <a:pt x="140598" y="3036979"/>
                  <a:pt x="178806" y="3077496"/>
                  <a:pt x="178806" y="3077496"/>
                </a:cubicBezTo>
                <a:cubicBezTo>
                  <a:pt x="182084" y="3087328"/>
                  <a:pt x="186935" y="3096770"/>
                  <a:pt x="188639" y="3106993"/>
                </a:cubicBezTo>
                <a:cubicBezTo>
                  <a:pt x="196346" y="3153233"/>
                  <a:pt x="170258" y="3253879"/>
                  <a:pt x="237800" y="3274142"/>
                </a:cubicBezTo>
                <a:cubicBezTo>
                  <a:pt x="259998" y="3280801"/>
                  <a:pt x="283684" y="3280697"/>
                  <a:pt x="306626" y="3283974"/>
                </a:cubicBezTo>
                <a:cubicBezTo>
                  <a:pt x="316458" y="3290529"/>
                  <a:pt x="325059" y="3299489"/>
                  <a:pt x="336123" y="3303638"/>
                </a:cubicBezTo>
                <a:cubicBezTo>
                  <a:pt x="351771" y="3309506"/>
                  <a:pt x="370774" y="3305180"/>
                  <a:pt x="385284" y="3313471"/>
                </a:cubicBezTo>
                <a:cubicBezTo>
                  <a:pt x="395544" y="3319334"/>
                  <a:pt x="396592" y="3334611"/>
                  <a:pt x="404948" y="3342967"/>
                </a:cubicBezTo>
                <a:cubicBezTo>
                  <a:pt x="434758" y="3372777"/>
                  <a:pt x="459948" y="3366275"/>
                  <a:pt x="503271" y="3372464"/>
                </a:cubicBezTo>
                <a:cubicBezTo>
                  <a:pt x="572443" y="3395520"/>
                  <a:pt x="487054" y="3365513"/>
                  <a:pt x="572097" y="3401961"/>
                </a:cubicBezTo>
                <a:cubicBezTo>
                  <a:pt x="581623" y="3406044"/>
                  <a:pt x="591889" y="3408154"/>
                  <a:pt x="601593" y="3411793"/>
                </a:cubicBezTo>
                <a:cubicBezTo>
                  <a:pt x="618119" y="3417990"/>
                  <a:pt x="633727" y="3426814"/>
                  <a:pt x="650755" y="3431458"/>
                </a:cubicBezTo>
                <a:cubicBezTo>
                  <a:pt x="669988" y="3436703"/>
                  <a:pt x="690084" y="3438013"/>
                  <a:pt x="709748" y="3441290"/>
                </a:cubicBezTo>
                <a:cubicBezTo>
                  <a:pt x="722858" y="3447845"/>
                  <a:pt x="735468" y="3455512"/>
                  <a:pt x="749077" y="3460955"/>
                </a:cubicBezTo>
                <a:cubicBezTo>
                  <a:pt x="805964" y="3483710"/>
                  <a:pt x="832695" y="3485546"/>
                  <a:pt x="896561" y="3500284"/>
                </a:cubicBezTo>
                <a:cubicBezTo>
                  <a:pt x="909728" y="3503323"/>
                  <a:pt x="922780" y="3506839"/>
                  <a:pt x="935890" y="3510116"/>
                </a:cubicBezTo>
                <a:cubicBezTo>
                  <a:pt x="952277" y="3526503"/>
                  <a:pt x="966759" y="3545049"/>
                  <a:pt x="985052" y="3559277"/>
                </a:cubicBezTo>
                <a:cubicBezTo>
                  <a:pt x="1021224" y="3587410"/>
                  <a:pt x="1058135" y="3583161"/>
                  <a:pt x="1103039" y="3588774"/>
                </a:cubicBezTo>
                <a:cubicBezTo>
                  <a:pt x="1135434" y="3599572"/>
                  <a:pt x="1139016" y="3595881"/>
                  <a:pt x="1162032" y="3628103"/>
                </a:cubicBezTo>
                <a:cubicBezTo>
                  <a:pt x="1170551" y="3640030"/>
                  <a:pt x="1168017" y="3662170"/>
                  <a:pt x="1181697" y="3667432"/>
                </a:cubicBezTo>
                <a:cubicBezTo>
                  <a:pt x="1215484" y="3680427"/>
                  <a:pt x="1253800" y="3673987"/>
                  <a:pt x="1289852" y="3677264"/>
                </a:cubicBezTo>
                <a:cubicBezTo>
                  <a:pt x="1414310" y="3702155"/>
                  <a:pt x="1290441" y="3679925"/>
                  <a:pt x="1545490" y="3696929"/>
                </a:cubicBezTo>
                <a:cubicBezTo>
                  <a:pt x="1605663" y="3700941"/>
                  <a:pt x="1637037" y="3707270"/>
                  <a:pt x="1692974" y="3716593"/>
                </a:cubicBezTo>
                <a:cubicBezTo>
                  <a:pt x="1732303" y="3710038"/>
                  <a:pt x="1772280" y="3706599"/>
                  <a:pt x="1810961" y="3696929"/>
                </a:cubicBezTo>
                <a:cubicBezTo>
                  <a:pt x="1825181" y="3693374"/>
                  <a:pt x="1836281" y="3681574"/>
                  <a:pt x="1850290" y="3677264"/>
                </a:cubicBezTo>
                <a:cubicBezTo>
                  <a:pt x="1924368" y="3654471"/>
                  <a:pt x="1943958" y="3659072"/>
                  <a:pt x="2017439" y="3647767"/>
                </a:cubicBezTo>
                <a:cubicBezTo>
                  <a:pt x="2033956" y="3645226"/>
                  <a:pt x="2050213" y="3641212"/>
                  <a:pt x="2066600" y="3637935"/>
                </a:cubicBezTo>
                <a:cubicBezTo>
                  <a:pt x="2089542" y="3628103"/>
                  <a:pt x="2112703" y="3618767"/>
                  <a:pt x="2135426" y="3608438"/>
                </a:cubicBezTo>
                <a:cubicBezTo>
                  <a:pt x="2148769" y="3602373"/>
                  <a:pt x="2160850" y="3593409"/>
                  <a:pt x="2174755" y="3588774"/>
                </a:cubicBezTo>
                <a:cubicBezTo>
                  <a:pt x="2190609" y="3583489"/>
                  <a:pt x="2207703" y="3582995"/>
                  <a:pt x="2223916" y="3578942"/>
                </a:cubicBezTo>
                <a:cubicBezTo>
                  <a:pt x="2233971" y="3576428"/>
                  <a:pt x="2243095" y="3570092"/>
                  <a:pt x="2253413" y="3569109"/>
                </a:cubicBezTo>
                <a:cubicBezTo>
                  <a:pt x="2312231" y="3563507"/>
                  <a:pt x="2371400" y="3562554"/>
                  <a:pt x="2430393" y="3559277"/>
                </a:cubicBezTo>
                <a:cubicBezTo>
                  <a:pt x="2450058" y="3556000"/>
                  <a:pt x="2469926" y="3553770"/>
                  <a:pt x="2489387" y="3549445"/>
                </a:cubicBezTo>
                <a:cubicBezTo>
                  <a:pt x="2499504" y="3547197"/>
                  <a:pt x="2508591" y="3540824"/>
                  <a:pt x="2518884" y="3539613"/>
                </a:cubicBezTo>
                <a:cubicBezTo>
                  <a:pt x="2564569" y="3534238"/>
                  <a:pt x="2610742" y="3534141"/>
                  <a:pt x="2656535" y="3529780"/>
                </a:cubicBezTo>
                <a:cubicBezTo>
                  <a:pt x="2748412" y="3521030"/>
                  <a:pt x="2931839" y="3500284"/>
                  <a:pt x="2931839" y="3500284"/>
                </a:cubicBezTo>
                <a:cubicBezTo>
                  <a:pt x="3022290" y="3477669"/>
                  <a:pt x="2912841" y="3510837"/>
                  <a:pt x="3020329" y="3451122"/>
                </a:cubicBezTo>
                <a:cubicBezTo>
                  <a:pt x="3032142" y="3444559"/>
                  <a:pt x="3046548" y="3444567"/>
                  <a:pt x="3059658" y="3441290"/>
                </a:cubicBezTo>
                <a:cubicBezTo>
                  <a:pt x="3069490" y="3434735"/>
                  <a:pt x="3078895" y="3427489"/>
                  <a:pt x="3089155" y="3421626"/>
                </a:cubicBezTo>
                <a:cubicBezTo>
                  <a:pt x="3101881" y="3414354"/>
                  <a:pt x="3116914" y="3410960"/>
                  <a:pt x="3128484" y="3401961"/>
                </a:cubicBezTo>
                <a:cubicBezTo>
                  <a:pt x="3146777" y="3387733"/>
                  <a:pt x="3157670" y="3364550"/>
                  <a:pt x="3177645" y="3352800"/>
                </a:cubicBezTo>
                <a:cubicBezTo>
                  <a:pt x="3339578" y="3257545"/>
                  <a:pt x="3246849" y="3327354"/>
                  <a:pt x="3325129" y="3293806"/>
                </a:cubicBezTo>
                <a:cubicBezTo>
                  <a:pt x="3338601" y="3288032"/>
                  <a:pt x="3350317" y="3277999"/>
                  <a:pt x="3364458" y="3274142"/>
                </a:cubicBezTo>
                <a:cubicBezTo>
                  <a:pt x="3386816" y="3268044"/>
                  <a:pt x="3410342" y="3267587"/>
                  <a:pt x="3433284" y="3264309"/>
                </a:cubicBezTo>
                <a:cubicBezTo>
                  <a:pt x="3509495" y="3149994"/>
                  <a:pt x="3465245" y="3257649"/>
                  <a:pt x="3384123" y="3106993"/>
                </a:cubicBezTo>
                <a:cubicBezTo>
                  <a:pt x="3378521" y="3096589"/>
                  <a:pt x="3395431" y="3085852"/>
                  <a:pt x="3403787" y="3077496"/>
                </a:cubicBezTo>
                <a:cubicBezTo>
                  <a:pt x="3425153" y="3056130"/>
                  <a:pt x="3448440" y="3036633"/>
                  <a:pt x="3472613" y="3018503"/>
                </a:cubicBezTo>
                <a:cubicBezTo>
                  <a:pt x="3487901" y="3007037"/>
                  <a:pt x="3506983" y="3001107"/>
                  <a:pt x="3521774" y="2989006"/>
                </a:cubicBezTo>
                <a:cubicBezTo>
                  <a:pt x="3543298" y="2971396"/>
                  <a:pt x="3565342" y="2953152"/>
                  <a:pt x="3580768" y="2930013"/>
                </a:cubicBezTo>
                <a:cubicBezTo>
                  <a:pt x="3587323" y="2920181"/>
                  <a:pt x="3592076" y="2908872"/>
                  <a:pt x="3600432" y="2900516"/>
                </a:cubicBezTo>
                <a:cubicBezTo>
                  <a:pt x="3612630" y="2888317"/>
                  <a:pt x="3652507" y="2862522"/>
                  <a:pt x="3669258" y="2851355"/>
                </a:cubicBezTo>
                <a:cubicBezTo>
                  <a:pt x="3675813" y="2841523"/>
                  <a:pt x="3680567" y="2830214"/>
                  <a:pt x="3688923" y="2821858"/>
                </a:cubicBezTo>
                <a:cubicBezTo>
                  <a:pt x="3697279" y="2813502"/>
                  <a:pt x="3710638" y="2811086"/>
                  <a:pt x="3718419" y="2802193"/>
                </a:cubicBezTo>
                <a:cubicBezTo>
                  <a:pt x="3733982" y="2784407"/>
                  <a:pt x="3750274" y="2765621"/>
                  <a:pt x="3757748" y="2743200"/>
                </a:cubicBezTo>
                <a:cubicBezTo>
                  <a:pt x="3761026" y="2733368"/>
                  <a:pt x="3761832" y="2722327"/>
                  <a:pt x="3767581" y="2713703"/>
                </a:cubicBezTo>
                <a:cubicBezTo>
                  <a:pt x="3775294" y="2702133"/>
                  <a:pt x="3787245" y="2694038"/>
                  <a:pt x="3797077" y="2684206"/>
                </a:cubicBezTo>
                <a:cubicBezTo>
                  <a:pt x="3811928" y="2639657"/>
                  <a:pt x="3817600" y="2612277"/>
                  <a:pt x="3865903" y="2576051"/>
                </a:cubicBezTo>
                <a:cubicBezTo>
                  <a:pt x="3879013" y="2566219"/>
                  <a:pt x="3893645" y="2558142"/>
                  <a:pt x="3905232" y="2546555"/>
                </a:cubicBezTo>
                <a:cubicBezTo>
                  <a:pt x="3916820" y="2534968"/>
                  <a:pt x="3924064" y="2519668"/>
                  <a:pt x="3934729" y="2507226"/>
                </a:cubicBezTo>
                <a:cubicBezTo>
                  <a:pt x="3943778" y="2496669"/>
                  <a:pt x="3954394" y="2487561"/>
                  <a:pt x="3964226" y="2477729"/>
                </a:cubicBezTo>
                <a:cubicBezTo>
                  <a:pt x="3983441" y="2400868"/>
                  <a:pt x="3960177" y="2475185"/>
                  <a:pt x="4013387" y="2379406"/>
                </a:cubicBezTo>
                <a:cubicBezTo>
                  <a:pt x="4018420" y="2370346"/>
                  <a:pt x="4017470" y="2358532"/>
                  <a:pt x="4023219" y="2349909"/>
                </a:cubicBezTo>
                <a:cubicBezTo>
                  <a:pt x="4134402" y="2183135"/>
                  <a:pt x="4062249" y="2321010"/>
                  <a:pt x="4111710" y="2222090"/>
                </a:cubicBezTo>
                <a:cubicBezTo>
                  <a:pt x="4114987" y="2208980"/>
                  <a:pt x="4117830" y="2195754"/>
                  <a:pt x="4121542" y="2182761"/>
                </a:cubicBezTo>
                <a:cubicBezTo>
                  <a:pt x="4124389" y="2172796"/>
                  <a:pt x="4131374" y="2163628"/>
                  <a:pt x="4131374" y="2153264"/>
                </a:cubicBezTo>
                <a:cubicBezTo>
                  <a:pt x="4131374" y="1770036"/>
                  <a:pt x="4163269" y="1875326"/>
                  <a:pt x="4111710" y="1720645"/>
                </a:cubicBezTo>
                <a:cubicBezTo>
                  <a:pt x="4117293" y="1692730"/>
                  <a:pt x="4131374" y="1627050"/>
                  <a:pt x="4131374" y="1602658"/>
                </a:cubicBezTo>
                <a:cubicBezTo>
                  <a:pt x="4131374" y="1572673"/>
                  <a:pt x="4119469" y="1551156"/>
                  <a:pt x="4111710" y="1524000"/>
                </a:cubicBezTo>
                <a:cubicBezTo>
                  <a:pt x="4107998" y="1511007"/>
                  <a:pt x="4107200" y="1497092"/>
                  <a:pt x="4101877" y="1484671"/>
                </a:cubicBezTo>
                <a:cubicBezTo>
                  <a:pt x="4097222" y="1473810"/>
                  <a:pt x="4087498" y="1465743"/>
                  <a:pt x="4082213" y="1455174"/>
                </a:cubicBezTo>
                <a:cubicBezTo>
                  <a:pt x="4025294" y="1341335"/>
                  <a:pt x="4077340" y="1423285"/>
                  <a:pt x="4033052" y="1356851"/>
                </a:cubicBezTo>
                <a:cubicBezTo>
                  <a:pt x="4024881" y="1324170"/>
                  <a:pt x="4017231" y="1289300"/>
                  <a:pt x="4003555" y="1258529"/>
                </a:cubicBezTo>
                <a:cubicBezTo>
                  <a:pt x="3998756" y="1247730"/>
                  <a:pt x="3989175" y="1239601"/>
                  <a:pt x="3983890" y="1229032"/>
                </a:cubicBezTo>
                <a:cubicBezTo>
                  <a:pt x="3975997" y="1213246"/>
                  <a:pt x="3971622" y="1195896"/>
                  <a:pt x="3964226" y="1179871"/>
                </a:cubicBezTo>
                <a:cubicBezTo>
                  <a:pt x="3951942" y="1153255"/>
                  <a:pt x="3932007" y="1129652"/>
                  <a:pt x="3924897" y="1101213"/>
                </a:cubicBezTo>
                <a:cubicBezTo>
                  <a:pt x="3921619" y="1088103"/>
                  <a:pt x="3919809" y="1074537"/>
                  <a:pt x="3915064" y="1061884"/>
                </a:cubicBezTo>
                <a:cubicBezTo>
                  <a:pt x="3909918" y="1048160"/>
                  <a:pt x="3900035" y="1036460"/>
                  <a:pt x="3895400" y="1022555"/>
                </a:cubicBezTo>
                <a:cubicBezTo>
                  <a:pt x="3886853" y="996915"/>
                  <a:pt x="3882290" y="970116"/>
                  <a:pt x="3875735" y="943896"/>
                </a:cubicBezTo>
                <a:cubicBezTo>
                  <a:pt x="3872458" y="930786"/>
                  <a:pt x="3871946" y="916654"/>
                  <a:pt x="3865903" y="904567"/>
                </a:cubicBezTo>
                <a:cubicBezTo>
                  <a:pt x="3845562" y="863884"/>
                  <a:pt x="3838722" y="854838"/>
                  <a:pt x="3826574" y="806245"/>
                </a:cubicBezTo>
                <a:cubicBezTo>
                  <a:pt x="3823297" y="793135"/>
                  <a:pt x="3821761" y="779463"/>
                  <a:pt x="3816742" y="766916"/>
                </a:cubicBezTo>
                <a:cubicBezTo>
                  <a:pt x="3808577" y="746503"/>
                  <a:pt x="3797922" y="727141"/>
                  <a:pt x="3787245" y="707922"/>
                </a:cubicBezTo>
                <a:cubicBezTo>
                  <a:pt x="3762835" y="663983"/>
                  <a:pt x="3772446" y="690163"/>
                  <a:pt x="3738084" y="648929"/>
                </a:cubicBezTo>
                <a:cubicBezTo>
                  <a:pt x="3669633" y="566788"/>
                  <a:pt x="3775105" y="676120"/>
                  <a:pt x="3688923" y="589935"/>
                </a:cubicBezTo>
                <a:cubicBezTo>
                  <a:pt x="3685645" y="580103"/>
                  <a:pt x="3681864" y="570424"/>
                  <a:pt x="3679090" y="560438"/>
                </a:cubicBezTo>
                <a:cubicBezTo>
                  <a:pt x="3665472" y="511415"/>
                  <a:pt x="3659133" y="460002"/>
                  <a:pt x="3639761" y="412955"/>
                </a:cubicBezTo>
                <a:cubicBezTo>
                  <a:pt x="3633855" y="398611"/>
                  <a:pt x="3564069" y="375109"/>
                  <a:pt x="3561103" y="373626"/>
                </a:cubicBezTo>
                <a:cubicBezTo>
                  <a:pt x="3509283" y="347716"/>
                  <a:pt x="3549673" y="348175"/>
                  <a:pt x="3472613" y="324464"/>
                </a:cubicBezTo>
                <a:cubicBezTo>
                  <a:pt x="3450463" y="317649"/>
                  <a:pt x="3426729" y="317909"/>
                  <a:pt x="3403787" y="314632"/>
                </a:cubicBezTo>
                <a:cubicBezTo>
                  <a:pt x="3393955" y="311355"/>
                  <a:pt x="3381619" y="312129"/>
                  <a:pt x="3374290" y="304800"/>
                </a:cubicBezTo>
                <a:cubicBezTo>
                  <a:pt x="3366961" y="297471"/>
                  <a:pt x="3370482" y="283737"/>
                  <a:pt x="3364458" y="275303"/>
                </a:cubicBezTo>
                <a:cubicBezTo>
                  <a:pt x="3353682" y="260216"/>
                  <a:pt x="3340851" y="245800"/>
                  <a:pt x="3325129" y="235974"/>
                </a:cubicBezTo>
                <a:cubicBezTo>
                  <a:pt x="3313670" y="228812"/>
                  <a:pt x="3298910" y="229419"/>
                  <a:pt x="3285800" y="226142"/>
                </a:cubicBezTo>
                <a:cubicBezTo>
                  <a:pt x="3272690" y="216310"/>
                  <a:pt x="3261128" y="203974"/>
                  <a:pt x="3246471" y="196645"/>
                </a:cubicBezTo>
                <a:cubicBezTo>
                  <a:pt x="3221283" y="184051"/>
                  <a:pt x="3082625" y="148384"/>
                  <a:pt x="3079323" y="147484"/>
                </a:cubicBezTo>
                <a:cubicBezTo>
                  <a:pt x="2989065" y="177569"/>
                  <a:pt x="3050672" y="159967"/>
                  <a:pt x="2853181" y="167148"/>
                </a:cubicBezTo>
                <a:lnTo>
                  <a:pt x="2509052" y="176980"/>
                </a:lnTo>
                <a:cubicBezTo>
                  <a:pt x="2337596" y="198413"/>
                  <a:pt x="2365287" y="199008"/>
                  <a:pt x="2086264" y="176980"/>
                </a:cubicBezTo>
                <a:cubicBezTo>
                  <a:pt x="2074484" y="176050"/>
                  <a:pt x="2068168" y="160425"/>
                  <a:pt x="2056768" y="157316"/>
                </a:cubicBezTo>
                <a:cubicBezTo>
                  <a:pt x="2031276" y="150364"/>
                  <a:pt x="2004302" y="150976"/>
                  <a:pt x="1978110" y="147484"/>
                </a:cubicBezTo>
                <a:lnTo>
                  <a:pt x="1909284" y="137651"/>
                </a:lnTo>
                <a:cubicBezTo>
                  <a:pt x="1899452" y="134374"/>
                  <a:pt x="1889714" y="130797"/>
                  <a:pt x="1879787" y="127819"/>
                </a:cubicBezTo>
                <a:cubicBezTo>
                  <a:pt x="1856933" y="120963"/>
                  <a:pt x="1833114" y="117016"/>
                  <a:pt x="1810961" y="108155"/>
                </a:cubicBezTo>
                <a:cubicBezTo>
                  <a:pt x="1799989" y="103766"/>
                  <a:pt x="1792865" y="91599"/>
                  <a:pt x="1781464" y="88490"/>
                </a:cubicBezTo>
                <a:cubicBezTo>
                  <a:pt x="1755972" y="81538"/>
                  <a:pt x="1729025" y="81935"/>
                  <a:pt x="1702806" y="78658"/>
                </a:cubicBezTo>
                <a:cubicBezTo>
                  <a:pt x="1670032" y="68826"/>
                  <a:pt x="1636124" y="62189"/>
                  <a:pt x="1604484" y="49161"/>
                </a:cubicBezTo>
                <a:cubicBezTo>
                  <a:pt x="1462241" y="-9410"/>
                  <a:pt x="1604054" y="21231"/>
                  <a:pt x="1476664" y="0"/>
                </a:cubicBezTo>
                <a:cubicBezTo>
                  <a:pt x="1443890" y="3277"/>
                  <a:pt x="1410715" y="3762"/>
                  <a:pt x="1378342" y="9832"/>
                </a:cubicBezTo>
                <a:cubicBezTo>
                  <a:pt x="1357969" y="13652"/>
                  <a:pt x="1339794" y="26088"/>
                  <a:pt x="1319348" y="29496"/>
                </a:cubicBezTo>
                <a:cubicBezTo>
                  <a:pt x="1299684" y="32774"/>
                  <a:pt x="1279816" y="35004"/>
                  <a:pt x="1260355" y="39329"/>
                </a:cubicBezTo>
                <a:cubicBezTo>
                  <a:pt x="1250238" y="41577"/>
                  <a:pt x="1240823" y="46314"/>
                  <a:pt x="1230858" y="49161"/>
                </a:cubicBezTo>
                <a:cubicBezTo>
                  <a:pt x="1217865" y="52873"/>
                  <a:pt x="1204522" y="55281"/>
                  <a:pt x="1191529" y="58993"/>
                </a:cubicBezTo>
                <a:cubicBezTo>
                  <a:pt x="1181564" y="61840"/>
                  <a:pt x="1186612" y="52438"/>
                  <a:pt x="1171864" y="49161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2751" y="4355054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Soft-</a:t>
            </a:r>
            <a:r>
              <a:rPr lang="en-US" altLang="zh-CN" b="1" dirty="0" err="1" smtClean="0"/>
              <a:t>CoClustering</a:t>
            </a:r>
            <a:r>
              <a:rPr lang="en-US" altLang="zh-CN" b="1" dirty="0" smtClean="0"/>
              <a:t>!</a:t>
            </a:r>
            <a:endParaRPr lang="zh-CN" altLang="en-US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11845955" y="6552685"/>
            <a:ext cx="3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91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bcfb22cf61c143e1d82282d7317506b6fe8d338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5cfa4a845ed9644aa9e8fe3e3ec464242a07d3ff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7f6368898547e0eb96241aa578c8b59b291e9f84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5bf0bc226073c10c50e40c54c44581e161550d5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c650020c42b52a5ec134fa070291aa8db7637fc1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A000120150119A15KPBG</Template>
  <TotalTime>823</TotalTime>
  <Words>678</Words>
  <Application>Microsoft Office PowerPoint</Application>
  <PresentationFormat>宽屏</PresentationFormat>
  <Paragraphs>160</Paragraphs>
  <Slides>22</Slides>
  <Notes>4</Notes>
  <HiddenSlides>3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CMMI9</vt:lpstr>
      <vt:lpstr>CMR9</vt:lpstr>
      <vt:lpstr>微软雅黑</vt:lpstr>
      <vt:lpstr>NimbusRomNo9L-Medi</vt:lpstr>
      <vt:lpstr>NimbusRomNo9L-Regu</vt:lpstr>
      <vt:lpstr>NimbusRomNo9L-ReguItal</vt:lpstr>
      <vt:lpstr>宋体</vt:lpstr>
      <vt:lpstr>Arial</vt:lpstr>
      <vt:lpstr>Calibri</vt:lpstr>
      <vt:lpstr>Calibri Light</vt:lpstr>
      <vt:lpstr>Cambria Math</vt:lpstr>
      <vt:lpstr>Impact</vt:lpstr>
      <vt:lpstr>Segoe UI</vt:lpstr>
      <vt:lpstr>Wingdings</vt:lpstr>
      <vt:lpstr>bcfb22cf61c143e1d82282d7317506b6fe8d338e</vt:lpstr>
      <vt:lpstr>5cfa4a845ed9644aa9e8fe3e3ec464242a07d3ff</vt:lpstr>
      <vt:lpstr>7f6368898547e0eb96241aa578c8b59b291e9f84</vt:lpstr>
      <vt:lpstr>5bf0bc226073c10c50e40c54c44581e161550d51</vt:lpstr>
      <vt:lpstr>c650020c42b52a5ec134fa070291aa8db7637fc1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王需</dc:creator>
  <cp:lastModifiedBy>王需</cp:lastModifiedBy>
  <cp:revision>109</cp:revision>
  <dcterms:created xsi:type="dcterms:W3CDTF">2016-05-07T08:24:02Z</dcterms:created>
  <dcterms:modified xsi:type="dcterms:W3CDTF">2016-05-09T05:27:57Z</dcterms:modified>
</cp:coreProperties>
</file>