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31"/>
  </p:notesMasterIdLst>
  <p:sldIdLst>
    <p:sldId id="256" r:id="rId2"/>
    <p:sldId id="343" r:id="rId3"/>
    <p:sldId id="345" r:id="rId4"/>
    <p:sldId id="304" r:id="rId5"/>
    <p:sldId id="306" r:id="rId6"/>
    <p:sldId id="325" r:id="rId7"/>
    <p:sldId id="279" r:id="rId8"/>
    <p:sldId id="301" r:id="rId9"/>
    <p:sldId id="282" r:id="rId10"/>
    <p:sldId id="331" r:id="rId11"/>
    <p:sldId id="264" r:id="rId12"/>
    <p:sldId id="316" r:id="rId13"/>
    <p:sldId id="329" r:id="rId14"/>
    <p:sldId id="266" r:id="rId15"/>
    <p:sldId id="267" r:id="rId16"/>
    <p:sldId id="268" r:id="rId17"/>
    <p:sldId id="321" r:id="rId18"/>
    <p:sldId id="327" r:id="rId19"/>
    <p:sldId id="271" r:id="rId20"/>
    <p:sldId id="311" r:id="rId21"/>
    <p:sldId id="312" r:id="rId22"/>
    <p:sldId id="313" r:id="rId23"/>
    <p:sldId id="346" r:id="rId24"/>
    <p:sldId id="277" r:id="rId25"/>
    <p:sldId id="326" r:id="rId26"/>
    <p:sldId id="290" r:id="rId27"/>
    <p:sldId id="333" r:id="rId28"/>
    <p:sldId id="289" r:id="rId29"/>
    <p:sldId id="34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0495" autoAdjust="0"/>
  </p:normalViewPr>
  <p:slideViewPr>
    <p:cSldViewPr snapToGrid="0">
      <p:cViewPr varScale="1">
        <p:scale>
          <a:sx n="93" d="100"/>
          <a:sy n="93" d="100"/>
        </p:scale>
        <p:origin x="210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FE2004-A793-421F-8489-4584D38F19BD}" type="datetimeFigureOut">
              <a:rPr lang="en-US" smtClean="0"/>
              <a:t>3/19/2016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8429F1-DC4C-4EFB-8C06-C9B834569BA6}" type="slidenum">
              <a:rPr lang="en-US" smtClean="0"/>
              <a:t>‹#›</a:t>
            </a:fld>
            <a:endParaRPr lang="en-US"/>
          </a:p>
        </p:txBody>
      </p:sp>
    </p:spTree>
    <p:extLst>
      <p:ext uri="{BB962C8B-B14F-4D97-AF65-F5344CB8AC3E}">
        <p14:creationId xmlns:p14="http://schemas.microsoft.com/office/powerpoint/2010/main" val="1022054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days, people are surrounded by smart devices such as smart phone, laptop, smart TV and smart watch. According to some survey, a person carriers 2.9 smart devices in average. For some of the smart devices, they require sophisticated user interface to fully utilize the functionality, but the provided controller is not sufficient. For example, with smart TV, we can do almost all things we do with laptop or tablet such as web-browsing, social network and gaming, but the traditional remote controller is not good enough to utilize them. Similarly, smart glasses usually has small touch pad and we can use it to make a few simple commands such swiping and tapping, but the number of distinct gestures are limited and it significantly reduces the usability of the smart glasses.</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2</a:t>
            </a:fld>
            <a:endParaRPr lang="en-US"/>
          </a:p>
        </p:txBody>
      </p:sp>
    </p:spTree>
    <p:extLst>
      <p:ext uri="{BB962C8B-B14F-4D97-AF65-F5344CB8AC3E}">
        <p14:creationId xmlns:p14="http://schemas.microsoft.com/office/powerpoint/2010/main" val="36276363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enable </a:t>
            </a:r>
            <a:r>
              <a:rPr lang="en-US" smtClean="0"/>
              <a:t>Doppler shift</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13</a:t>
            </a:fld>
            <a:endParaRPr lang="en-US"/>
          </a:p>
        </p:txBody>
      </p:sp>
    </p:spTree>
    <p:extLst>
      <p:ext uri="{BB962C8B-B14F-4D97-AF65-F5344CB8AC3E}">
        <p14:creationId xmlns:p14="http://schemas.microsoft.com/office/powerpoint/2010/main" val="739742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I will explain how to track the position using the Doppler shift measurement. Here, I will first assume that</a:t>
            </a:r>
            <a:r>
              <a:rPr lang="en-US" baseline="0" dirty="0" smtClean="0"/>
              <a:t> the distance between speakers the device initial position are known, and later I will explain how to address the assumption. Given the Doppler shift estimation and the information on the current position, finding the new distance from the speakers is pretty simple. From the Doppler shift, we can calculate how much device has moved during the Doppler sampling interval, and by adding it to the previous distance. We can find the current distance from the two speakers.</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14</a:t>
            </a:fld>
            <a:endParaRPr lang="en-US"/>
          </a:p>
        </p:txBody>
      </p:sp>
    </p:spTree>
    <p:extLst>
      <p:ext uri="{BB962C8B-B14F-4D97-AF65-F5344CB8AC3E}">
        <p14:creationId xmlns:p14="http://schemas.microsoft.com/office/powerpoint/2010/main" val="35044645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a:t>
            </a:r>
            <a:r>
              <a:rPr lang="en-US" baseline="0" dirty="0" smtClean="0"/>
              <a:t> the distances from the two speakers are known, finding the position is finding the intersection of the two circles. Here I illustrate how to continuously track the device. For the tracking, we construct a virtual coordinate where the position of the left speaker is 0,0 and the position of the right speaker is D,0, and D is the distance between speakers. In each interval, the tracker measures the new distance from the speakers using the previous position information and Doppler shift. Using it, the tracker find the intersection of the two circles where the radius are the distance from the two speakers and the center points are the location of the speakers. In the next interval, it finds the new distances and the new position, and this is repeated until the tracking is completed. </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15</a:t>
            </a:fld>
            <a:endParaRPr lang="en-US"/>
          </a:p>
        </p:txBody>
      </p:sp>
    </p:spTree>
    <p:extLst>
      <p:ext uri="{BB962C8B-B14F-4D97-AF65-F5344CB8AC3E}">
        <p14:creationId xmlns:p14="http://schemas.microsoft.com/office/powerpoint/2010/main" val="7592193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I explain how to find the distance between the speakers. We provide a simple but effective calibration</a:t>
            </a:r>
            <a:r>
              <a:rPr lang="en-US" baseline="0" dirty="0" smtClean="0"/>
              <a:t> method that use can easily perform. Here, we again use Doppler shift to estimate the distance. During the calibration, the speakers are emitting the sound in inaudible frequency to estimate Doppler shift. The user goes close to the device to be tracked, and moves the mobile devices from left to right and come back to the left. From the measured Doppler shift, we can easily find the timing that the device passes the left and right speaker, because the Doppler shift changes from positive to negative. Then, we can easily find the distance from the measure Doppler shift between these two intervals.</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16</a:t>
            </a:fld>
            <a:endParaRPr lang="en-US"/>
          </a:p>
        </p:txBody>
      </p:sp>
    </p:spTree>
    <p:extLst>
      <p:ext uri="{BB962C8B-B14F-4D97-AF65-F5344CB8AC3E}">
        <p14:creationId xmlns:p14="http://schemas.microsoft.com/office/powerpoint/2010/main" val="31736975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part of the device tracking</a:t>
            </a:r>
            <a:r>
              <a:rPr lang="en-US" baseline="0" dirty="0" smtClean="0"/>
              <a:t> is how to find the initial position of the device. To address this problem, we use the particle filtering. Initially, we allocate many particles in large space where the device can potentially starts moving. Here each particle corresponds to the initial location of the device. In each movement, we update the position of the particle, and filter out the particles that make infeasible movements. Here, one example of infeasible movement is there’s no intersection of two circles when the device moves from the previous position. After that, we track the new position of the device by averaging all of the movements of the remaining particles. We repeat this until the device tracking is completed. </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17</a:t>
            </a:fld>
            <a:endParaRPr lang="en-US"/>
          </a:p>
        </p:txBody>
      </p:sp>
    </p:spTree>
    <p:extLst>
      <p:ext uri="{BB962C8B-B14F-4D97-AF65-F5344CB8AC3E}">
        <p14:creationId xmlns:p14="http://schemas.microsoft.com/office/powerpoint/2010/main" val="3452141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Until now, I</a:t>
            </a:r>
            <a:r>
              <a:rPr lang="en-US" baseline="0" dirty="0" smtClean="0"/>
              <a:t> have explained the tracking assuming that the tracker has two speakers, but in practice, there can be a device with one speakers such as small laptop and smart glasses. In such a case, we can leverage one </a:t>
            </a:r>
            <a:r>
              <a:rPr lang="en-US" baseline="0" dirty="0" err="1" smtClean="0"/>
              <a:t>RF</a:t>
            </a:r>
            <a:r>
              <a:rPr lang="en-US" baseline="0" dirty="0" smtClean="0"/>
              <a:t> signal to track the movement. Here, from one speaker, we measure the distance change using the Doppler shift. Also, we estimate the distance change from the </a:t>
            </a:r>
            <a:r>
              <a:rPr lang="en-US" baseline="0" dirty="0" err="1" smtClean="0"/>
              <a:t>RF</a:t>
            </a:r>
            <a:r>
              <a:rPr lang="en-US" baseline="0" dirty="0" smtClean="0"/>
              <a:t> source by observing the change of the phase. It is feasible because the change of the distance is the change of the phase times the wavelength. Once we get the distance changes from the two source, we can use the same mechanism to track the position. </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29</a:t>
            </a:fld>
            <a:endParaRPr lang="en-US"/>
          </a:p>
        </p:txBody>
      </p:sp>
    </p:spTree>
    <p:extLst>
      <p:ext uri="{BB962C8B-B14F-4D97-AF65-F5344CB8AC3E}">
        <p14:creationId xmlns:p14="http://schemas.microsoft.com/office/powerpoint/2010/main" val="3161351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track the device movement,</a:t>
            </a:r>
            <a:r>
              <a:rPr lang="en-US" baseline="0" dirty="0" smtClean="0"/>
              <a:t> one possible way is using </a:t>
            </a:r>
            <a:r>
              <a:rPr lang="en-US" baseline="0" dirty="0" err="1" smtClean="0"/>
              <a:t>RF</a:t>
            </a:r>
            <a:r>
              <a:rPr lang="en-US" baseline="0" dirty="0" smtClean="0"/>
              <a:t> signal, which is very popular in indoor localization. However, it only achieves sub-meter level accuracy which our application requires cm level accuracy. Another possible way will be using the accelerometer in the mobile device. If the device is moving, the acceleration is generated and we can use it to track the position. However, the measured acceleration has huge noise and the tracking is not feasible. Using the gyroscope, we can track the rotational movement of the device. It is indeed used for commercial air mouse products and remote controllers for smart TVs. The problem of this approach is it tracks the rotational movement of our wrist while the mouse pointer is moving is </a:t>
            </a:r>
            <a:r>
              <a:rPr lang="en-US" baseline="0" dirty="0" err="1" smtClean="0"/>
              <a:t>2D</a:t>
            </a:r>
            <a:r>
              <a:rPr lang="en-US" baseline="0" dirty="0" smtClean="0"/>
              <a:t> plane. The disparity between the rotational movement and </a:t>
            </a:r>
            <a:r>
              <a:rPr lang="en-US" baseline="0" dirty="0" err="1" smtClean="0"/>
              <a:t>2D</a:t>
            </a:r>
            <a:r>
              <a:rPr lang="en-US" baseline="0" dirty="0" smtClean="0"/>
              <a:t> movement makes the users experience difficulties in controlling the pointer using gyroscope.</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4</a:t>
            </a:fld>
            <a:endParaRPr lang="en-US"/>
          </a:p>
        </p:txBody>
      </p:sp>
    </p:spTree>
    <p:extLst>
      <p:ext uri="{BB962C8B-B14F-4D97-AF65-F5344CB8AC3E}">
        <p14:creationId xmlns:p14="http://schemas.microsoft.com/office/powerpoint/2010/main" val="3529053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work, we track the device movement using the audio signal. In particular, we use the Doppler shift</a:t>
            </a:r>
            <a:r>
              <a:rPr lang="en-US" baseline="0" dirty="0" smtClean="0"/>
              <a:t> generated while the device is moving. Here, the device to be tracked has two speakers, and each speaker emit pure sinusoid tones in different inaudible frequencies. The mobile device records the audio signal and sends it back to the processor, where it tracks the movement by analyzing the Doppler shift. </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5</a:t>
            </a:fld>
            <a:endParaRPr lang="en-US"/>
          </a:p>
        </p:txBody>
      </p:sp>
    </p:spTree>
    <p:extLst>
      <p:ext uri="{BB962C8B-B14F-4D97-AF65-F5344CB8AC3E}">
        <p14:creationId xmlns:p14="http://schemas.microsoft.com/office/powerpoint/2010/main" val="1305751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Doppler shift is the change of the center frequency incurred by the movement of the sender or the receiver</a:t>
            </a:r>
            <a:r>
              <a:rPr lang="en-US" baseline="0" dirty="0" smtClean="0"/>
              <a:t> of the wave signal. The mathematical relationship between the velocity and the frequency shift is like this. Let’s say the sender position is the fixed. The propagation speed and the center frequency of the original wave is constant, so by observing the frequency shift, we can calculate the velocity of the receiver.</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7</a:t>
            </a:fld>
            <a:endParaRPr lang="en-US"/>
          </a:p>
        </p:txBody>
      </p:sp>
    </p:spTree>
    <p:extLst>
      <p:ext uri="{BB962C8B-B14F-4D97-AF65-F5344CB8AC3E}">
        <p14:creationId xmlns:p14="http://schemas.microsoft.com/office/powerpoint/2010/main" val="2848897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Regarding</a:t>
            </a:r>
            <a:r>
              <a:rPr lang="en-US" baseline="0" dirty="0" smtClean="0"/>
              <a:t> the device tracking, one might wonder why don’t we simply use accelerometer instead of the Doppler. Accelerometer is equipped in almost all smart phones, and it is very cheap to read the acceleration in terms of the energy efficiency. However, the accelerometer has two fundamental problems. One is that it is easily affected by the gravity so small hand vibration causes non-negligible acceleration. And it tracks the position by the double integration where one integration of the acceleration gives the velocity and another integration gives the position. It is very sensitive to noise and small acceleration measurement error quickly explodes over time. Here we measure the acceleration while the device is moving in one direction. We see that the difference while the device is moving and stopped is small. And because of the accumulated error, the tracked position infinitely goes wrong direction even if the device has stopped. </a:t>
            </a:r>
            <a:r>
              <a:rPr lang="en-US" baseline="0" smtClean="0"/>
              <a:t>On </a:t>
            </a:r>
            <a:r>
              <a:rPr lang="en-US" baseline="0" dirty="0" smtClean="0"/>
              <a:t>the other hand, in the measured Doppler shift, we can clearly tell when the device is moving, and the movement distance tracked by the Doppler is much more accurate than the Doppler. </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8</a:t>
            </a:fld>
            <a:endParaRPr lang="en-US"/>
          </a:p>
        </p:txBody>
      </p:sp>
    </p:spTree>
    <p:extLst>
      <p:ext uri="{BB962C8B-B14F-4D97-AF65-F5344CB8AC3E}">
        <p14:creationId xmlns:p14="http://schemas.microsoft.com/office/powerpoint/2010/main" val="62036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enable </a:t>
            </a:r>
            <a:r>
              <a:rPr lang="en-US" smtClean="0"/>
              <a:t>Doppler shift</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9</a:t>
            </a:fld>
            <a:endParaRPr lang="en-US"/>
          </a:p>
        </p:txBody>
      </p:sp>
    </p:spTree>
    <p:extLst>
      <p:ext uri="{BB962C8B-B14F-4D97-AF65-F5344CB8AC3E}">
        <p14:creationId xmlns:p14="http://schemas.microsoft.com/office/powerpoint/2010/main" val="1195817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enable </a:t>
            </a:r>
            <a:r>
              <a:rPr lang="en-US" smtClean="0"/>
              <a:t>Doppler shift</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10</a:t>
            </a:fld>
            <a:endParaRPr lang="en-US"/>
          </a:p>
        </p:txBody>
      </p:sp>
    </p:spTree>
    <p:extLst>
      <p:ext uri="{BB962C8B-B14F-4D97-AF65-F5344CB8AC3E}">
        <p14:creationId xmlns:p14="http://schemas.microsoft.com/office/powerpoint/2010/main" val="1206564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estimate the Doppler shift, we need to analyze the signal in the frequency domain. Given the received audio signals, we </a:t>
            </a:r>
            <a:r>
              <a:rPr lang="en-US" baseline="0" dirty="0" err="1" smtClean="0"/>
              <a:t>perfom</a:t>
            </a:r>
            <a:r>
              <a:rPr lang="en-US" baseline="0" dirty="0" smtClean="0"/>
              <a:t> STFT to observe the change of the spectrum over time, and we estimate the Doppler shift by finding the frequency with the maximum magnitude. This is the spectrogram we got from </a:t>
            </a:r>
            <a:r>
              <a:rPr lang="en-US" baseline="0" dirty="0" err="1" smtClean="0"/>
              <a:t>STFT</a:t>
            </a:r>
            <a:r>
              <a:rPr lang="en-US" baseline="0" dirty="0" smtClean="0"/>
              <a:t> while device is drawing a circle. This is the Doppler shift estimated by the peak detection. By itself it has significant error so the tracking is inaccurate. </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11</a:t>
            </a:fld>
            <a:endParaRPr lang="en-US"/>
          </a:p>
        </p:txBody>
      </p:sp>
    </p:spTree>
    <p:extLst>
      <p:ext uri="{BB962C8B-B14F-4D97-AF65-F5344CB8AC3E}">
        <p14:creationId xmlns:p14="http://schemas.microsoft.com/office/powerpoint/2010/main" val="1576316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a:t>
            </a:r>
            <a:r>
              <a:rPr lang="en-US" baseline="0" dirty="0" smtClean="0"/>
              <a:t> use several techniques to improve the accuracy. First, we use larger spectrum to estimate the Doppler shift. Instead of sending one audio, we send multiple tones in different frequencies and measures Doppler shift in multiple channels, which we can achieve diversity effect. Another observation is sometimes the measured Doppler error is unreasonably high and deviates Gaussian distribution. Considering the human hand movement speed limit, we can filter out the Doppler measurement samples where the difference from the previous measurement is significant. We regard the Doppler shift change larger than 10 Hz is measurement error and remove them.  After that, we perform </a:t>
            </a:r>
            <a:r>
              <a:rPr lang="en-US" baseline="0" dirty="0" err="1" smtClean="0"/>
              <a:t>MRC</a:t>
            </a:r>
            <a:r>
              <a:rPr lang="en-US" baseline="0" dirty="0" smtClean="0"/>
              <a:t> that is widely used in receiver antenna diversity. This is the measured Doppler in 5 different frequencies. This is </a:t>
            </a:r>
            <a:r>
              <a:rPr lang="en-US" baseline="0" dirty="0" err="1" smtClean="0"/>
              <a:t>MRC</a:t>
            </a:r>
            <a:r>
              <a:rPr lang="en-US" baseline="0" dirty="0" smtClean="0"/>
              <a:t> result with and without outlier removal, and you can see the result with outlier removal is more smooth, which is likely to include less amount of error.</a:t>
            </a:r>
            <a:endParaRPr lang="en-US" dirty="0"/>
          </a:p>
        </p:txBody>
      </p:sp>
      <p:sp>
        <p:nvSpPr>
          <p:cNvPr id="4" name="Slide Number Placeholder 3"/>
          <p:cNvSpPr>
            <a:spLocks noGrp="1"/>
          </p:cNvSpPr>
          <p:nvPr>
            <p:ph type="sldNum" sz="quarter" idx="10"/>
          </p:nvPr>
        </p:nvSpPr>
        <p:spPr/>
        <p:txBody>
          <a:bodyPr/>
          <a:lstStyle/>
          <a:p>
            <a:fld id="{548429F1-DC4C-4EFB-8C06-C9B834569BA6}" type="slidenum">
              <a:rPr lang="en-US" smtClean="0"/>
              <a:t>12</a:t>
            </a:fld>
            <a:endParaRPr lang="en-US"/>
          </a:p>
        </p:txBody>
      </p:sp>
    </p:spTree>
    <p:extLst>
      <p:ext uri="{BB962C8B-B14F-4D97-AF65-F5344CB8AC3E}">
        <p14:creationId xmlns:p14="http://schemas.microsoft.com/office/powerpoint/2010/main" val="3296896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D28941-EDD1-45D2-8182-390540AD74D6}" type="datetime1">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6C4E9-6070-4511-A1E7-F763F4F93923}" type="slidenum">
              <a:rPr lang="en-US" smtClean="0"/>
              <a:t>‹#›</a:t>
            </a:fld>
            <a:endParaRPr lang="en-US"/>
          </a:p>
        </p:txBody>
      </p:sp>
      <p:sp>
        <p:nvSpPr>
          <p:cNvPr id="7" name="Rectangle 6"/>
          <p:cNvSpPr/>
          <p:nvPr userDrawn="1"/>
        </p:nvSpPr>
        <p:spPr>
          <a:xfrm>
            <a:off x="0" y="6721480"/>
            <a:ext cx="9144000" cy="136525"/>
          </a:xfrm>
          <a:prstGeom prst="rect">
            <a:avLst/>
          </a:prstGeom>
          <a:solidFill>
            <a:srgbClr val="BF5700"/>
          </a:solidFill>
          <a:ln>
            <a:solidFill>
              <a:srgbClr val="BF5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Rectangle 7"/>
          <p:cNvSpPr/>
          <p:nvPr userDrawn="1"/>
        </p:nvSpPr>
        <p:spPr>
          <a:xfrm>
            <a:off x="0" y="5"/>
            <a:ext cx="9144000" cy="136525"/>
          </a:xfrm>
          <a:prstGeom prst="rect">
            <a:avLst/>
          </a:prstGeom>
          <a:solidFill>
            <a:srgbClr val="BF5700"/>
          </a:solidFill>
          <a:ln>
            <a:solidFill>
              <a:srgbClr val="BF5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749143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CB52372-8931-46FF-AD72-372601D20ED7}" type="datetime1">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6C4E9-6070-4511-A1E7-F763F4F93923}" type="slidenum">
              <a:rPr lang="en-US" smtClean="0"/>
              <a:t>‹#›</a:t>
            </a:fld>
            <a:endParaRPr lang="en-US"/>
          </a:p>
        </p:txBody>
      </p:sp>
    </p:spTree>
    <p:extLst>
      <p:ext uri="{BB962C8B-B14F-4D97-AF65-F5344CB8AC3E}">
        <p14:creationId xmlns:p14="http://schemas.microsoft.com/office/powerpoint/2010/main" val="2191779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6DAC0-D757-463F-9701-383A421BA634}" type="datetime1">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6C4E9-6070-4511-A1E7-F763F4F93923}" type="slidenum">
              <a:rPr lang="en-US" smtClean="0"/>
              <a:t>‹#›</a:t>
            </a:fld>
            <a:endParaRPr lang="en-US"/>
          </a:p>
        </p:txBody>
      </p:sp>
    </p:spTree>
    <p:extLst>
      <p:ext uri="{BB962C8B-B14F-4D97-AF65-F5344CB8AC3E}">
        <p14:creationId xmlns:p14="http://schemas.microsoft.com/office/powerpoint/2010/main" val="2534155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377" rtl="0" eaLnBrk="1" latinLnBrk="0" hangingPunct="1">
              <a:lnSpc>
                <a:spcPct val="90000"/>
              </a:lnSpc>
              <a:spcBef>
                <a:spcPct val="0"/>
              </a:spcBef>
              <a:buNone/>
              <a:defRPr lang="en-US" sz="4400" kern="1200" dirty="0">
                <a:solidFill>
                  <a:srgbClr val="C00000"/>
                </a:solidFill>
                <a:latin typeface="Tw Cen MT Condensed" panose="020B0606020104020203" pitchFamily="34" charset="0"/>
                <a:ea typeface="+mj-ea"/>
                <a:cs typeface="+mj-cs"/>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sz="2400">
                <a:solidFill>
                  <a:schemeClr val="tx2"/>
                </a:solidFill>
              </a:defRPr>
            </a:lvl2pPr>
            <a:lvl3pPr>
              <a:defRPr sz="2400">
                <a:solidFill>
                  <a:schemeClr val="accent3"/>
                </a:solidFill>
              </a:defRPr>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8C22322-5DE9-4DBF-99DE-DF195F4EBB5B}" type="datetime1">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6C4E9-6070-4511-A1E7-F763F4F93923}" type="slidenum">
              <a:rPr lang="en-US" smtClean="0"/>
              <a:t>‹#›</a:t>
            </a:fld>
            <a:endParaRPr lang="en-US"/>
          </a:p>
        </p:txBody>
      </p:sp>
      <p:cxnSp>
        <p:nvCxnSpPr>
          <p:cNvPr id="7" name="Straight Connector 6"/>
          <p:cNvCxnSpPr/>
          <p:nvPr userDrawn="1"/>
        </p:nvCxnSpPr>
        <p:spPr>
          <a:xfrm>
            <a:off x="499223" y="1450658"/>
            <a:ext cx="8269288" cy="0"/>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0" y="5"/>
            <a:ext cx="9144000" cy="136525"/>
          </a:xfrm>
          <a:prstGeom prst="rect">
            <a:avLst/>
          </a:prstGeom>
          <a:solidFill>
            <a:srgbClr val="BF5700"/>
          </a:solidFill>
          <a:ln>
            <a:solidFill>
              <a:srgbClr val="BF5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userDrawn="1"/>
        </p:nvSpPr>
        <p:spPr>
          <a:xfrm>
            <a:off x="0" y="6721480"/>
            <a:ext cx="9144000" cy="136525"/>
          </a:xfrm>
          <a:prstGeom prst="rect">
            <a:avLst/>
          </a:prstGeom>
          <a:solidFill>
            <a:srgbClr val="BF5700"/>
          </a:solidFill>
          <a:ln>
            <a:solidFill>
              <a:srgbClr val="BF5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05753833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B697C5-3DF8-44AF-BA63-C7D635A039B9}" type="datetime1">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6C4E9-6070-4511-A1E7-F763F4F93923}" type="slidenum">
              <a:rPr lang="en-US" smtClean="0"/>
              <a:t>‹#›</a:t>
            </a:fld>
            <a:endParaRPr lang="en-US"/>
          </a:p>
        </p:txBody>
      </p:sp>
      <p:sp>
        <p:nvSpPr>
          <p:cNvPr id="7" name="Rectangle 6"/>
          <p:cNvSpPr/>
          <p:nvPr userDrawn="1"/>
        </p:nvSpPr>
        <p:spPr>
          <a:xfrm>
            <a:off x="0" y="5"/>
            <a:ext cx="9144000" cy="136525"/>
          </a:xfrm>
          <a:prstGeom prst="rect">
            <a:avLst/>
          </a:prstGeom>
          <a:solidFill>
            <a:srgbClr val="BF5700"/>
          </a:solidFill>
          <a:ln>
            <a:solidFill>
              <a:srgbClr val="BF5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Rectangle 7"/>
          <p:cNvSpPr/>
          <p:nvPr userDrawn="1"/>
        </p:nvSpPr>
        <p:spPr>
          <a:xfrm>
            <a:off x="0" y="6721480"/>
            <a:ext cx="9144000" cy="136525"/>
          </a:xfrm>
          <a:prstGeom prst="rect">
            <a:avLst/>
          </a:prstGeom>
          <a:solidFill>
            <a:srgbClr val="BF5700"/>
          </a:solidFill>
          <a:ln>
            <a:solidFill>
              <a:srgbClr val="BF5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627472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07AB4D8-54A0-444E-8867-A64AF036EEBD}" type="datetime1">
              <a:rPr lang="en-US" smtClean="0"/>
              <a:t>3/19/2016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46C4E9-6070-4511-A1E7-F763F4F93923}" type="slidenum">
              <a:rPr lang="en-US" smtClean="0"/>
              <a:t>‹#›</a:t>
            </a:fld>
            <a:endParaRPr lang="en-US"/>
          </a:p>
        </p:txBody>
      </p:sp>
    </p:spTree>
    <p:extLst>
      <p:ext uri="{BB962C8B-B14F-4D97-AF65-F5344CB8AC3E}">
        <p14:creationId xmlns:p14="http://schemas.microsoft.com/office/powerpoint/2010/main" val="3075624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440A5EF-BF7D-465B-BB8C-874580F91C15}" type="datetime1">
              <a:rPr lang="en-US" smtClean="0"/>
              <a:t>3/19/2016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46C4E9-6070-4511-A1E7-F763F4F93923}" type="slidenum">
              <a:rPr lang="en-US" smtClean="0"/>
              <a:t>‹#›</a:t>
            </a:fld>
            <a:endParaRPr lang="en-US"/>
          </a:p>
        </p:txBody>
      </p:sp>
    </p:spTree>
    <p:extLst>
      <p:ext uri="{BB962C8B-B14F-4D97-AF65-F5344CB8AC3E}">
        <p14:creationId xmlns:p14="http://schemas.microsoft.com/office/powerpoint/2010/main" val="3149110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F74B31E-92B5-4BA8-AF08-3D25FF08FAB1}" type="datetime1">
              <a:rPr lang="en-US" smtClean="0"/>
              <a:t>3/19/2016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46C4E9-6070-4511-A1E7-F763F4F93923}" type="slidenum">
              <a:rPr lang="en-US" smtClean="0"/>
              <a:t>‹#›</a:t>
            </a:fld>
            <a:endParaRPr lang="en-US"/>
          </a:p>
        </p:txBody>
      </p:sp>
    </p:spTree>
    <p:extLst>
      <p:ext uri="{BB962C8B-B14F-4D97-AF65-F5344CB8AC3E}">
        <p14:creationId xmlns:p14="http://schemas.microsoft.com/office/powerpoint/2010/main" val="200844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E3F85-7D99-4A45-9B9C-C0F2F45A0DC9}" type="datetime1">
              <a:rPr lang="en-US" smtClean="0"/>
              <a:t>3/19/2016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46C4E9-6070-4511-A1E7-F763F4F93923}" type="slidenum">
              <a:rPr lang="en-US" smtClean="0"/>
              <a:t>‹#›</a:t>
            </a:fld>
            <a:endParaRPr lang="en-US"/>
          </a:p>
        </p:txBody>
      </p:sp>
    </p:spTree>
    <p:extLst>
      <p:ext uri="{BB962C8B-B14F-4D97-AF65-F5344CB8AC3E}">
        <p14:creationId xmlns:p14="http://schemas.microsoft.com/office/powerpoint/2010/main" val="287699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0F0603-B0DF-4F54-96FF-640B51EE560D}" type="datetime1">
              <a:rPr lang="en-US" smtClean="0"/>
              <a:t>3/19/2016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46C4E9-6070-4511-A1E7-F763F4F93923}" type="slidenum">
              <a:rPr lang="en-US" smtClean="0"/>
              <a:t>‹#›</a:t>
            </a:fld>
            <a:endParaRPr lang="en-US"/>
          </a:p>
        </p:txBody>
      </p:sp>
    </p:spTree>
    <p:extLst>
      <p:ext uri="{BB962C8B-B14F-4D97-AF65-F5344CB8AC3E}">
        <p14:creationId xmlns:p14="http://schemas.microsoft.com/office/powerpoint/2010/main" val="3546056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63D7D-7024-49E3-A9CA-DF8B72992988}" type="datetime1">
              <a:rPr lang="en-US" smtClean="0"/>
              <a:t>3/19/2016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46C4E9-6070-4511-A1E7-F763F4F93923}" type="slidenum">
              <a:rPr lang="en-US" smtClean="0"/>
              <a:t>‹#›</a:t>
            </a:fld>
            <a:endParaRPr lang="en-US"/>
          </a:p>
        </p:txBody>
      </p:sp>
    </p:spTree>
    <p:extLst>
      <p:ext uri="{BB962C8B-B14F-4D97-AF65-F5344CB8AC3E}">
        <p14:creationId xmlns:p14="http://schemas.microsoft.com/office/powerpoint/2010/main" val="1759722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4F986F-316A-47B0-AF38-84B34651F409}" type="datetime1">
              <a:rPr lang="en-US" smtClean="0"/>
              <a:t>3/19/2016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46C4E9-6070-4511-A1E7-F763F4F93923}" type="slidenum">
              <a:rPr lang="en-US" smtClean="0"/>
              <a:t>‹#›</a:t>
            </a:fld>
            <a:endParaRPr lang="en-US"/>
          </a:p>
        </p:txBody>
      </p:sp>
    </p:spTree>
    <p:extLst>
      <p:ext uri="{BB962C8B-B14F-4D97-AF65-F5344CB8AC3E}">
        <p14:creationId xmlns:p14="http://schemas.microsoft.com/office/powerpoint/2010/main" val="3321104614"/>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2.emf"/></Relationships>
</file>

<file path=ppt/slides/_rels/slide1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4.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5.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media/image38.png"/><Relationship Id="rId3" Type="http://schemas.openxmlformats.org/officeDocument/2006/relationships/image" Target="../media/image29.png"/><Relationship Id="rId7" Type="http://schemas.openxmlformats.org/officeDocument/2006/relationships/image" Target="../media/image32.png"/><Relationship Id="rId12" Type="http://schemas.openxmlformats.org/officeDocument/2006/relationships/image" Target="../media/image3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31.png"/><Relationship Id="rId11" Type="http://schemas.openxmlformats.org/officeDocument/2006/relationships/image" Target="../media/image36.png"/><Relationship Id="rId5" Type="http://schemas.openxmlformats.org/officeDocument/2006/relationships/image" Target="../media/image300.png"/><Relationship Id="rId15" Type="http://schemas.openxmlformats.org/officeDocument/2006/relationships/image" Target="../media/image40.png"/><Relationship Id="rId10" Type="http://schemas.openxmlformats.org/officeDocument/2006/relationships/image" Target="../media/image35.png"/><Relationship Id="rId4" Type="http://schemas.openxmlformats.org/officeDocument/2006/relationships/image" Target="../media/image30.png"/><Relationship Id="rId9" Type="http://schemas.openxmlformats.org/officeDocument/2006/relationships/image" Target="../media/image34.png"/><Relationship Id="rId14" Type="http://schemas.openxmlformats.org/officeDocument/2006/relationships/image" Target="../media/image39.png"/></Relationships>
</file>

<file path=ppt/slides/_rels/slide16.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image" Target="../media/image41.png"/><Relationship Id="rId7" Type="http://schemas.openxmlformats.org/officeDocument/2006/relationships/image" Target="../media/image26.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25.jpeg"/></Relationships>
</file>

<file path=ppt/slides/_rels/slide17.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image" Target="../media/image46.png"/><Relationship Id="rId7" Type="http://schemas.openxmlformats.org/officeDocument/2006/relationships/image" Target="../media/image30.emf"/><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9.emf"/><Relationship Id="rId5" Type="http://schemas.openxmlformats.org/officeDocument/2006/relationships/image" Target="../media/image28.emf"/><Relationship Id="rId10" Type="http://schemas.openxmlformats.org/officeDocument/2006/relationships/image" Target="../media/image33.emf"/><Relationship Id="rId4" Type="http://schemas.openxmlformats.org/officeDocument/2006/relationships/image" Target="../media/image420.png"/><Relationship Id="rId9" Type="http://schemas.openxmlformats.org/officeDocument/2006/relationships/image" Target="../media/image32.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20.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2.xml"/><Relationship Id="rId5" Type="http://schemas.openxmlformats.org/officeDocument/2006/relationships/image" Target="../media/image38.emf"/><Relationship Id="rId4" Type="http://schemas.openxmlformats.org/officeDocument/2006/relationships/image" Target="../media/image37.emf"/></Relationships>
</file>

<file path=ppt/slides/_rels/slide22.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image" Target="../media/image40.emf"/><Relationship Id="rId7" Type="http://schemas.openxmlformats.org/officeDocument/2006/relationships/image" Target="../media/image44.emf"/><Relationship Id="rId2" Type="http://schemas.openxmlformats.org/officeDocument/2006/relationships/image" Target="../media/image39.emf"/><Relationship Id="rId1" Type="http://schemas.openxmlformats.org/officeDocument/2006/relationships/slideLayout" Target="../slideLayouts/slideLayout2.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image" Target="../media/image41.emf"/></Relationships>
</file>

<file path=ppt/slides/_rels/slide2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0.png"/></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4.jpeg"/><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0.e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t>Turning a Mobile Device into </a:t>
            </a:r>
            <a:r>
              <a:rPr lang="en-US" b="1" dirty="0" smtClean="0"/>
              <a:t>a Mouse </a:t>
            </a:r>
            <a:r>
              <a:rPr lang="en-US" b="1" dirty="0"/>
              <a:t>in the Air</a:t>
            </a:r>
          </a:p>
        </p:txBody>
      </p:sp>
      <p:sp>
        <p:nvSpPr>
          <p:cNvPr id="3" name="Subtitle 2"/>
          <p:cNvSpPr>
            <a:spLocks noGrp="1"/>
          </p:cNvSpPr>
          <p:nvPr>
            <p:ph type="subTitle" idx="1"/>
          </p:nvPr>
        </p:nvSpPr>
        <p:spPr>
          <a:xfrm>
            <a:off x="1143000" y="3558780"/>
            <a:ext cx="6858000" cy="2314972"/>
          </a:xfrm>
        </p:spPr>
        <p:txBody>
          <a:bodyPr/>
          <a:lstStyle/>
          <a:p>
            <a:r>
              <a:rPr lang="en-US" b="1" u="sng" dirty="0">
                <a:solidFill>
                  <a:schemeClr val="accent1"/>
                </a:solidFill>
              </a:rPr>
              <a:t>Sangki Yun,</a:t>
            </a:r>
            <a:r>
              <a:rPr lang="en-US" b="1" dirty="0">
                <a:solidFill>
                  <a:schemeClr val="accent1"/>
                </a:solidFill>
              </a:rPr>
              <a:t> </a:t>
            </a:r>
            <a:r>
              <a:rPr lang="en-US" b="1" dirty="0" smtClean="0">
                <a:solidFill>
                  <a:schemeClr val="accent1"/>
                </a:solidFill>
              </a:rPr>
              <a:t>Yi-Chao Chen </a:t>
            </a:r>
            <a:r>
              <a:rPr lang="en-US" b="1" dirty="0">
                <a:solidFill>
                  <a:schemeClr val="accent1"/>
                </a:solidFill>
              </a:rPr>
              <a:t>and Lili </a:t>
            </a:r>
            <a:r>
              <a:rPr lang="en-US" b="1" dirty="0" err="1">
                <a:solidFill>
                  <a:schemeClr val="accent1"/>
                </a:solidFill>
              </a:rPr>
              <a:t>Qiu</a:t>
            </a:r>
            <a:endParaRPr lang="en-US" b="1" dirty="0">
              <a:solidFill>
                <a:schemeClr val="accent1"/>
              </a:solidFill>
            </a:endParaRPr>
          </a:p>
          <a:p>
            <a:r>
              <a:rPr lang="en-US" b="1" dirty="0">
                <a:solidFill>
                  <a:schemeClr val="accent1"/>
                </a:solidFill>
              </a:rPr>
              <a:t>Department of Computer Science</a:t>
            </a:r>
          </a:p>
          <a:p>
            <a:r>
              <a:rPr lang="en-US" b="1" dirty="0">
                <a:solidFill>
                  <a:schemeClr val="accent1"/>
                </a:solidFill>
              </a:rPr>
              <a:t>The University of Texas at Austin</a:t>
            </a:r>
          </a:p>
          <a:p>
            <a:r>
              <a:rPr lang="en-US" dirty="0" smtClean="0">
                <a:solidFill>
                  <a:schemeClr val="accent1"/>
                </a:solidFill>
              </a:rPr>
              <a:t>ACM </a:t>
            </a:r>
            <a:r>
              <a:rPr lang="en-US" dirty="0" err="1" smtClean="0">
                <a:solidFill>
                  <a:schemeClr val="accent1"/>
                </a:solidFill>
              </a:rPr>
              <a:t>MobiSys</a:t>
            </a:r>
            <a:r>
              <a:rPr lang="en-US" dirty="0" smtClean="0">
                <a:solidFill>
                  <a:schemeClr val="accent1"/>
                </a:solidFill>
              </a:rPr>
              <a:t> </a:t>
            </a:r>
            <a:r>
              <a:rPr lang="en-US" dirty="0">
                <a:solidFill>
                  <a:schemeClr val="accent1"/>
                </a:solidFill>
              </a:rPr>
              <a:t>2015, </a:t>
            </a:r>
            <a:r>
              <a:rPr lang="en-US" dirty="0" smtClean="0">
                <a:solidFill>
                  <a:schemeClr val="accent1"/>
                </a:solidFill>
              </a:rPr>
              <a:t>Florence, Italy</a:t>
            </a:r>
            <a:endParaRPr lang="en-US" dirty="0"/>
          </a:p>
        </p:txBody>
      </p:sp>
      <p:sp>
        <p:nvSpPr>
          <p:cNvPr id="4" name="Slide Number Placeholder 3"/>
          <p:cNvSpPr>
            <a:spLocks noGrp="1"/>
          </p:cNvSpPr>
          <p:nvPr>
            <p:ph type="sldNum" sz="quarter" idx="12"/>
          </p:nvPr>
        </p:nvSpPr>
        <p:spPr/>
        <p:txBody>
          <a:bodyPr/>
          <a:lstStyle/>
          <a:p>
            <a:fld id="{6046C4E9-6070-4511-A1E7-F763F4F93923}" type="slidenum">
              <a:rPr lang="en-US" smtClean="0"/>
              <a:t>1</a:t>
            </a:fld>
            <a:endParaRPr lang="en-US"/>
          </a:p>
        </p:txBody>
      </p:sp>
    </p:spTree>
    <p:extLst>
      <p:ext uri="{BB962C8B-B14F-4D97-AF65-F5344CB8AC3E}">
        <p14:creationId xmlns:p14="http://schemas.microsoft.com/office/powerpoint/2010/main" val="4186811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628649" y="1825625"/>
            <a:ext cx="8422217" cy="4351338"/>
          </a:xfrm>
        </p:spPr>
        <p:txBody>
          <a:bodyPr/>
          <a:lstStyle/>
          <a:p>
            <a:r>
              <a:rPr lang="en-US" sz="3200" b="1" dirty="0"/>
              <a:t>Accurately estimate the Doppler shift</a:t>
            </a:r>
          </a:p>
          <a:p>
            <a:r>
              <a:rPr lang="en-US" sz="3200" dirty="0" smtClean="0">
                <a:solidFill>
                  <a:schemeClr val="bg1">
                    <a:lumMod val="75000"/>
                  </a:schemeClr>
                </a:solidFill>
              </a:rPr>
              <a:t>Locate </a:t>
            </a:r>
            <a:r>
              <a:rPr lang="en-US" sz="3200" dirty="0">
                <a:solidFill>
                  <a:schemeClr val="bg1">
                    <a:lumMod val="75000"/>
                  </a:schemeClr>
                </a:solidFill>
              </a:rPr>
              <a:t>the device </a:t>
            </a:r>
            <a:r>
              <a:rPr lang="en-US" sz="3600" dirty="0">
                <a:solidFill>
                  <a:schemeClr val="bg1">
                    <a:lumMod val="75000"/>
                  </a:schemeClr>
                </a:solidFill>
              </a:rPr>
              <a:t/>
            </a:r>
            <a:br>
              <a:rPr lang="en-US" sz="3600" dirty="0">
                <a:solidFill>
                  <a:schemeClr val="bg1">
                    <a:lumMod val="75000"/>
                  </a:schemeClr>
                </a:solidFill>
              </a:rPr>
            </a:br>
            <a:r>
              <a:rPr lang="en-US" dirty="0">
                <a:solidFill>
                  <a:schemeClr val="bg1">
                    <a:lumMod val="75000"/>
                  </a:schemeClr>
                </a:solidFill>
              </a:rPr>
              <a:t>(Assume speaker distance &amp; initial position known)</a:t>
            </a:r>
            <a:endParaRPr lang="en-US" sz="3200" dirty="0">
              <a:solidFill>
                <a:schemeClr val="bg1">
                  <a:lumMod val="75000"/>
                </a:schemeClr>
              </a:solidFill>
            </a:endParaRPr>
          </a:p>
          <a:p>
            <a:r>
              <a:rPr lang="en-US" sz="3200" dirty="0" smtClean="0">
                <a:solidFill>
                  <a:schemeClr val="bg1">
                    <a:lumMod val="75000"/>
                  </a:schemeClr>
                </a:solidFill>
              </a:rPr>
              <a:t>Finding the distance between speakers</a:t>
            </a:r>
            <a:endParaRPr lang="en-US" sz="3200" dirty="0">
              <a:solidFill>
                <a:schemeClr val="bg1">
                  <a:lumMod val="75000"/>
                </a:schemeClr>
              </a:solidFill>
            </a:endParaRPr>
          </a:p>
          <a:p>
            <a:r>
              <a:rPr lang="en-US" sz="3200" dirty="0" smtClean="0">
                <a:solidFill>
                  <a:schemeClr val="bg1">
                    <a:lumMod val="75000"/>
                  </a:schemeClr>
                </a:solidFill>
              </a:rPr>
              <a:t>Handling the uncertainty of the initial position</a:t>
            </a:r>
            <a:endParaRPr lang="en-US" dirty="0" smtClean="0">
              <a:solidFill>
                <a:schemeClr val="bg1">
                  <a:lumMod val="75000"/>
                </a:schemeClr>
              </a:solidFill>
            </a:endParaRPr>
          </a:p>
        </p:txBody>
      </p:sp>
      <p:sp>
        <p:nvSpPr>
          <p:cNvPr id="4" name="Slide Number Placeholder 3"/>
          <p:cNvSpPr>
            <a:spLocks noGrp="1"/>
          </p:cNvSpPr>
          <p:nvPr>
            <p:ph type="sldNum" sz="quarter" idx="12"/>
          </p:nvPr>
        </p:nvSpPr>
        <p:spPr/>
        <p:txBody>
          <a:bodyPr/>
          <a:lstStyle/>
          <a:p>
            <a:fld id="{6046C4E9-6070-4511-A1E7-F763F4F93923}" type="slidenum">
              <a:rPr lang="en-US" smtClean="0"/>
              <a:t>10</a:t>
            </a:fld>
            <a:endParaRPr lang="en-US"/>
          </a:p>
        </p:txBody>
      </p:sp>
    </p:spTree>
    <p:extLst>
      <p:ext uri="{BB962C8B-B14F-4D97-AF65-F5344CB8AC3E}">
        <p14:creationId xmlns:p14="http://schemas.microsoft.com/office/powerpoint/2010/main" val="623821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Doppler shift estimation</a:t>
            </a:r>
            <a:endParaRPr lang="en-US" dirty="0"/>
          </a:p>
        </p:txBody>
      </p:sp>
      <p:sp>
        <p:nvSpPr>
          <p:cNvPr id="3" name="Content Placeholder 2"/>
          <p:cNvSpPr>
            <a:spLocks noGrp="1"/>
          </p:cNvSpPr>
          <p:nvPr>
            <p:ph idx="1"/>
          </p:nvPr>
        </p:nvSpPr>
        <p:spPr/>
        <p:txBody>
          <a:bodyPr>
            <a:normAutofit/>
          </a:bodyPr>
          <a:lstStyle/>
          <a:p>
            <a:r>
              <a:rPr lang="en-US" sz="2400" dirty="0" smtClean="0"/>
              <a:t>Frequency domain analysis by Short-term </a:t>
            </a:r>
            <a:r>
              <a:rPr lang="en-US" sz="2400" dirty="0"/>
              <a:t>Fourier Transform (</a:t>
            </a:r>
            <a:r>
              <a:rPr lang="en-US" sz="2400" dirty="0" err="1"/>
              <a:t>STFT</a:t>
            </a:r>
            <a:r>
              <a:rPr lang="en-US" sz="2400" dirty="0"/>
              <a:t>)</a:t>
            </a:r>
          </a:p>
          <a:p>
            <a:endParaRPr lang="en-US" sz="2400" dirty="0" smtClean="0"/>
          </a:p>
          <a:p>
            <a:r>
              <a:rPr lang="en-US" sz="2400" dirty="0" smtClean="0"/>
              <a:t>Detect the Doppler shift by finding the peak frequency with maximum magnitude</a:t>
            </a:r>
            <a:endParaRPr lang="en-US" sz="3600"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471" y="3915181"/>
            <a:ext cx="41148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lide Number Placeholder 5"/>
          <p:cNvSpPr>
            <a:spLocks noGrp="1"/>
          </p:cNvSpPr>
          <p:nvPr>
            <p:ph type="sldNum" sz="quarter" idx="12"/>
          </p:nvPr>
        </p:nvSpPr>
        <p:spPr/>
        <p:txBody>
          <a:bodyPr/>
          <a:lstStyle/>
          <a:p>
            <a:fld id="{6046C4E9-6070-4511-A1E7-F763F4F93923}" type="slidenum">
              <a:rPr lang="en-US" smtClean="0"/>
              <a:t>11</a:t>
            </a:fld>
            <a:endParaRPr lang="en-US"/>
          </a:p>
        </p:txBody>
      </p:sp>
      <p:sp>
        <p:nvSpPr>
          <p:cNvPr id="8" name="TextBox 7"/>
          <p:cNvSpPr txBox="1"/>
          <p:nvPr/>
        </p:nvSpPr>
        <p:spPr>
          <a:xfrm>
            <a:off x="552773" y="6028144"/>
            <a:ext cx="3561424" cy="400110"/>
          </a:xfrm>
          <a:prstGeom prst="rect">
            <a:avLst/>
          </a:prstGeom>
          <a:noFill/>
        </p:spPr>
        <p:txBody>
          <a:bodyPr wrap="none" rtlCol="0">
            <a:spAutoFit/>
          </a:bodyPr>
          <a:lstStyle/>
          <a:p>
            <a:r>
              <a:rPr lang="en-US" sz="2000" b="1" dirty="0" smtClean="0"/>
              <a:t>Spectrogram of the audio signal</a:t>
            </a:r>
            <a:endParaRPr lang="en-US" sz="2000" b="1" dirty="0"/>
          </a:p>
        </p:txBody>
      </p:sp>
      <p:sp>
        <p:nvSpPr>
          <p:cNvPr id="9" name="TextBox 8"/>
          <p:cNvSpPr txBox="1"/>
          <p:nvPr/>
        </p:nvSpPr>
        <p:spPr>
          <a:xfrm>
            <a:off x="4470019" y="6026028"/>
            <a:ext cx="4661661" cy="400110"/>
          </a:xfrm>
          <a:prstGeom prst="rect">
            <a:avLst/>
          </a:prstGeom>
          <a:noFill/>
        </p:spPr>
        <p:txBody>
          <a:bodyPr wrap="none" rtlCol="0">
            <a:spAutoFit/>
          </a:bodyPr>
          <a:lstStyle/>
          <a:p>
            <a:r>
              <a:rPr lang="en-US" sz="2000" b="1" dirty="0" smtClean="0"/>
              <a:t>Doppler shift estimated by peak detection</a:t>
            </a:r>
            <a:endParaRPr lang="en-US" sz="2000" b="1" dirty="0"/>
          </a:p>
        </p:txBody>
      </p:sp>
      <p:pic>
        <p:nvPicPr>
          <p:cNvPr id="5" name="Picture 4"/>
          <p:cNvPicPr>
            <a:picLocks noChangeAspect="1"/>
          </p:cNvPicPr>
          <p:nvPr/>
        </p:nvPicPr>
        <p:blipFill>
          <a:blip r:embed="rId4"/>
          <a:stretch>
            <a:fillRect/>
          </a:stretch>
        </p:blipFill>
        <p:spPr>
          <a:xfrm>
            <a:off x="4648729" y="4001294"/>
            <a:ext cx="4114800" cy="2063546"/>
          </a:xfrm>
          <a:prstGeom prst="rect">
            <a:avLst/>
          </a:prstGeom>
        </p:spPr>
      </p:pic>
    </p:spTree>
    <p:extLst>
      <p:ext uri="{BB962C8B-B14F-4D97-AF65-F5344CB8AC3E}">
        <p14:creationId xmlns:p14="http://schemas.microsoft.com/office/powerpoint/2010/main" val="36927708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Improving the frequency shift estimation accuracy</a:t>
            </a:r>
          </a:p>
        </p:txBody>
      </p:sp>
      <p:sp>
        <p:nvSpPr>
          <p:cNvPr id="3" name="Content Placeholder 2"/>
          <p:cNvSpPr>
            <a:spLocks noGrp="1"/>
          </p:cNvSpPr>
          <p:nvPr>
            <p:ph idx="1"/>
          </p:nvPr>
        </p:nvSpPr>
        <p:spPr/>
        <p:txBody>
          <a:bodyPr>
            <a:normAutofit/>
          </a:bodyPr>
          <a:lstStyle/>
          <a:p>
            <a:r>
              <a:rPr lang="en-US" dirty="0"/>
              <a:t>Utilize larger spectrum </a:t>
            </a:r>
          </a:p>
          <a:p>
            <a:pPr lvl="1"/>
            <a:r>
              <a:rPr lang="en-US" sz="2800" dirty="0" smtClean="0"/>
              <a:t>Send multiple </a:t>
            </a:r>
            <a:r>
              <a:rPr lang="en-US" sz="2800" dirty="0"/>
              <a:t>audio tones in 200 Hz </a:t>
            </a:r>
            <a:r>
              <a:rPr lang="en-US" sz="2800" dirty="0" smtClean="0"/>
              <a:t>interval</a:t>
            </a:r>
            <a:endParaRPr lang="en-US" sz="2800" dirty="0"/>
          </a:p>
          <a:p>
            <a:r>
              <a:rPr lang="en-US" dirty="0"/>
              <a:t>Outlier removal </a:t>
            </a:r>
            <a:endParaRPr lang="en-US" dirty="0" smtClean="0"/>
          </a:p>
          <a:p>
            <a:pPr lvl="1"/>
            <a:r>
              <a:rPr lang="en-US" sz="2800" dirty="0" smtClean="0"/>
              <a:t>Doppler </a:t>
            </a:r>
            <a:r>
              <a:rPr lang="en-US" sz="2800" dirty="0"/>
              <a:t>shift change larger than 10 </a:t>
            </a:r>
            <a:r>
              <a:rPr lang="en-US" sz="2800" dirty="0" smtClean="0"/>
              <a:t>Hz</a:t>
            </a:r>
            <a:endParaRPr lang="en-US" sz="2800" dirty="0"/>
          </a:p>
          <a:p>
            <a:r>
              <a:rPr lang="en-US" dirty="0"/>
              <a:t>Maximal Ratio Combining</a:t>
            </a:r>
          </a:p>
        </p:txBody>
      </p:sp>
      <p:sp>
        <p:nvSpPr>
          <p:cNvPr id="5" name="TextBox 4"/>
          <p:cNvSpPr txBox="1"/>
          <p:nvPr/>
        </p:nvSpPr>
        <p:spPr>
          <a:xfrm>
            <a:off x="561240" y="6231938"/>
            <a:ext cx="4096058" cy="400110"/>
          </a:xfrm>
          <a:prstGeom prst="rect">
            <a:avLst/>
          </a:prstGeom>
          <a:noFill/>
        </p:spPr>
        <p:txBody>
          <a:bodyPr wrap="none" rtlCol="0">
            <a:spAutoFit/>
          </a:bodyPr>
          <a:lstStyle/>
          <a:p>
            <a:r>
              <a:rPr lang="en-US" sz="2000" b="1" dirty="0"/>
              <a:t>Doppler shift from multiple channels</a:t>
            </a:r>
          </a:p>
        </p:txBody>
      </p:sp>
      <p:sp>
        <p:nvSpPr>
          <p:cNvPr id="9" name="TextBox 8"/>
          <p:cNvSpPr txBox="1"/>
          <p:nvPr/>
        </p:nvSpPr>
        <p:spPr>
          <a:xfrm>
            <a:off x="5286804" y="6235938"/>
            <a:ext cx="2921313" cy="400110"/>
          </a:xfrm>
          <a:prstGeom prst="rect">
            <a:avLst/>
          </a:prstGeom>
          <a:noFill/>
        </p:spPr>
        <p:txBody>
          <a:bodyPr wrap="none" rtlCol="0">
            <a:spAutoFit/>
          </a:bodyPr>
          <a:lstStyle/>
          <a:p>
            <a:r>
              <a:rPr lang="en-US" sz="2000" b="1" dirty="0"/>
              <a:t>MRC with outlier removal</a:t>
            </a:r>
          </a:p>
        </p:txBody>
      </p:sp>
      <p:sp>
        <p:nvSpPr>
          <p:cNvPr id="10" name="Slide Number Placeholder 9"/>
          <p:cNvSpPr>
            <a:spLocks noGrp="1"/>
          </p:cNvSpPr>
          <p:nvPr>
            <p:ph type="sldNum" sz="quarter" idx="12"/>
          </p:nvPr>
        </p:nvSpPr>
        <p:spPr/>
        <p:txBody>
          <a:bodyPr/>
          <a:lstStyle/>
          <a:p>
            <a:fld id="{6046C4E9-6070-4511-A1E7-F763F4F93923}" type="slidenum">
              <a:rPr lang="en-US" smtClean="0"/>
              <a:t>12</a:t>
            </a:fld>
            <a:endParaRPr lang="en-US"/>
          </a:p>
        </p:txBody>
      </p:sp>
      <p:pic>
        <p:nvPicPr>
          <p:cNvPr id="11" name="Picture 10"/>
          <p:cNvPicPr>
            <a:picLocks noChangeAspect="1"/>
          </p:cNvPicPr>
          <p:nvPr/>
        </p:nvPicPr>
        <p:blipFill>
          <a:blip r:embed="rId3"/>
          <a:stretch>
            <a:fillRect/>
          </a:stretch>
        </p:blipFill>
        <p:spPr>
          <a:xfrm>
            <a:off x="457200" y="4248353"/>
            <a:ext cx="4114800" cy="2063546"/>
          </a:xfrm>
          <a:prstGeom prst="rect">
            <a:avLst/>
          </a:prstGeom>
        </p:spPr>
      </p:pic>
      <p:pic>
        <p:nvPicPr>
          <p:cNvPr id="7" name="Picture 6"/>
          <p:cNvPicPr>
            <a:picLocks noChangeAspect="1"/>
          </p:cNvPicPr>
          <p:nvPr/>
        </p:nvPicPr>
        <p:blipFill>
          <a:blip r:embed="rId4"/>
          <a:stretch>
            <a:fillRect/>
          </a:stretch>
        </p:blipFill>
        <p:spPr>
          <a:xfrm>
            <a:off x="4676040" y="4248353"/>
            <a:ext cx="4114800" cy="2063546"/>
          </a:xfrm>
          <a:prstGeom prst="rect">
            <a:avLst/>
          </a:prstGeom>
        </p:spPr>
      </p:pic>
    </p:spTree>
    <p:extLst>
      <p:ext uri="{BB962C8B-B14F-4D97-AF65-F5344CB8AC3E}">
        <p14:creationId xmlns:p14="http://schemas.microsoft.com/office/powerpoint/2010/main" val="39318962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628649" y="1825625"/>
            <a:ext cx="8422217" cy="4351338"/>
          </a:xfrm>
        </p:spPr>
        <p:txBody>
          <a:bodyPr/>
          <a:lstStyle/>
          <a:p>
            <a:r>
              <a:rPr lang="en-US" sz="3200" dirty="0" smtClean="0">
                <a:solidFill>
                  <a:schemeClr val="bg1">
                    <a:lumMod val="75000"/>
                  </a:schemeClr>
                </a:solidFill>
              </a:rPr>
              <a:t>Accurate estimation of </a:t>
            </a:r>
            <a:r>
              <a:rPr lang="en-US" sz="3200" dirty="0">
                <a:solidFill>
                  <a:schemeClr val="bg1">
                    <a:lumMod val="75000"/>
                  </a:schemeClr>
                </a:solidFill>
              </a:rPr>
              <a:t>the Doppler </a:t>
            </a:r>
            <a:r>
              <a:rPr lang="en-US" sz="3200" dirty="0" smtClean="0">
                <a:solidFill>
                  <a:schemeClr val="bg1">
                    <a:lumMod val="75000"/>
                  </a:schemeClr>
                </a:solidFill>
              </a:rPr>
              <a:t>shift</a:t>
            </a:r>
            <a:endParaRPr lang="en-US" sz="3200" dirty="0">
              <a:solidFill>
                <a:schemeClr val="bg1">
                  <a:lumMod val="75000"/>
                </a:schemeClr>
              </a:solidFill>
            </a:endParaRPr>
          </a:p>
          <a:p>
            <a:r>
              <a:rPr lang="en-US" sz="3200" b="1" dirty="0"/>
              <a:t>Locate the device</a:t>
            </a:r>
            <a:r>
              <a:rPr lang="en-US" sz="3200" b="1" dirty="0" smtClean="0"/>
              <a:t> </a:t>
            </a:r>
            <a:r>
              <a:rPr lang="en-US" sz="3200" b="1" dirty="0"/>
              <a:t/>
            </a:r>
            <a:br>
              <a:rPr lang="en-US" sz="3200" b="1" dirty="0"/>
            </a:br>
            <a:r>
              <a:rPr lang="en-US" b="1" dirty="0"/>
              <a:t>(Assume speaker distance &amp; initial position known)</a:t>
            </a:r>
            <a:endParaRPr lang="en-US" sz="3200" b="1" dirty="0"/>
          </a:p>
          <a:p>
            <a:r>
              <a:rPr lang="en-US" sz="3200" b="1" dirty="0" smtClean="0"/>
              <a:t>Finding the distance between speakers</a:t>
            </a:r>
            <a:endParaRPr lang="en-US" sz="3200" b="1" dirty="0"/>
          </a:p>
          <a:p>
            <a:r>
              <a:rPr lang="en-US" sz="3200" b="1" dirty="0"/>
              <a:t>Handling the uncertainty of the initial position</a:t>
            </a:r>
          </a:p>
        </p:txBody>
      </p:sp>
      <p:sp>
        <p:nvSpPr>
          <p:cNvPr id="4" name="Slide Number Placeholder 3"/>
          <p:cNvSpPr>
            <a:spLocks noGrp="1"/>
          </p:cNvSpPr>
          <p:nvPr>
            <p:ph type="sldNum" sz="quarter" idx="12"/>
          </p:nvPr>
        </p:nvSpPr>
        <p:spPr/>
        <p:txBody>
          <a:bodyPr/>
          <a:lstStyle/>
          <a:p>
            <a:fld id="{6046C4E9-6070-4511-A1E7-F763F4F93923}" type="slidenum">
              <a:rPr lang="en-US" smtClean="0"/>
              <a:t>13</a:t>
            </a:fld>
            <a:endParaRPr lang="en-US"/>
          </a:p>
        </p:txBody>
      </p:sp>
    </p:spTree>
    <p:extLst>
      <p:ext uri="{BB962C8B-B14F-4D97-AF65-F5344CB8AC3E}">
        <p14:creationId xmlns:p14="http://schemas.microsoft.com/office/powerpoint/2010/main" val="38774075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Tracking the device position - 1</a:t>
            </a:r>
            <a:endParaRPr lang="en-US" dirty="0"/>
          </a:p>
        </p:txBody>
      </p:sp>
      <p:sp>
        <p:nvSpPr>
          <p:cNvPr id="3" name="Content Placeholder 2"/>
          <p:cNvSpPr>
            <a:spLocks noGrp="1"/>
          </p:cNvSpPr>
          <p:nvPr>
            <p:ph idx="1"/>
          </p:nvPr>
        </p:nvSpPr>
        <p:spPr/>
        <p:txBody>
          <a:bodyPr/>
          <a:lstStyle/>
          <a:p>
            <a:r>
              <a:rPr lang="en-US" dirty="0" smtClean="0"/>
              <a:t>Assumptions</a:t>
            </a:r>
          </a:p>
          <a:p>
            <a:pPr lvl="1"/>
            <a:r>
              <a:rPr lang="en-US" dirty="0" smtClean="0"/>
              <a:t>The distance between speakers is known</a:t>
            </a:r>
          </a:p>
          <a:p>
            <a:pPr lvl="1"/>
            <a:r>
              <a:rPr lang="en-US" dirty="0" smtClean="0"/>
              <a:t>The initial device position is known</a:t>
            </a:r>
          </a:p>
          <a:p>
            <a:r>
              <a:rPr lang="en-US" dirty="0" smtClean="0"/>
              <a:t>Measure Doppler shift from two speakers</a:t>
            </a:r>
          </a:p>
          <a:p>
            <a:r>
              <a:rPr lang="en-US" dirty="0" smtClean="0"/>
              <a:t>Using the previous position and Doppler, update new distance from speakers</a:t>
            </a:r>
            <a:endParaRPr lang="en-US" dirty="0"/>
          </a:p>
        </p:txBody>
      </p:sp>
      <mc:AlternateContent xmlns:mc="http://schemas.openxmlformats.org/markup-compatibility/2006" xmlns:a14="http://schemas.microsoft.com/office/drawing/2010/main">
        <mc:Choice Requires="a14">
          <p:sp>
            <p:nvSpPr>
              <p:cNvPr id="4" name="TextBox 3"/>
              <p:cNvSpPr txBox="1"/>
              <p:nvPr/>
            </p:nvSpPr>
            <p:spPr>
              <a:xfrm>
                <a:off x="1276405" y="4545459"/>
                <a:ext cx="2984215" cy="78483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US" sz="2000" i="1">
                              <a:latin typeface="Cambria Math"/>
                            </a:rPr>
                            <m:t>𝐷</m:t>
                          </m:r>
                        </m:e>
                        <m:sub>
                          <m:r>
                            <a:rPr lang="en-US" sz="2000" i="1">
                              <a:latin typeface="Cambria Math"/>
                            </a:rPr>
                            <m:t>𝑖</m:t>
                          </m:r>
                          <m:r>
                            <a:rPr lang="en-US" sz="2000" i="1">
                              <a:latin typeface="Cambria Math"/>
                            </a:rPr>
                            <m:t>,1</m:t>
                          </m:r>
                        </m:sub>
                      </m:sSub>
                      <m:r>
                        <a:rPr lang="en-US" sz="2000" i="1">
                          <a:latin typeface="Cambria Math"/>
                        </a:rPr>
                        <m:t>=</m:t>
                      </m:r>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𝑖</m:t>
                          </m:r>
                          <m:r>
                            <a:rPr lang="en-US" sz="2000" i="1">
                              <a:latin typeface="Cambria Math"/>
                            </a:rPr>
                            <m:t>−1,1</m:t>
                          </m:r>
                        </m:sub>
                      </m:sSub>
                      <m:r>
                        <a:rPr lang="en-US" sz="2000" i="1" smtClean="0">
                          <a:latin typeface="Cambria Math"/>
                        </a:rPr>
                        <m:t>+</m:t>
                      </m:r>
                      <m:d>
                        <m:dPr>
                          <m:ctrlPr>
                            <a:rPr lang="en-US" sz="2000" i="1">
                              <a:latin typeface="Cambria Math" panose="02040503050406030204" pitchFamily="18" charset="0"/>
                            </a:rPr>
                          </m:ctrlPr>
                        </m:dPr>
                        <m:e>
                          <m:f>
                            <m:fPr>
                              <m:ctrlPr>
                                <a:rPr lang="en-US" sz="2000" i="1">
                                  <a:latin typeface="Cambria Math" panose="02040503050406030204" pitchFamily="18" charset="0"/>
                                </a:rPr>
                              </m:ctrlPr>
                            </m:fPr>
                            <m:num>
                              <m:sSubSup>
                                <m:sSubSupPr>
                                  <m:ctrlPr>
                                    <a:rPr lang="en-US" sz="2000" i="1">
                                      <a:latin typeface="Cambria Math" panose="02040503050406030204" pitchFamily="18" charset="0"/>
                                    </a:rPr>
                                  </m:ctrlPr>
                                </m:sSubSupPr>
                                <m:e>
                                  <m:r>
                                    <a:rPr lang="en-US" sz="2000" i="1">
                                      <a:latin typeface="Cambria Math"/>
                                    </a:rPr>
                                    <m:t>𝐹</m:t>
                                  </m:r>
                                </m:e>
                                <m:sub>
                                  <m:r>
                                    <a:rPr lang="en-US" sz="2000" i="1">
                                      <a:latin typeface="Cambria Math"/>
                                    </a:rPr>
                                    <m:t>𝑖</m:t>
                                  </m:r>
                                  <m:r>
                                    <a:rPr lang="en-US" sz="2000" i="1">
                                      <a:latin typeface="Cambria Math"/>
                                    </a:rPr>
                                    <m:t>,1</m:t>
                                  </m:r>
                                </m:sub>
                                <m:sup>
                                  <m:r>
                                    <a:rPr lang="en-US" sz="2000" i="1">
                                      <a:latin typeface="Cambria Math" panose="02040503050406030204" pitchFamily="18" charset="0"/>
                                    </a:rPr>
                                    <m:t>𝑠</m:t>
                                  </m:r>
                                </m:sup>
                              </m:sSubSup>
                            </m:num>
                            <m:den>
                              <m:sSub>
                                <m:sSubPr>
                                  <m:ctrlPr>
                                    <a:rPr lang="en-US" sz="2000" i="1">
                                      <a:latin typeface="Cambria Math" panose="02040503050406030204" pitchFamily="18" charset="0"/>
                                    </a:rPr>
                                  </m:ctrlPr>
                                </m:sSubPr>
                                <m:e>
                                  <m:r>
                                    <a:rPr lang="en-US" sz="2000" i="1">
                                      <a:latin typeface="Cambria Math"/>
                                    </a:rPr>
                                    <m:t>𝐹</m:t>
                                  </m:r>
                                </m:e>
                                <m:sub>
                                  <m:r>
                                    <a:rPr lang="en-US" sz="2000" i="1">
                                      <a:latin typeface="Cambria Math"/>
                                    </a:rPr>
                                    <m:t>1</m:t>
                                  </m:r>
                                </m:sub>
                              </m:sSub>
                            </m:den>
                          </m:f>
                          <m:r>
                            <a:rPr lang="en-US" sz="2000" i="1">
                              <a:latin typeface="Cambria Math"/>
                            </a:rPr>
                            <m:t>𝑐</m:t>
                          </m:r>
                        </m:e>
                      </m:d>
                      <m:sSub>
                        <m:sSubPr>
                          <m:ctrlPr>
                            <a:rPr lang="en-US" sz="2000" i="1">
                              <a:latin typeface="Cambria Math" panose="02040503050406030204" pitchFamily="18" charset="0"/>
                            </a:rPr>
                          </m:ctrlPr>
                        </m:sSubPr>
                        <m:e>
                          <m:r>
                            <a:rPr lang="en-US" sz="2000" i="1">
                              <a:latin typeface="Cambria Math"/>
                            </a:rPr>
                            <m:t>𝑡</m:t>
                          </m:r>
                        </m:e>
                        <m:sub>
                          <m:r>
                            <a:rPr lang="en-US" sz="2000" i="1">
                              <a:latin typeface="Cambria Math"/>
                            </a:rPr>
                            <m:t>𝑠</m:t>
                          </m:r>
                        </m:sub>
                      </m:sSub>
                    </m:oMath>
                  </m:oMathPara>
                </a14:m>
                <a:endParaRPr lang="en-US" sz="2000" dirty="0"/>
              </a:p>
            </p:txBody>
          </p:sp>
        </mc:Choice>
        <mc:Fallback xmlns="">
          <p:sp>
            <p:nvSpPr>
              <p:cNvPr id="4" name="TextBox 3"/>
              <p:cNvSpPr txBox="1">
                <a:spLocks noRot="1" noChangeAspect="1" noMove="1" noResize="1" noEditPoints="1" noAdjustHandles="1" noChangeArrowheads="1" noChangeShapeType="1" noTextEdit="1"/>
              </p:cNvSpPr>
              <p:nvPr/>
            </p:nvSpPr>
            <p:spPr>
              <a:xfrm>
                <a:off x="1276405" y="4545459"/>
                <a:ext cx="2984215" cy="784830"/>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4865481" y="4543185"/>
                <a:ext cx="2984215" cy="78483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US" sz="2000" i="1">
                              <a:latin typeface="Cambria Math"/>
                            </a:rPr>
                            <m:t>𝐷</m:t>
                          </m:r>
                        </m:e>
                        <m:sub>
                          <m:r>
                            <a:rPr lang="en-US" sz="2000" i="1">
                              <a:latin typeface="Cambria Math"/>
                            </a:rPr>
                            <m:t>𝑖</m:t>
                          </m:r>
                          <m:r>
                            <a:rPr lang="en-US" sz="2000" i="1">
                              <a:latin typeface="Cambria Math"/>
                            </a:rPr>
                            <m:t>,2</m:t>
                          </m:r>
                        </m:sub>
                      </m:sSub>
                      <m:r>
                        <a:rPr lang="en-US" sz="2000" i="1">
                          <a:latin typeface="Cambria Math"/>
                        </a:rPr>
                        <m:t>=</m:t>
                      </m:r>
                      <m:sSub>
                        <m:sSubPr>
                          <m:ctrlPr>
                            <a:rPr lang="en-US" sz="2000" i="1">
                              <a:latin typeface="Cambria Math" panose="02040503050406030204" pitchFamily="18" charset="0"/>
                            </a:rPr>
                          </m:ctrlPr>
                        </m:sSubPr>
                        <m:e>
                          <m:r>
                            <a:rPr lang="en-US" sz="2000" i="1">
                              <a:latin typeface="Cambria Math"/>
                            </a:rPr>
                            <m:t>𝐷</m:t>
                          </m:r>
                        </m:e>
                        <m:sub>
                          <m:r>
                            <a:rPr lang="en-US" sz="2000" i="1">
                              <a:latin typeface="Cambria Math"/>
                            </a:rPr>
                            <m:t>𝑖</m:t>
                          </m:r>
                          <m:r>
                            <a:rPr lang="en-US" sz="2000" i="1">
                              <a:latin typeface="Cambria Math"/>
                            </a:rPr>
                            <m:t>−1,2</m:t>
                          </m:r>
                        </m:sub>
                      </m:sSub>
                      <m:r>
                        <a:rPr lang="en-US" sz="2000" i="1" smtClean="0">
                          <a:latin typeface="Cambria Math"/>
                        </a:rPr>
                        <m:t>+</m:t>
                      </m:r>
                      <m:d>
                        <m:dPr>
                          <m:ctrlPr>
                            <a:rPr lang="en-US" sz="2000" i="1">
                              <a:latin typeface="Cambria Math" panose="02040503050406030204" pitchFamily="18" charset="0"/>
                            </a:rPr>
                          </m:ctrlPr>
                        </m:dPr>
                        <m:e>
                          <m:f>
                            <m:fPr>
                              <m:ctrlPr>
                                <a:rPr lang="en-US" sz="2000" i="1">
                                  <a:latin typeface="Cambria Math" panose="02040503050406030204" pitchFamily="18" charset="0"/>
                                </a:rPr>
                              </m:ctrlPr>
                            </m:fPr>
                            <m:num>
                              <m:sSubSup>
                                <m:sSubSupPr>
                                  <m:ctrlPr>
                                    <a:rPr lang="en-US" sz="2000" i="1">
                                      <a:latin typeface="Cambria Math" panose="02040503050406030204" pitchFamily="18" charset="0"/>
                                    </a:rPr>
                                  </m:ctrlPr>
                                </m:sSubSupPr>
                                <m:e>
                                  <m:r>
                                    <a:rPr lang="en-US" sz="2000" i="1">
                                      <a:latin typeface="Cambria Math"/>
                                    </a:rPr>
                                    <m:t>𝐹</m:t>
                                  </m:r>
                                </m:e>
                                <m:sub>
                                  <m:r>
                                    <a:rPr lang="en-US" sz="2000" i="1">
                                      <a:latin typeface="Cambria Math"/>
                                    </a:rPr>
                                    <m:t>𝑖</m:t>
                                  </m:r>
                                  <m:r>
                                    <a:rPr lang="en-US" sz="2000" i="1">
                                      <a:latin typeface="Cambria Math"/>
                                    </a:rPr>
                                    <m:t>,2</m:t>
                                  </m:r>
                                </m:sub>
                                <m:sup>
                                  <m:r>
                                    <a:rPr lang="en-US" sz="2000" i="1">
                                      <a:latin typeface="Cambria Math" panose="02040503050406030204" pitchFamily="18" charset="0"/>
                                    </a:rPr>
                                    <m:t>𝑠</m:t>
                                  </m:r>
                                </m:sup>
                              </m:sSubSup>
                            </m:num>
                            <m:den>
                              <m:sSub>
                                <m:sSubPr>
                                  <m:ctrlPr>
                                    <a:rPr lang="en-US" sz="2000" i="1">
                                      <a:latin typeface="Cambria Math" panose="02040503050406030204" pitchFamily="18" charset="0"/>
                                    </a:rPr>
                                  </m:ctrlPr>
                                </m:sSubPr>
                                <m:e>
                                  <m:r>
                                    <a:rPr lang="en-US" sz="2000" i="1">
                                      <a:latin typeface="Cambria Math"/>
                                    </a:rPr>
                                    <m:t>𝐹</m:t>
                                  </m:r>
                                </m:e>
                                <m:sub>
                                  <m:r>
                                    <a:rPr lang="en-US" sz="2000" i="1">
                                      <a:latin typeface="Cambria Math"/>
                                    </a:rPr>
                                    <m:t>2</m:t>
                                  </m:r>
                                </m:sub>
                              </m:sSub>
                            </m:den>
                          </m:f>
                          <m:r>
                            <a:rPr lang="en-US" sz="2000" i="1">
                              <a:latin typeface="Cambria Math"/>
                            </a:rPr>
                            <m:t>𝑐</m:t>
                          </m:r>
                        </m:e>
                      </m:d>
                      <m:sSub>
                        <m:sSubPr>
                          <m:ctrlPr>
                            <a:rPr lang="en-US" sz="2000" i="1">
                              <a:latin typeface="Cambria Math" panose="02040503050406030204" pitchFamily="18" charset="0"/>
                            </a:rPr>
                          </m:ctrlPr>
                        </m:sSubPr>
                        <m:e>
                          <m:r>
                            <a:rPr lang="en-US" sz="2000" i="1">
                              <a:latin typeface="Cambria Math"/>
                            </a:rPr>
                            <m:t>𝑡</m:t>
                          </m:r>
                        </m:e>
                        <m:sub>
                          <m:r>
                            <a:rPr lang="en-US" sz="2000" i="1">
                              <a:latin typeface="Cambria Math"/>
                            </a:rPr>
                            <m:t>𝑠</m:t>
                          </m:r>
                        </m:sub>
                      </m:sSub>
                    </m:oMath>
                  </m:oMathPara>
                </a14:m>
                <a:endParaRPr lang="en-US" sz="2000" dirty="0"/>
              </a:p>
            </p:txBody>
          </p:sp>
        </mc:Choice>
        <mc:Fallback xmlns="">
          <p:sp>
            <p:nvSpPr>
              <p:cNvPr id="5" name="TextBox 4"/>
              <p:cNvSpPr txBox="1">
                <a:spLocks noRot="1" noChangeAspect="1" noMove="1" noResize="1" noEditPoints="1" noAdjustHandles="1" noChangeArrowheads="1" noChangeShapeType="1" noTextEdit="1"/>
              </p:cNvSpPr>
              <p:nvPr/>
            </p:nvSpPr>
            <p:spPr>
              <a:xfrm>
                <a:off x="4865481" y="4543185"/>
                <a:ext cx="2984215" cy="784830"/>
              </a:xfrm>
              <a:prstGeom prst="rect">
                <a:avLst/>
              </a:prstGeom>
              <a:blipFill rotWithShape="0">
                <a:blip r:embed="rId4"/>
                <a:stretch>
                  <a:fillRect/>
                </a:stretch>
              </a:blipFill>
            </p:spPr>
            <p:txBody>
              <a:bodyPr/>
              <a:lstStyle/>
              <a:p>
                <a:r>
                  <a:rPr lang="en-US">
                    <a:noFill/>
                  </a:rPr>
                  <a:t> </a:t>
                </a:r>
              </a:p>
            </p:txBody>
          </p:sp>
        </mc:Fallback>
      </mc:AlternateContent>
      <p:cxnSp>
        <p:nvCxnSpPr>
          <p:cNvPr id="6" name="Straight Arrow Connector 5"/>
          <p:cNvCxnSpPr/>
          <p:nvPr/>
        </p:nvCxnSpPr>
        <p:spPr>
          <a:xfrm flipV="1">
            <a:off x="1153617" y="5168505"/>
            <a:ext cx="392356" cy="469560"/>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93699" y="5594490"/>
            <a:ext cx="1605119" cy="584775"/>
          </a:xfrm>
          <a:prstGeom prst="rect">
            <a:avLst/>
          </a:prstGeom>
          <a:noFill/>
        </p:spPr>
        <p:txBody>
          <a:bodyPr wrap="none" rtlCol="0">
            <a:spAutoFit/>
          </a:bodyPr>
          <a:lstStyle/>
          <a:p>
            <a:r>
              <a:rPr lang="en-US" sz="1600" dirty="0" smtClean="0">
                <a:solidFill>
                  <a:srgbClr val="FF0000"/>
                </a:solidFill>
              </a:rPr>
              <a:t>Current distance </a:t>
            </a:r>
          </a:p>
          <a:p>
            <a:r>
              <a:rPr lang="en-US" sz="1600" dirty="0" smtClean="0">
                <a:solidFill>
                  <a:srgbClr val="FF0000"/>
                </a:solidFill>
              </a:rPr>
              <a:t>from speaker 1</a:t>
            </a:r>
            <a:endParaRPr lang="en-US" sz="1600" dirty="0">
              <a:solidFill>
                <a:srgbClr val="FF0000"/>
              </a:solidFill>
            </a:endParaRPr>
          </a:p>
        </p:txBody>
      </p:sp>
      <p:cxnSp>
        <p:nvCxnSpPr>
          <p:cNvPr id="9" name="Straight Arrow Connector 8"/>
          <p:cNvCxnSpPr/>
          <p:nvPr/>
        </p:nvCxnSpPr>
        <p:spPr>
          <a:xfrm flipH="1" flipV="1">
            <a:off x="2367021" y="5260905"/>
            <a:ext cx="27217" cy="504228"/>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698818" y="5798103"/>
            <a:ext cx="1682961" cy="584775"/>
          </a:xfrm>
          <a:prstGeom prst="rect">
            <a:avLst/>
          </a:prstGeom>
          <a:noFill/>
        </p:spPr>
        <p:txBody>
          <a:bodyPr wrap="none" rtlCol="0">
            <a:spAutoFit/>
          </a:bodyPr>
          <a:lstStyle/>
          <a:p>
            <a:r>
              <a:rPr lang="en-US" sz="1600" dirty="0" smtClean="0">
                <a:solidFill>
                  <a:srgbClr val="FF0000"/>
                </a:solidFill>
              </a:rPr>
              <a:t>Previous distance </a:t>
            </a:r>
          </a:p>
          <a:p>
            <a:r>
              <a:rPr lang="en-US" sz="1600" dirty="0" smtClean="0">
                <a:solidFill>
                  <a:srgbClr val="FF0000"/>
                </a:solidFill>
              </a:rPr>
              <a:t>from speaker 1</a:t>
            </a:r>
            <a:endParaRPr lang="en-US" sz="1600" dirty="0">
              <a:solidFill>
                <a:srgbClr val="FF0000"/>
              </a:solidFill>
            </a:endParaRPr>
          </a:p>
        </p:txBody>
      </p:sp>
      <p:cxnSp>
        <p:nvCxnSpPr>
          <p:cNvPr id="12" name="Straight Arrow Connector 11"/>
          <p:cNvCxnSpPr/>
          <p:nvPr/>
        </p:nvCxnSpPr>
        <p:spPr>
          <a:xfrm flipH="1" flipV="1">
            <a:off x="3586232" y="5339581"/>
            <a:ext cx="257542" cy="547296"/>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655120" y="5884575"/>
            <a:ext cx="2085699" cy="584775"/>
          </a:xfrm>
          <a:prstGeom prst="rect">
            <a:avLst/>
          </a:prstGeom>
          <a:noFill/>
        </p:spPr>
        <p:txBody>
          <a:bodyPr wrap="none" rtlCol="0">
            <a:spAutoFit/>
          </a:bodyPr>
          <a:lstStyle/>
          <a:p>
            <a:r>
              <a:rPr lang="en-US" sz="1600" dirty="0" smtClean="0">
                <a:solidFill>
                  <a:srgbClr val="FF0000"/>
                </a:solidFill>
              </a:rPr>
              <a:t>Change of the distance</a:t>
            </a:r>
          </a:p>
          <a:p>
            <a:r>
              <a:rPr lang="en-US" sz="1600" dirty="0" smtClean="0">
                <a:solidFill>
                  <a:srgbClr val="FF0000"/>
                </a:solidFill>
              </a:rPr>
              <a:t>tracked by Doppler</a:t>
            </a:r>
            <a:endParaRPr lang="en-US" sz="1600" dirty="0">
              <a:solidFill>
                <a:srgbClr val="FF0000"/>
              </a:solidFill>
            </a:endParaRPr>
          </a:p>
        </p:txBody>
      </p:sp>
      <p:sp>
        <p:nvSpPr>
          <p:cNvPr id="7" name="Slide Number Placeholder 6"/>
          <p:cNvSpPr>
            <a:spLocks noGrp="1"/>
          </p:cNvSpPr>
          <p:nvPr>
            <p:ph type="sldNum" sz="quarter" idx="12"/>
          </p:nvPr>
        </p:nvSpPr>
        <p:spPr/>
        <p:txBody>
          <a:bodyPr/>
          <a:lstStyle/>
          <a:p>
            <a:fld id="{6046C4E9-6070-4511-A1E7-F763F4F93923}" type="slidenum">
              <a:rPr lang="en-US" smtClean="0"/>
              <a:t>14</a:t>
            </a:fld>
            <a:endParaRPr lang="en-US"/>
          </a:p>
        </p:txBody>
      </p:sp>
      <p:cxnSp>
        <p:nvCxnSpPr>
          <p:cNvPr id="14" name="Straight Arrow Connector 13"/>
          <p:cNvCxnSpPr>
            <a:stCxn id="15" idx="1"/>
          </p:cNvCxnSpPr>
          <p:nvPr/>
        </p:nvCxnSpPr>
        <p:spPr>
          <a:xfrm flipH="1" flipV="1">
            <a:off x="4048227" y="5079047"/>
            <a:ext cx="1560517" cy="603249"/>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608744" y="5513019"/>
            <a:ext cx="2771822" cy="338554"/>
          </a:xfrm>
          <a:prstGeom prst="rect">
            <a:avLst/>
          </a:prstGeom>
          <a:noFill/>
        </p:spPr>
        <p:txBody>
          <a:bodyPr wrap="square" rtlCol="0">
            <a:spAutoFit/>
          </a:bodyPr>
          <a:lstStyle/>
          <a:p>
            <a:r>
              <a:rPr lang="en-US" sz="1600" dirty="0" smtClean="0">
                <a:solidFill>
                  <a:srgbClr val="FF0000"/>
                </a:solidFill>
              </a:rPr>
              <a:t>Doppler sampling interval</a:t>
            </a:r>
            <a:endParaRPr lang="en-US" sz="1600" dirty="0">
              <a:solidFill>
                <a:srgbClr val="FF0000"/>
              </a:solidFill>
            </a:endParaRPr>
          </a:p>
        </p:txBody>
      </p:sp>
    </p:spTree>
    <p:extLst>
      <p:ext uri="{BB962C8B-B14F-4D97-AF65-F5344CB8AC3E}">
        <p14:creationId xmlns:p14="http://schemas.microsoft.com/office/powerpoint/2010/main" val="573229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Tracking the device position - 2</a:t>
            </a:r>
            <a:endParaRPr lang="en-US" dirty="0"/>
          </a:p>
        </p:txBody>
      </p:sp>
      <p:sp>
        <p:nvSpPr>
          <p:cNvPr id="3" name="Content Placeholder 2"/>
          <p:cNvSpPr>
            <a:spLocks noGrp="1"/>
          </p:cNvSpPr>
          <p:nvPr>
            <p:ph idx="1"/>
          </p:nvPr>
        </p:nvSpPr>
        <p:spPr/>
        <p:txBody>
          <a:bodyPr/>
          <a:lstStyle/>
          <a:p>
            <a:r>
              <a:rPr lang="en-US" dirty="0"/>
              <a:t>Having the distance from two speakers, finding the position is finding the intersection of two circles</a:t>
            </a:r>
          </a:p>
          <a:p>
            <a:endParaRPr lang="en-US" dirty="0"/>
          </a:p>
        </p:txBody>
      </p:sp>
      <p:grpSp>
        <p:nvGrpSpPr>
          <p:cNvPr id="7" name="그룹 85"/>
          <p:cNvGrpSpPr/>
          <p:nvPr/>
        </p:nvGrpSpPr>
        <p:grpSpPr>
          <a:xfrm>
            <a:off x="3023381" y="3111123"/>
            <a:ext cx="216739" cy="467859"/>
            <a:chOff x="990600" y="609600"/>
            <a:chExt cx="457200" cy="914400"/>
          </a:xfrm>
          <a:effectLst/>
        </p:grpSpPr>
        <p:sp>
          <p:nvSpPr>
            <p:cNvPr id="41" name="직사각형 119"/>
            <p:cNvSpPr/>
            <p:nvPr/>
          </p:nvSpPr>
          <p:spPr>
            <a:xfrm>
              <a:off x="990600" y="609600"/>
              <a:ext cx="457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cxnSp>
          <p:nvCxnSpPr>
            <p:cNvPr id="42" name="직선 연결선 120"/>
            <p:cNvCxnSpPr/>
            <p:nvPr/>
          </p:nvCxnSpPr>
          <p:spPr>
            <a:xfrm>
              <a:off x="1143000" y="1219200"/>
              <a:ext cx="0" cy="304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직선 연결선 121"/>
            <p:cNvCxnSpPr/>
            <p:nvPr/>
          </p:nvCxnSpPr>
          <p:spPr>
            <a:xfrm>
              <a:off x="1279585" y="1219200"/>
              <a:ext cx="0" cy="304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44" name="직선 연결선 122"/>
            <p:cNvCxnSpPr/>
            <p:nvPr/>
          </p:nvCxnSpPr>
          <p:spPr>
            <a:xfrm flipH="1">
              <a:off x="1028700" y="1524000"/>
              <a:ext cx="381000" cy="0"/>
            </a:xfrm>
            <a:prstGeom prst="line">
              <a:avLst/>
            </a:prstGeom>
          </p:spPr>
          <p:style>
            <a:lnRef idx="2">
              <a:schemeClr val="accent1"/>
            </a:lnRef>
            <a:fillRef idx="0">
              <a:schemeClr val="accent1"/>
            </a:fillRef>
            <a:effectRef idx="1">
              <a:schemeClr val="accent1"/>
            </a:effectRef>
            <a:fontRef idx="minor">
              <a:schemeClr val="tx1"/>
            </a:fontRef>
          </p:style>
        </p:cxnSp>
      </p:grpSp>
      <p:sp>
        <p:nvSpPr>
          <p:cNvPr id="8" name="타원 86"/>
          <p:cNvSpPr/>
          <p:nvPr/>
        </p:nvSpPr>
        <p:spPr>
          <a:xfrm>
            <a:off x="4652746" y="5480934"/>
            <a:ext cx="82296" cy="8229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z="1500"/>
          </a:p>
        </p:txBody>
      </p:sp>
      <p:grpSp>
        <p:nvGrpSpPr>
          <p:cNvPr id="9" name="그룹 87"/>
          <p:cNvGrpSpPr/>
          <p:nvPr/>
        </p:nvGrpSpPr>
        <p:grpSpPr>
          <a:xfrm>
            <a:off x="6121342" y="3111123"/>
            <a:ext cx="216739" cy="467859"/>
            <a:chOff x="990600" y="609600"/>
            <a:chExt cx="457200" cy="914400"/>
          </a:xfrm>
          <a:effectLst/>
        </p:grpSpPr>
        <p:sp>
          <p:nvSpPr>
            <p:cNvPr id="37" name="직사각형 115"/>
            <p:cNvSpPr/>
            <p:nvPr/>
          </p:nvSpPr>
          <p:spPr>
            <a:xfrm>
              <a:off x="990600" y="609600"/>
              <a:ext cx="457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cxnSp>
          <p:nvCxnSpPr>
            <p:cNvPr id="38" name="직선 연결선 116"/>
            <p:cNvCxnSpPr/>
            <p:nvPr/>
          </p:nvCxnSpPr>
          <p:spPr>
            <a:xfrm>
              <a:off x="1143000" y="1219200"/>
              <a:ext cx="0" cy="304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39" name="직선 연결선 117"/>
            <p:cNvCxnSpPr/>
            <p:nvPr/>
          </p:nvCxnSpPr>
          <p:spPr>
            <a:xfrm>
              <a:off x="1279585" y="1219200"/>
              <a:ext cx="0" cy="304800"/>
            </a:xfrm>
            <a:prstGeom prst="line">
              <a:avLst/>
            </a:prstGeom>
          </p:spPr>
          <p:style>
            <a:lnRef idx="2">
              <a:schemeClr val="accent1"/>
            </a:lnRef>
            <a:fillRef idx="0">
              <a:schemeClr val="accent1"/>
            </a:fillRef>
            <a:effectRef idx="1">
              <a:schemeClr val="accent1"/>
            </a:effectRef>
            <a:fontRef idx="minor">
              <a:schemeClr val="tx1"/>
            </a:fontRef>
          </p:style>
        </p:cxnSp>
        <p:cxnSp>
          <p:nvCxnSpPr>
            <p:cNvPr id="40" name="직선 연결선 118"/>
            <p:cNvCxnSpPr/>
            <p:nvPr/>
          </p:nvCxnSpPr>
          <p:spPr>
            <a:xfrm flipH="1">
              <a:off x="1028700" y="1524000"/>
              <a:ext cx="381000" cy="0"/>
            </a:xfrm>
            <a:prstGeom prst="line">
              <a:avLst/>
            </a:prstGeom>
          </p:spPr>
          <p:style>
            <a:lnRef idx="2">
              <a:schemeClr val="accent1"/>
            </a:lnRef>
            <a:fillRef idx="0">
              <a:schemeClr val="accent1"/>
            </a:fillRef>
            <a:effectRef idx="1">
              <a:schemeClr val="accent1"/>
            </a:effectRef>
            <a:fontRef idx="minor">
              <a:schemeClr val="tx1"/>
            </a:fontRef>
          </p:style>
        </p:cxnSp>
      </p:grpSp>
      <mc:AlternateContent xmlns:mc="http://schemas.openxmlformats.org/markup-compatibility/2006" xmlns:a14="http://schemas.microsoft.com/office/drawing/2010/main">
        <mc:Choice Requires="a14">
          <p:sp>
            <p:nvSpPr>
              <p:cNvPr id="10" name="TextBox 9"/>
              <p:cNvSpPr txBox="1"/>
              <p:nvPr/>
            </p:nvSpPr>
            <p:spPr>
              <a:xfrm>
                <a:off x="4364273" y="5522082"/>
                <a:ext cx="869149" cy="3231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𝒙</m:t>
                          </m:r>
                        </m:e>
                        <m:sub>
                          <m:r>
                            <a:rPr lang="en-US" sz="1500" b="1" i="1">
                              <a:latin typeface="Cambria Math"/>
                            </a:rPr>
                            <m:t>𝟎</m:t>
                          </m:r>
                        </m:sub>
                      </m:sSub>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𝒚</m:t>
                          </m:r>
                        </m:e>
                        <m:sub>
                          <m:r>
                            <a:rPr lang="en-US" sz="1500" b="1" i="1">
                              <a:latin typeface="Cambria Math"/>
                            </a:rPr>
                            <m:t>𝟎</m:t>
                          </m:r>
                        </m:sub>
                      </m:sSub>
                      <m:r>
                        <a:rPr lang="en-US" sz="1500" b="1" i="1">
                          <a:latin typeface="Cambria Math"/>
                        </a:rPr>
                        <m:t>)</m:t>
                      </m:r>
                    </m:oMath>
                  </m:oMathPara>
                </a14:m>
                <a:endParaRPr lang="en-US" sz="1500" b="1" dirty="0"/>
              </a:p>
            </p:txBody>
          </p:sp>
        </mc:Choice>
        <mc:Fallback xmlns="">
          <p:sp>
            <p:nvSpPr>
              <p:cNvPr id="10" name="TextBox 9"/>
              <p:cNvSpPr txBox="1">
                <a:spLocks noRot="1" noChangeAspect="1" noMove="1" noResize="1" noEditPoints="1" noAdjustHandles="1" noChangeArrowheads="1" noChangeShapeType="1" noTextEdit="1"/>
              </p:cNvSpPr>
              <p:nvPr/>
            </p:nvSpPr>
            <p:spPr>
              <a:xfrm>
                <a:off x="4364273" y="5522082"/>
                <a:ext cx="869149" cy="323165"/>
              </a:xfrm>
              <a:prstGeom prst="rect">
                <a:avLst/>
              </a:prstGeom>
              <a:blipFill rotWithShape="0">
                <a:blip r:embed="rId3"/>
                <a:stretch>
                  <a:fillRect b="-9434"/>
                </a:stretch>
              </a:blipFill>
            </p:spPr>
            <p:txBody>
              <a:bodyPr/>
              <a:lstStyle/>
              <a:p>
                <a:r>
                  <a:rPr lang="en-US">
                    <a:noFill/>
                  </a:rPr>
                  <a:t> </a:t>
                </a:r>
              </a:p>
            </p:txBody>
          </p:sp>
        </mc:Fallback>
      </mc:AlternateContent>
      <p:grpSp>
        <p:nvGrpSpPr>
          <p:cNvPr id="47" name="Group 46"/>
          <p:cNvGrpSpPr/>
          <p:nvPr/>
        </p:nvGrpSpPr>
        <p:grpSpPr>
          <a:xfrm>
            <a:off x="4452131" y="5122032"/>
            <a:ext cx="212667" cy="370954"/>
            <a:chOff x="4452131" y="5122032"/>
            <a:chExt cx="212667" cy="370954"/>
          </a:xfrm>
        </p:grpSpPr>
        <p:sp>
          <p:nvSpPr>
            <p:cNvPr id="11" name="타원 89"/>
            <p:cNvSpPr/>
            <p:nvPr/>
          </p:nvSpPr>
          <p:spPr>
            <a:xfrm>
              <a:off x="4452131" y="5122032"/>
              <a:ext cx="82296" cy="8229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z="1500"/>
            </a:p>
          </p:txBody>
        </p:sp>
        <p:cxnSp>
          <p:nvCxnSpPr>
            <p:cNvPr id="16" name="직선 화살표 연결선 94"/>
            <p:cNvCxnSpPr>
              <a:stCxn id="8" idx="1"/>
              <a:endCxn id="11" idx="4"/>
            </p:cNvCxnSpPr>
            <p:nvPr/>
          </p:nvCxnSpPr>
          <p:spPr>
            <a:xfrm flipH="1" flipV="1">
              <a:off x="4493279" y="5204328"/>
              <a:ext cx="171519" cy="28865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49" name="Group 48"/>
          <p:cNvGrpSpPr/>
          <p:nvPr/>
        </p:nvGrpSpPr>
        <p:grpSpPr>
          <a:xfrm>
            <a:off x="628651" y="857251"/>
            <a:ext cx="6988497" cy="5029975"/>
            <a:chOff x="628651" y="857251"/>
            <a:chExt cx="6988497" cy="5029975"/>
          </a:xfrm>
        </p:grpSpPr>
        <p:sp>
          <p:nvSpPr>
            <p:cNvPr id="5" name="막힌 원호 83"/>
            <p:cNvSpPr/>
            <p:nvPr/>
          </p:nvSpPr>
          <p:spPr>
            <a:xfrm rot="11432510">
              <a:off x="4188148" y="2458226"/>
              <a:ext cx="3429000" cy="3429000"/>
            </a:xfrm>
            <a:prstGeom prst="blockArc">
              <a:avLst>
                <a:gd name="adj1" fmla="val 16791100"/>
                <a:gd name="adj2" fmla="val 1242058"/>
                <a:gd name="adj3" fmla="val 0"/>
              </a:avLst>
            </a:prstGeom>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sp>
          <p:nvSpPr>
            <p:cNvPr id="6" name="막힌 원호 84"/>
            <p:cNvSpPr/>
            <p:nvPr/>
          </p:nvSpPr>
          <p:spPr>
            <a:xfrm rot="4385558">
              <a:off x="628651" y="857251"/>
              <a:ext cx="4800600" cy="4800600"/>
            </a:xfrm>
            <a:prstGeom prst="blockArc">
              <a:avLst>
                <a:gd name="adj1" fmla="val 17791577"/>
                <a:gd name="adj2" fmla="val 833841"/>
                <a:gd name="adj3" fmla="val 0"/>
              </a:avLst>
            </a:prstGeom>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mc:AlternateContent xmlns:mc="http://schemas.openxmlformats.org/markup-compatibility/2006" xmlns:a14="http://schemas.microsoft.com/office/drawing/2010/main">
          <mc:Choice Requires="a14">
            <p:sp>
              <p:nvSpPr>
                <p:cNvPr id="20" name="TextBox 19"/>
                <p:cNvSpPr txBox="1"/>
                <p:nvPr/>
              </p:nvSpPr>
              <p:spPr>
                <a:xfrm>
                  <a:off x="4482294" y="5030711"/>
                  <a:ext cx="869149" cy="3231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𝒙</m:t>
                            </m:r>
                          </m:e>
                          <m:sub>
                            <m:r>
                              <a:rPr lang="en-US" sz="1500" b="1" i="1">
                                <a:latin typeface="Cambria Math"/>
                              </a:rPr>
                              <m:t>𝟏</m:t>
                            </m:r>
                          </m:sub>
                        </m:sSub>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𝒚</m:t>
                            </m:r>
                          </m:e>
                          <m:sub>
                            <m:r>
                              <a:rPr lang="en-US" sz="1500" b="1" i="1">
                                <a:latin typeface="Cambria Math"/>
                              </a:rPr>
                              <m:t>𝟏</m:t>
                            </m:r>
                          </m:sub>
                        </m:sSub>
                        <m:r>
                          <a:rPr lang="en-US" sz="1500" b="1" i="1">
                            <a:latin typeface="Cambria Math"/>
                          </a:rPr>
                          <m:t>)</m:t>
                        </m:r>
                      </m:oMath>
                    </m:oMathPara>
                  </a14:m>
                  <a:endParaRPr lang="en-US" sz="1500" b="1" dirty="0"/>
                </a:p>
              </p:txBody>
            </p:sp>
          </mc:Choice>
          <mc:Fallback xmlns="">
            <p:sp>
              <p:nvSpPr>
                <p:cNvPr id="20" name="TextBox 19"/>
                <p:cNvSpPr txBox="1">
                  <a:spLocks noRot="1" noChangeAspect="1" noMove="1" noResize="1" noEditPoints="1" noAdjustHandles="1" noChangeArrowheads="1" noChangeShapeType="1" noTextEdit="1"/>
                </p:cNvSpPr>
                <p:nvPr/>
              </p:nvSpPr>
              <p:spPr>
                <a:xfrm>
                  <a:off x="4482294" y="5030711"/>
                  <a:ext cx="869149" cy="323165"/>
                </a:xfrm>
                <a:prstGeom prst="rect">
                  <a:avLst/>
                </a:prstGeom>
                <a:blipFill rotWithShape="0">
                  <a:blip r:embed="rId4"/>
                  <a:stretch>
                    <a:fillRect b="-11321"/>
                  </a:stretch>
                </a:blipFill>
              </p:spPr>
              <p:txBody>
                <a:bodyPr/>
                <a:lstStyle/>
                <a:p>
                  <a:r>
                    <a:rPr lang="en-US">
                      <a:noFill/>
                    </a:rPr>
                    <a:t> </a:t>
                  </a:r>
                </a:p>
              </p:txBody>
            </p:sp>
          </mc:Fallback>
        </mc:AlternateContent>
      </p:grpSp>
      <p:grpSp>
        <p:nvGrpSpPr>
          <p:cNvPr id="48" name="Group 47"/>
          <p:cNvGrpSpPr/>
          <p:nvPr/>
        </p:nvGrpSpPr>
        <p:grpSpPr>
          <a:xfrm>
            <a:off x="3131750" y="3578982"/>
            <a:ext cx="3097962" cy="1555102"/>
            <a:chOff x="3131750" y="3578982"/>
            <a:chExt cx="3097962" cy="1555102"/>
          </a:xfrm>
        </p:grpSpPr>
        <p:cxnSp>
          <p:nvCxnSpPr>
            <p:cNvPr id="12" name="직선 연결선 90"/>
            <p:cNvCxnSpPr>
              <a:endCxn id="11" idx="1"/>
            </p:cNvCxnSpPr>
            <p:nvPr/>
          </p:nvCxnSpPr>
          <p:spPr>
            <a:xfrm>
              <a:off x="3131750" y="3578982"/>
              <a:ext cx="1332433" cy="1555102"/>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TextBox 12"/>
                <p:cNvSpPr txBox="1"/>
                <p:nvPr/>
              </p:nvSpPr>
              <p:spPr>
                <a:xfrm>
                  <a:off x="3597990" y="4455985"/>
                  <a:ext cx="575799" cy="3332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500" b="1" i="1">
                                <a:latin typeface="Cambria Math" panose="02040503050406030204" pitchFamily="18" charset="0"/>
                              </a:rPr>
                            </m:ctrlPr>
                          </m:sSubPr>
                          <m:e>
                            <m:r>
                              <a:rPr lang="en-US" sz="1500" b="1" i="1">
                                <a:latin typeface="Cambria Math"/>
                              </a:rPr>
                              <m:t>𝑫</m:t>
                            </m:r>
                          </m:e>
                          <m:sub>
                            <m:r>
                              <a:rPr lang="en-US" sz="1500" b="1" i="1">
                                <a:latin typeface="Cambria Math"/>
                              </a:rPr>
                              <m:t>𝟏</m:t>
                            </m:r>
                            <m:r>
                              <a:rPr lang="en-US" sz="1500" b="1" i="1">
                                <a:latin typeface="Cambria Math"/>
                              </a:rPr>
                              <m:t>,</m:t>
                            </m:r>
                            <m:r>
                              <a:rPr lang="en-US" sz="1500" b="1" i="1">
                                <a:latin typeface="Cambria Math"/>
                              </a:rPr>
                              <m:t>𝟏</m:t>
                            </m:r>
                          </m:sub>
                        </m:sSub>
                      </m:oMath>
                    </m:oMathPara>
                  </a14:m>
                  <a:endParaRPr lang="en-US" sz="1500" b="1" dirty="0"/>
                </a:p>
              </p:txBody>
            </p:sp>
          </mc:Choice>
          <mc:Fallback xmlns="">
            <p:sp>
              <p:nvSpPr>
                <p:cNvPr id="13" name="TextBox 12"/>
                <p:cNvSpPr txBox="1">
                  <a:spLocks noRot="1" noChangeAspect="1" noMove="1" noResize="1" noEditPoints="1" noAdjustHandles="1" noChangeArrowheads="1" noChangeShapeType="1" noTextEdit="1"/>
                </p:cNvSpPr>
                <p:nvPr/>
              </p:nvSpPr>
              <p:spPr>
                <a:xfrm>
                  <a:off x="3597990" y="4455985"/>
                  <a:ext cx="477567" cy="273088"/>
                </a:xfrm>
                <a:prstGeom prst="rect">
                  <a:avLst/>
                </a:prstGeom>
                <a:blipFill rotWithShape="0">
                  <a:blip r:embed="rId5"/>
                  <a:stretch>
                    <a:fillRect/>
                  </a:stretch>
                </a:blipFill>
              </p:spPr>
              <p:txBody>
                <a:bodyPr/>
                <a:lstStyle/>
                <a:p>
                  <a:r>
                    <a:rPr lang="en-US">
                      <a:noFill/>
                    </a:rPr>
                    <a:t> </a:t>
                  </a:r>
                </a:p>
              </p:txBody>
            </p:sp>
          </mc:Fallback>
        </mc:AlternateContent>
        <p:cxnSp>
          <p:nvCxnSpPr>
            <p:cNvPr id="14" name="직선 연결선 92"/>
            <p:cNvCxnSpPr>
              <a:endCxn id="11" idx="7"/>
            </p:cNvCxnSpPr>
            <p:nvPr/>
          </p:nvCxnSpPr>
          <p:spPr>
            <a:xfrm flipH="1">
              <a:off x="4522375" y="3578982"/>
              <a:ext cx="1707337" cy="1555102"/>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TextBox 14"/>
                <p:cNvSpPr txBox="1"/>
                <p:nvPr/>
              </p:nvSpPr>
              <p:spPr>
                <a:xfrm>
                  <a:off x="4944194" y="4636610"/>
                  <a:ext cx="575799" cy="3332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500" b="1" i="1">
                                <a:latin typeface="Cambria Math" panose="02040503050406030204" pitchFamily="18" charset="0"/>
                              </a:rPr>
                            </m:ctrlPr>
                          </m:sSubPr>
                          <m:e>
                            <m:r>
                              <a:rPr lang="en-US" sz="1500" b="1" i="1">
                                <a:latin typeface="Cambria Math"/>
                              </a:rPr>
                              <m:t>𝑫</m:t>
                            </m:r>
                          </m:e>
                          <m:sub>
                            <m:r>
                              <a:rPr lang="en-US" sz="1500" b="1" i="1">
                                <a:latin typeface="Cambria Math"/>
                              </a:rPr>
                              <m:t>𝟏</m:t>
                            </m:r>
                            <m:r>
                              <a:rPr lang="en-US" sz="1500" b="1" i="1">
                                <a:latin typeface="Cambria Math"/>
                              </a:rPr>
                              <m:t>,</m:t>
                            </m:r>
                            <m:r>
                              <a:rPr lang="en-US" sz="1500" b="1" i="1">
                                <a:latin typeface="Cambria Math"/>
                              </a:rPr>
                              <m:t>𝟐</m:t>
                            </m:r>
                          </m:sub>
                        </m:sSub>
                      </m:oMath>
                    </m:oMathPara>
                  </a14:m>
                  <a:endParaRPr lang="en-US" sz="1500" b="1" dirty="0"/>
                </a:p>
              </p:txBody>
            </p:sp>
          </mc:Choice>
          <mc:Fallback xmlns="">
            <p:sp>
              <p:nvSpPr>
                <p:cNvPr id="15" name="TextBox 14"/>
                <p:cNvSpPr txBox="1">
                  <a:spLocks noRot="1" noChangeAspect="1" noMove="1" noResize="1" noEditPoints="1" noAdjustHandles="1" noChangeArrowheads="1" noChangeShapeType="1" noTextEdit="1"/>
                </p:cNvSpPr>
                <p:nvPr/>
              </p:nvSpPr>
              <p:spPr>
                <a:xfrm>
                  <a:off x="4944194" y="4636610"/>
                  <a:ext cx="477567" cy="273088"/>
                </a:xfrm>
                <a:prstGeom prst="rect">
                  <a:avLst/>
                </a:prstGeom>
                <a:blipFill rotWithShape="0">
                  <a:blip r:embed="rId6"/>
                  <a:stretch>
                    <a:fillRect/>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35" name="TextBox 34"/>
              <p:cNvSpPr txBox="1"/>
              <p:nvPr/>
            </p:nvSpPr>
            <p:spPr>
              <a:xfrm>
                <a:off x="2791420" y="2803133"/>
                <a:ext cx="691215" cy="3231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500" b="1" i="1">
                          <a:latin typeface="Cambria Math"/>
                        </a:rPr>
                        <m:t>(</m:t>
                      </m:r>
                      <m:r>
                        <a:rPr lang="en-US" sz="1500" b="1" i="1">
                          <a:latin typeface="Cambria Math"/>
                        </a:rPr>
                        <m:t>𝟎</m:t>
                      </m:r>
                      <m:r>
                        <a:rPr lang="en-US" sz="1500" b="1" i="1">
                          <a:latin typeface="Cambria Math"/>
                        </a:rPr>
                        <m:t>,</m:t>
                      </m:r>
                      <m:r>
                        <a:rPr lang="en-US" sz="1500" b="1" i="1">
                          <a:latin typeface="Cambria Math"/>
                        </a:rPr>
                        <m:t>𝟎</m:t>
                      </m:r>
                      <m:r>
                        <a:rPr lang="en-US" sz="1500" b="1" i="1">
                          <a:latin typeface="Cambria Math"/>
                        </a:rPr>
                        <m:t>)</m:t>
                      </m:r>
                    </m:oMath>
                  </m:oMathPara>
                </a14:m>
                <a:endParaRPr lang="en-US" sz="1500" b="1" dirty="0"/>
              </a:p>
            </p:txBody>
          </p:sp>
        </mc:Choice>
        <mc:Fallback xmlns="">
          <p:sp>
            <p:nvSpPr>
              <p:cNvPr id="35" name="TextBox 34"/>
              <p:cNvSpPr txBox="1">
                <a:spLocks noRot="1" noChangeAspect="1" noMove="1" noResize="1" noEditPoints="1" noAdjustHandles="1" noChangeArrowheads="1" noChangeShapeType="1" noTextEdit="1"/>
              </p:cNvSpPr>
              <p:nvPr/>
            </p:nvSpPr>
            <p:spPr>
              <a:xfrm>
                <a:off x="2791420" y="2803133"/>
                <a:ext cx="691215" cy="323165"/>
              </a:xfrm>
              <a:prstGeom prst="rect">
                <a:avLst/>
              </a:prstGeom>
              <a:blipFill rotWithShape="0">
                <a:blip r:embed="rId7"/>
                <a:stretch>
                  <a:fillRect b="-943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5900102" y="2805176"/>
                <a:ext cx="720069" cy="3231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500" b="1" i="1">
                          <a:latin typeface="Cambria Math"/>
                        </a:rPr>
                        <m:t>(</m:t>
                      </m:r>
                      <m:r>
                        <a:rPr lang="en-US" sz="1500" b="1" i="1">
                          <a:latin typeface="Cambria Math"/>
                        </a:rPr>
                        <m:t>𝑫</m:t>
                      </m:r>
                      <m:r>
                        <a:rPr lang="en-US" sz="1500" b="1" i="1">
                          <a:latin typeface="Cambria Math"/>
                        </a:rPr>
                        <m:t>,</m:t>
                      </m:r>
                      <m:r>
                        <a:rPr lang="en-US" sz="1500" b="1" i="1">
                          <a:latin typeface="Cambria Math"/>
                        </a:rPr>
                        <m:t>𝟎</m:t>
                      </m:r>
                      <m:r>
                        <a:rPr lang="en-US" sz="1500" b="1" i="1">
                          <a:latin typeface="Cambria Math"/>
                        </a:rPr>
                        <m:t>)</m:t>
                      </m:r>
                    </m:oMath>
                  </m:oMathPara>
                </a14:m>
                <a:endParaRPr lang="en-US" sz="1500" b="1" dirty="0"/>
              </a:p>
            </p:txBody>
          </p:sp>
        </mc:Choice>
        <mc:Fallback xmlns="">
          <p:sp>
            <p:nvSpPr>
              <p:cNvPr id="36" name="TextBox 35"/>
              <p:cNvSpPr txBox="1">
                <a:spLocks noRot="1" noChangeAspect="1" noMove="1" noResize="1" noEditPoints="1" noAdjustHandles="1" noChangeArrowheads="1" noChangeShapeType="1" noTextEdit="1"/>
              </p:cNvSpPr>
              <p:nvPr/>
            </p:nvSpPr>
            <p:spPr>
              <a:xfrm>
                <a:off x="5900102" y="2805176"/>
                <a:ext cx="720069" cy="323165"/>
              </a:xfrm>
              <a:prstGeom prst="rect">
                <a:avLst/>
              </a:prstGeom>
              <a:blipFill rotWithShape="0">
                <a:blip r:embed="rId8"/>
                <a:stretch>
                  <a:fillRect b="-11321"/>
                </a:stretch>
              </a:blipFill>
            </p:spPr>
            <p:txBody>
              <a:bodyPr/>
              <a:lstStyle/>
              <a:p>
                <a:r>
                  <a:rPr lang="en-US">
                    <a:noFill/>
                  </a:rPr>
                  <a:t> </a:t>
                </a:r>
              </a:p>
            </p:txBody>
          </p:sp>
        </mc:Fallback>
      </mc:AlternateContent>
      <p:grpSp>
        <p:nvGrpSpPr>
          <p:cNvPr id="89" name="Group 88"/>
          <p:cNvGrpSpPr/>
          <p:nvPr/>
        </p:nvGrpSpPr>
        <p:grpSpPr>
          <a:xfrm>
            <a:off x="3131750" y="3515525"/>
            <a:ext cx="3097962" cy="1606508"/>
            <a:chOff x="3131750" y="3515525"/>
            <a:chExt cx="3097962" cy="1606508"/>
          </a:xfrm>
        </p:grpSpPr>
        <p:cxnSp>
          <p:nvCxnSpPr>
            <p:cNvPr id="90" name="직선 화살표 연결선 95"/>
            <p:cNvCxnSpPr>
              <a:endCxn id="97" idx="3"/>
            </p:cNvCxnSpPr>
            <p:nvPr/>
          </p:nvCxnSpPr>
          <p:spPr>
            <a:xfrm flipV="1">
              <a:off x="4493279" y="4792227"/>
              <a:ext cx="160931" cy="32980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직선 연결선 96"/>
            <p:cNvCxnSpPr>
              <a:endCxn id="97" idx="1"/>
            </p:cNvCxnSpPr>
            <p:nvPr/>
          </p:nvCxnSpPr>
          <p:spPr>
            <a:xfrm>
              <a:off x="3137688" y="3579786"/>
              <a:ext cx="1516523" cy="1154249"/>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92" name="직선 연결선 97"/>
            <p:cNvCxnSpPr>
              <a:endCxn id="97" idx="7"/>
            </p:cNvCxnSpPr>
            <p:nvPr/>
          </p:nvCxnSpPr>
          <p:spPr>
            <a:xfrm flipH="1">
              <a:off x="4712403" y="3579786"/>
              <a:ext cx="1517309" cy="1154249"/>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3" name="TextBox 92"/>
                <p:cNvSpPr txBox="1"/>
                <p:nvPr/>
              </p:nvSpPr>
              <p:spPr>
                <a:xfrm>
                  <a:off x="3988400" y="4554070"/>
                  <a:ext cx="869149" cy="3231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𝒙</m:t>
                            </m:r>
                          </m:e>
                          <m:sub>
                            <m:r>
                              <a:rPr lang="en-US" sz="1500" b="1" i="1">
                                <a:latin typeface="Cambria Math"/>
                              </a:rPr>
                              <m:t>𝟐</m:t>
                            </m:r>
                          </m:sub>
                        </m:sSub>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𝒚</m:t>
                            </m:r>
                          </m:e>
                          <m:sub>
                            <m:r>
                              <a:rPr lang="en-US" sz="1500" b="1" i="1">
                                <a:latin typeface="Cambria Math"/>
                              </a:rPr>
                              <m:t>𝟐</m:t>
                            </m:r>
                          </m:sub>
                        </m:sSub>
                        <m:r>
                          <a:rPr lang="en-US" sz="1500" b="1" i="1">
                            <a:latin typeface="Cambria Math"/>
                          </a:rPr>
                          <m:t>)</m:t>
                        </m:r>
                      </m:oMath>
                    </m:oMathPara>
                  </a14:m>
                  <a:endParaRPr lang="en-US" sz="1500" b="1" dirty="0"/>
                </a:p>
              </p:txBody>
            </p:sp>
          </mc:Choice>
          <mc:Fallback xmlns="">
            <p:sp>
              <p:nvSpPr>
                <p:cNvPr id="93" name="TextBox 92"/>
                <p:cNvSpPr txBox="1">
                  <a:spLocks noRot="1" noChangeAspect="1" noMove="1" noResize="1" noEditPoints="1" noAdjustHandles="1" noChangeArrowheads="1" noChangeShapeType="1" noTextEdit="1"/>
                </p:cNvSpPr>
                <p:nvPr/>
              </p:nvSpPr>
              <p:spPr>
                <a:xfrm>
                  <a:off x="3988400" y="4554070"/>
                  <a:ext cx="869149" cy="323165"/>
                </a:xfrm>
                <a:prstGeom prst="rect">
                  <a:avLst/>
                </a:prstGeom>
                <a:blipFill rotWithShape="0">
                  <a:blip r:embed="rId9"/>
                  <a:stretch>
                    <a:fillRect b="-1132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4" name="TextBox 93"/>
                <p:cNvSpPr txBox="1"/>
                <p:nvPr/>
              </p:nvSpPr>
              <p:spPr>
                <a:xfrm>
                  <a:off x="5065024" y="3901642"/>
                  <a:ext cx="575799" cy="3332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500" b="1" i="1">
                                <a:latin typeface="Cambria Math" panose="02040503050406030204" pitchFamily="18" charset="0"/>
                              </a:rPr>
                            </m:ctrlPr>
                          </m:sSubPr>
                          <m:e>
                            <m:r>
                              <a:rPr lang="en-US" sz="1500" b="1" i="1">
                                <a:latin typeface="Cambria Math"/>
                              </a:rPr>
                              <m:t>𝑫</m:t>
                            </m:r>
                          </m:e>
                          <m:sub>
                            <m:r>
                              <a:rPr lang="en-US" sz="1500" b="1" i="1">
                                <a:latin typeface="Cambria Math"/>
                              </a:rPr>
                              <m:t>𝟐</m:t>
                            </m:r>
                            <m:r>
                              <a:rPr lang="en-US" sz="1500" b="1" i="1">
                                <a:latin typeface="Cambria Math"/>
                              </a:rPr>
                              <m:t>,</m:t>
                            </m:r>
                            <m:r>
                              <a:rPr lang="en-US" sz="1500" b="1" i="1">
                                <a:latin typeface="Cambria Math"/>
                              </a:rPr>
                              <m:t>𝟐</m:t>
                            </m:r>
                          </m:sub>
                        </m:sSub>
                      </m:oMath>
                    </m:oMathPara>
                  </a14:m>
                  <a:endParaRPr lang="en-US" sz="1500" b="1" dirty="0"/>
                </a:p>
              </p:txBody>
            </p:sp>
          </mc:Choice>
          <mc:Fallback xmlns="">
            <p:sp>
              <p:nvSpPr>
                <p:cNvPr id="94" name="TextBox 93"/>
                <p:cNvSpPr txBox="1">
                  <a:spLocks noRot="1" noChangeAspect="1" noMove="1" noResize="1" noEditPoints="1" noAdjustHandles="1" noChangeArrowheads="1" noChangeShapeType="1" noTextEdit="1"/>
                </p:cNvSpPr>
                <p:nvPr/>
              </p:nvSpPr>
              <p:spPr>
                <a:xfrm>
                  <a:off x="5065024" y="3901642"/>
                  <a:ext cx="575799" cy="333233"/>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5" name="TextBox 94"/>
                <p:cNvSpPr txBox="1"/>
                <p:nvPr/>
              </p:nvSpPr>
              <p:spPr>
                <a:xfrm>
                  <a:off x="3756806" y="4195833"/>
                  <a:ext cx="575799" cy="3332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500" b="1" i="1">
                                <a:latin typeface="Cambria Math" panose="02040503050406030204" pitchFamily="18" charset="0"/>
                              </a:rPr>
                            </m:ctrlPr>
                          </m:sSubPr>
                          <m:e>
                            <m:r>
                              <a:rPr lang="en-US" sz="1500" b="1" i="1">
                                <a:latin typeface="Cambria Math"/>
                              </a:rPr>
                              <m:t>𝑫</m:t>
                            </m:r>
                          </m:e>
                          <m:sub>
                            <m:r>
                              <a:rPr lang="en-US" sz="1500" b="1" i="1">
                                <a:latin typeface="Cambria Math"/>
                              </a:rPr>
                              <m:t>𝟐</m:t>
                            </m:r>
                            <m:r>
                              <a:rPr lang="en-US" sz="1500" b="1" i="1">
                                <a:latin typeface="Cambria Math"/>
                              </a:rPr>
                              <m:t>,</m:t>
                            </m:r>
                            <m:r>
                              <a:rPr lang="en-US" sz="1500" b="1" i="1">
                                <a:latin typeface="Cambria Math"/>
                              </a:rPr>
                              <m:t>𝟏</m:t>
                            </m:r>
                          </m:sub>
                        </m:sSub>
                      </m:oMath>
                    </m:oMathPara>
                  </a14:m>
                  <a:endParaRPr lang="en-US" sz="1500" b="1" dirty="0"/>
                </a:p>
              </p:txBody>
            </p:sp>
          </mc:Choice>
          <mc:Fallback xmlns="">
            <p:sp>
              <p:nvSpPr>
                <p:cNvPr id="95" name="TextBox 94"/>
                <p:cNvSpPr txBox="1">
                  <a:spLocks noRot="1" noChangeAspect="1" noMove="1" noResize="1" noEditPoints="1" noAdjustHandles="1" noChangeArrowheads="1" noChangeShapeType="1" noTextEdit="1"/>
                </p:cNvSpPr>
                <p:nvPr/>
              </p:nvSpPr>
              <p:spPr>
                <a:xfrm>
                  <a:off x="3756806" y="4195833"/>
                  <a:ext cx="477567" cy="273088"/>
                </a:xfrm>
                <a:prstGeom prst="rect">
                  <a:avLst/>
                </a:prstGeom>
                <a:blipFill rotWithShape="0">
                  <a:blip r:embed="rId11"/>
                  <a:stretch>
                    <a:fillRect/>
                  </a:stretch>
                </a:blipFill>
              </p:spPr>
              <p:txBody>
                <a:bodyPr/>
                <a:lstStyle/>
                <a:p>
                  <a:r>
                    <a:rPr lang="en-US">
                      <a:noFill/>
                    </a:rPr>
                    <a:t> </a:t>
                  </a:r>
                </a:p>
              </p:txBody>
            </p:sp>
          </mc:Fallback>
        </mc:AlternateContent>
        <p:sp>
          <p:nvSpPr>
            <p:cNvPr id="96" name="타원 100"/>
            <p:cNvSpPr/>
            <p:nvPr/>
          </p:nvSpPr>
          <p:spPr>
            <a:xfrm>
              <a:off x="4509281" y="4264782"/>
              <a:ext cx="82296" cy="8229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z="1500"/>
            </a:p>
          </p:txBody>
        </p:sp>
        <p:sp>
          <p:nvSpPr>
            <p:cNvPr id="97" name="타원 102"/>
            <p:cNvSpPr/>
            <p:nvPr/>
          </p:nvSpPr>
          <p:spPr>
            <a:xfrm>
              <a:off x="4642158" y="4721982"/>
              <a:ext cx="82296" cy="8229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z="1500"/>
            </a:p>
          </p:txBody>
        </p:sp>
        <p:cxnSp>
          <p:nvCxnSpPr>
            <p:cNvPr id="98" name="직선 화살표 연결선 101"/>
            <p:cNvCxnSpPr>
              <a:stCxn id="97" idx="0"/>
              <a:endCxn id="96" idx="4"/>
            </p:cNvCxnSpPr>
            <p:nvPr/>
          </p:nvCxnSpPr>
          <p:spPr>
            <a:xfrm flipH="1" flipV="1">
              <a:off x="4550429" y="4347078"/>
              <a:ext cx="132878" cy="37490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직선 연결선 103"/>
            <p:cNvCxnSpPr>
              <a:endCxn id="96" idx="6"/>
            </p:cNvCxnSpPr>
            <p:nvPr/>
          </p:nvCxnSpPr>
          <p:spPr>
            <a:xfrm flipH="1">
              <a:off x="4591577" y="3579786"/>
              <a:ext cx="1638134" cy="726145"/>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100" name="직선 연결선 104"/>
            <p:cNvCxnSpPr>
              <a:endCxn id="96" idx="2"/>
            </p:cNvCxnSpPr>
            <p:nvPr/>
          </p:nvCxnSpPr>
          <p:spPr>
            <a:xfrm>
              <a:off x="3131750" y="3579786"/>
              <a:ext cx="1377531" cy="726145"/>
            </a:xfrm>
            <a:prstGeom prst="line">
              <a:avLst/>
            </a:prstGeom>
            <a:ln w="19050">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101" name="타원 105"/>
            <p:cNvSpPr/>
            <p:nvPr/>
          </p:nvSpPr>
          <p:spPr>
            <a:xfrm>
              <a:off x="4683306" y="3979032"/>
              <a:ext cx="82296" cy="82296"/>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z="1500"/>
            </a:p>
          </p:txBody>
        </p:sp>
        <p:cxnSp>
          <p:nvCxnSpPr>
            <p:cNvPr id="102" name="직선 화살표 연결선 106"/>
            <p:cNvCxnSpPr>
              <a:stCxn id="96" idx="0"/>
              <a:endCxn id="101" idx="3"/>
            </p:cNvCxnSpPr>
            <p:nvPr/>
          </p:nvCxnSpPr>
          <p:spPr>
            <a:xfrm flipV="1">
              <a:off x="4550429" y="4049277"/>
              <a:ext cx="144929" cy="21550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3" name="TextBox 102"/>
                <p:cNvSpPr txBox="1"/>
                <p:nvPr/>
              </p:nvSpPr>
              <p:spPr>
                <a:xfrm>
                  <a:off x="4373122" y="3678132"/>
                  <a:ext cx="869149" cy="3231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𝒙</m:t>
                            </m:r>
                          </m:e>
                          <m:sub>
                            <m:r>
                              <a:rPr lang="en-US" sz="1500" b="1" i="1">
                                <a:latin typeface="Cambria Math"/>
                              </a:rPr>
                              <m:t>𝟒</m:t>
                            </m:r>
                          </m:sub>
                        </m:sSub>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𝒚</m:t>
                            </m:r>
                          </m:e>
                          <m:sub>
                            <m:r>
                              <a:rPr lang="en-US" sz="1500" b="1" i="1">
                                <a:latin typeface="Cambria Math"/>
                              </a:rPr>
                              <m:t>𝟒</m:t>
                            </m:r>
                          </m:sub>
                        </m:sSub>
                        <m:r>
                          <a:rPr lang="en-US" sz="1500" b="1" i="1">
                            <a:latin typeface="Cambria Math"/>
                          </a:rPr>
                          <m:t>)</m:t>
                        </m:r>
                      </m:oMath>
                    </m:oMathPara>
                  </a14:m>
                  <a:endParaRPr lang="en-US" sz="1500" b="1" dirty="0"/>
                </a:p>
              </p:txBody>
            </p:sp>
          </mc:Choice>
          <mc:Fallback xmlns="">
            <p:sp>
              <p:nvSpPr>
                <p:cNvPr id="103" name="TextBox 102"/>
                <p:cNvSpPr txBox="1">
                  <a:spLocks noRot="1" noChangeAspect="1" noMove="1" noResize="1" noEditPoints="1" noAdjustHandles="1" noChangeArrowheads="1" noChangeShapeType="1" noTextEdit="1"/>
                </p:cNvSpPr>
                <p:nvPr/>
              </p:nvSpPr>
              <p:spPr>
                <a:xfrm>
                  <a:off x="4373122" y="3678132"/>
                  <a:ext cx="869149" cy="323165"/>
                </a:xfrm>
                <a:prstGeom prst="rect">
                  <a:avLst/>
                </a:prstGeom>
                <a:blipFill rotWithShape="0">
                  <a:blip r:embed="rId12"/>
                  <a:stretch>
                    <a:fillRect b="-1132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4" name="TextBox 103"/>
                <p:cNvSpPr txBox="1"/>
                <p:nvPr/>
              </p:nvSpPr>
              <p:spPr>
                <a:xfrm>
                  <a:off x="4503949" y="4207713"/>
                  <a:ext cx="869149" cy="3231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𝒙</m:t>
                            </m:r>
                          </m:e>
                          <m:sub>
                            <m:r>
                              <a:rPr lang="en-US" sz="1500" b="1" i="1">
                                <a:latin typeface="Cambria Math"/>
                              </a:rPr>
                              <m:t>𝟑</m:t>
                            </m:r>
                          </m:sub>
                        </m:sSub>
                        <m:r>
                          <a:rPr lang="en-US" sz="1500" b="1" i="1">
                            <a:latin typeface="Cambria Math"/>
                          </a:rPr>
                          <m:t>,</m:t>
                        </m:r>
                        <m:sSub>
                          <m:sSubPr>
                            <m:ctrlPr>
                              <a:rPr lang="en-US" sz="1500" b="1" i="1">
                                <a:latin typeface="Cambria Math" panose="02040503050406030204" pitchFamily="18" charset="0"/>
                              </a:rPr>
                            </m:ctrlPr>
                          </m:sSubPr>
                          <m:e>
                            <m:r>
                              <a:rPr lang="en-US" sz="1500" b="1" i="1">
                                <a:latin typeface="Cambria Math"/>
                              </a:rPr>
                              <m:t>𝒚</m:t>
                            </m:r>
                          </m:e>
                          <m:sub>
                            <m:r>
                              <a:rPr lang="en-US" sz="1500" b="1" i="1">
                                <a:latin typeface="Cambria Math"/>
                              </a:rPr>
                              <m:t>𝟑</m:t>
                            </m:r>
                          </m:sub>
                        </m:sSub>
                        <m:r>
                          <a:rPr lang="en-US" sz="1500" b="1" i="1">
                            <a:latin typeface="Cambria Math"/>
                          </a:rPr>
                          <m:t>)</m:t>
                        </m:r>
                      </m:oMath>
                    </m:oMathPara>
                  </a14:m>
                  <a:endParaRPr lang="en-US" sz="1500" b="1" dirty="0"/>
                </a:p>
              </p:txBody>
            </p:sp>
          </mc:Choice>
          <mc:Fallback xmlns="">
            <p:sp>
              <p:nvSpPr>
                <p:cNvPr id="104" name="TextBox 103"/>
                <p:cNvSpPr txBox="1">
                  <a:spLocks noRot="1" noChangeAspect="1" noMove="1" noResize="1" noEditPoints="1" noAdjustHandles="1" noChangeArrowheads="1" noChangeShapeType="1" noTextEdit="1"/>
                </p:cNvSpPr>
                <p:nvPr/>
              </p:nvSpPr>
              <p:spPr>
                <a:xfrm>
                  <a:off x="4503949" y="4207713"/>
                  <a:ext cx="869149" cy="323165"/>
                </a:xfrm>
                <a:prstGeom prst="rect">
                  <a:avLst/>
                </a:prstGeom>
                <a:blipFill rotWithShape="0">
                  <a:blip r:embed="rId13"/>
                  <a:stretch>
                    <a:fillRect b="-1132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5" name="TextBox 104"/>
                <p:cNvSpPr txBox="1"/>
                <p:nvPr/>
              </p:nvSpPr>
              <p:spPr>
                <a:xfrm>
                  <a:off x="3620265" y="3685248"/>
                  <a:ext cx="575799" cy="3332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500" b="1" i="1">
                                <a:latin typeface="Cambria Math" panose="02040503050406030204" pitchFamily="18" charset="0"/>
                              </a:rPr>
                            </m:ctrlPr>
                          </m:sSubPr>
                          <m:e>
                            <m:r>
                              <a:rPr lang="en-US" sz="1500" b="1" i="1">
                                <a:latin typeface="Cambria Math"/>
                              </a:rPr>
                              <m:t>𝑫</m:t>
                            </m:r>
                          </m:e>
                          <m:sub>
                            <m:r>
                              <a:rPr lang="en-US" sz="1500" b="1" i="1">
                                <a:latin typeface="Cambria Math"/>
                              </a:rPr>
                              <m:t>𝟑</m:t>
                            </m:r>
                            <m:r>
                              <a:rPr lang="en-US" sz="1500" b="1" i="1">
                                <a:latin typeface="Cambria Math"/>
                              </a:rPr>
                              <m:t>,</m:t>
                            </m:r>
                            <m:r>
                              <a:rPr lang="en-US" sz="1500" b="1" i="1">
                                <a:latin typeface="Cambria Math"/>
                              </a:rPr>
                              <m:t>𝟏</m:t>
                            </m:r>
                          </m:sub>
                        </m:sSub>
                      </m:oMath>
                    </m:oMathPara>
                  </a14:m>
                  <a:endParaRPr lang="en-US" sz="1500" b="1" dirty="0"/>
                </a:p>
              </p:txBody>
            </p:sp>
          </mc:Choice>
          <mc:Fallback xmlns="">
            <p:sp>
              <p:nvSpPr>
                <p:cNvPr id="105" name="TextBox 104"/>
                <p:cNvSpPr txBox="1">
                  <a:spLocks noRot="1" noChangeAspect="1" noMove="1" noResize="1" noEditPoints="1" noAdjustHandles="1" noChangeArrowheads="1" noChangeShapeType="1" noTextEdit="1"/>
                </p:cNvSpPr>
                <p:nvPr/>
              </p:nvSpPr>
              <p:spPr>
                <a:xfrm>
                  <a:off x="3620265" y="3685248"/>
                  <a:ext cx="477567" cy="273088"/>
                </a:xfrm>
                <a:prstGeom prst="rect">
                  <a:avLst/>
                </a:prstGeom>
                <a:blipFill rotWithShape="0">
                  <a:blip r:embed="rId1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6" name="TextBox 105"/>
                <p:cNvSpPr txBox="1"/>
                <p:nvPr/>
              </p:nvSpPr>
              <p:spPr>
                <a:xfrm>
                  <a:off x="5347468" y="3515525"/>
                  <a:ext cx="575799" cy="3332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1500" b="1" i="1">
                                <a:latin typeface="Cambria Math" panose="02040503050406030204" pitchFamily="18" charset="0"/>
                              </a:rPr>
                            </m:ctrlPr>
                          </m:sSubPr>
                          <m:e>
                            <m:r>
                              <a:rPr lang="en-US" sz="1500" b="1" i="1">
                                <a:latin typeface="Cambria Math"/>
                              </a:rPr>
                              <m:t>𝑫</m:t>
                            </m:r>
                          </m:e>
                          <m:sub>
                            <m:r>
                              <a:rPr lang="en-US" sz="1500" b="1" i="1">
                                <a:latin typeface="Cambria Math"/>
                              </a:rPr>
                              <m:t>𝟑</m:t>
                            </m:r>
                            <m:r>
                              <a:rPr lang="en-US" sz="1500" b="1" i="1">
                                <a:latin typeface="Cambria Math"/>
                              </a:rPr>
                              <m:t>,</m:t>
                            </m:r>
                            <m:r>
                              <a:rPr lang="en-US" sz="1500" b="1" i="1">
                                <a:latin typeface="Cambria Math"/>
                              </a:rPr>
                              <m:t>𝟐</m:t>
                            </m:r>
                          </m:sub>
                        </m:sSub>
                      </m:oMath>
                    </m:oMathPara>
                  </a14:m>
                  <a:endParaRPr lang="en-US" sz="1500" b="1" dirty="0"/>
                </a:p>
              </p:txBody>
            </p:sp>
          </mc:Choice>
          <mc:Fallback xmlns="">
            <p:sp>
              <p:nvSpPr>
                <p:cNvPr id="106" name="TextBox 105"/>
                <p:cNvSpPr txBox="1">
                  <a:spLocks noRot="1" noChangeAspect="1" noMove="1" noResize="1" noEditPoints="1" noAdjustHandles="1" noChangeArrowheads="1" noChangeShapeType="1" noTextEdit="1"/>
                </p:cNvSpPr>
                <p:nvPr/>
              </p:nvSpPr>
              <p:spPr>
                <a:xfrm>
                  <a:off x="5347468" y="3515525"/>
                  <a:ext cx="575799" cy="333233"/>
                </a:xfrm>
                <a:prstGeom prst="rect">
                  <a:avLst/>
                </a:prstGeom>
                <a:blipFill rotWithShape="0">
                  <a:blip r:embed="rId15"/>
                  <a:stretch>
                    <a:fillRect/>
                  </a:stretch>
                </a:blipFill>
              </p:spPr>
              <p:txBody>
                <a:bodyPr/>
                <a:lstStyle/>
                <a:p>
                  <a:r>
                    <a:rPr lang="en-US">
                      <a:noFill/>
                    </a:rPr>
                    <a:t> </a:t>
                  </a:r>
                </a:p>
              </p:txBody>
            </p:sp>
          </mc:Fallback>
        </mc:AlternateContent>
      </p:grpSp>
      <p:sp>
        <p:nvSpPr>
          <p:cNvPr id="4" name="Slide Number Placeholder 3"/>
          <p:cNvSpPr>
            <a:spLocks noGrp="1"/>
          </p:cNvSpPr>
          <p:nvPr>
            <p:ph type="sldNum" sz="quarter" idx="12"/>
          </p:nvPr>
        </p:nvSpPr>
        <p:spPr/>
        <p:txBody>
          <a:bodyPr/>
          <a:lstStyle/>
          <a:p>
            <a:fld id="{6046C4E9-6070-4511-A1E7-F763F4F93923}" type="slidenum">
              <a:rPr lang="en-US" smtClean="0"/>
              <a:t>15</a:t>
            </a:fld>
            <a:endParaRPr lang="en-US" dirty="0"/>
          </a:p>
        </p:txBody>
      </p:sp>
    </p:spTree>
    <p:extLst>
      <p:ext uri="{BB962C8B-B14F-4D97-AF65-F5344CB8AC3E}">
        <p14:creationId xmlns:p14="http://schemas.microsoft.com/office/powerpoint/2010/main" val="1007229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distance between speakers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28649" y="1825625"/>
                <a:ext cx="8117417" cy="4351338"/>
              </a:xfrm>
            </p:spPr>
            <p:txBody>
              <a:bodyPr>
                <a:normAutofit/>
              </a:bodyPr>
              <a:lstStyle/>
              <a:p>
                <a:r>
                  <a:rPr lang="en-US" sz="2400" dirty="0" smtClean="0"/>
                  <a:t>Calibration to find the exact speaker distance using Doppler</a:t>
                </a:r>
              </a:p>
              <a:p>
                <a:r>
                  <a:rPr lang="en-US" sz="2400" dirty="0"/>
                  <a:t>Moves the </a:t>
                </a:r>
                <a:r>
                  <a:rPr lang="en-US" sz="2400" dirty="0" smtClean="0"/>
                  <a:t>device </a:t>
                </a:r>
                <a:r>
                  <a:rPr lang="en-US" sz="2400" dirty="0"/>
                  <a:t>from left to </a:t>
                </a:r>
                <a:r>
                  <a:rPr lang="en-US" sz="2400" dirty="0" smtClean="0"/>
                  <a:t>right</a:t>
                </a:r>
              </a:p>
              <a:p>
                <a:pPr lvl="1"/>
                <a:r>
                  <a:rPr lang="en-US" sz="2000" dirty="0"/>
                  <a:t>T</a:t>
                </a:r>
                <a:r>
                  <a:rPr lang="en-US" sz="2000" baseline="-25000" dirty="0"/>
                  <a:t>1</a:t>
                </a:r>
                <a:r>
                  <a:rPr lang="en-US" sz="2000" dirty="0"/>
                  <a:t>: </a:t>
                </a:r>
                <a14:m>
                  <m:oMath xmlns:m="http://schemas.openxmlformats.org/officeDocument/2006/math">
                    <m:sSubSup>
                      <m:sSubSupPr>
                        <m:ctrlPr>
                          <a:rPr lang="en-US" altLang="ko-KR" sz="2000" i="1">
                            <a:latin typeface="Cambria Math" panose="02040503050406030204" pitchFamily="18" charset="0"/>
                          </a:rPr>
                        </m:ctrlPr>
                      </m:sSubSupPr>
                      <m:e>
                        <m:r>
                          <a:rPr lang="en-US" altLang="ko-KR" sz="2000" i="1">
                            <a:latin typeface="Cambria Math"/>
                          </a:rPr>
                          <m:t>𝐹</m:t>
                        </m:r>
                      </m:e>
                      <m:sub>
                        <m:r>
                          <a:rPr lang="en-US" altLang="ko-KR" sz="2000" i="1">
                            <a:latin typeface="Cambria Math"/>
                          </a:rPr>
                          <m:t>𝑠</m:t>
                        </m:r>
                      </m:sub>
                      <m:sup>
                        <m:r>
                          <a:rPr lang="en-US" altLang="ko-KR" sz="2000" i="1">
                            <a:latin typeface="Cambria Math"/>
                          </a:rPr>
                          <m:t>1</m:t>
                        </m:r>
                      </m:sup>
                    </m:sSubSup>
                  </m:oMath>
                </a14:m>
                <a:r>
                  <a:rPr lang="en-US" sz="2000" dirty="0"/>
                  <a:t> changes from positive to negative</a:t>
                </a:r>
              </a:p>
              <a:p>
                <a:pPr lvl="1"/>
                <a:r>
                  <a:rPr lang="en-US" altLang="ko-KR" sz="2000" dirty="0"/>
                  <a:t>T</a:t>
                </a:r>
                <a:r>
                  <a:rPr lang="en-US" altLang="ko-KR" sz="2000" baseline="-25000" dirty="0"/>
                  <a:t>2</a:t>
                </a:r>
                <a:r>
                  <a:rPr lang="en-US" altLang="ko-KR" sz="2000" dirty="0"/>
                  <a:t>: </a:t>
                </a:r>
                <a14:m>
                  <m:oMath xmlns:m="http://schemas.openxmlformats.org/officeDocument/2006/math">
                    <m:sSubSup>
                      <m:sSubSupPr>
                        <m:ctrlPr>
                          <a:rPr lang="en-US" altLang="ko-KR" sz="2000" i="1">
                            <a:latin typeface="Cambria Math" panose="02040503050406030204" pitchFamily="18" charset="0"/>
                          </a:rPr>
                        </m:ctrlPr>
                      </m:sSubSupPr>
                      <m:e>
                        <m:r>
                          <a:rPr lang="en-US" altLang="ko-KR" sz="2000" i="1">
                            <a:latin typeface="Cambria Math"/>
                          </a:rPr>
                          <m:t>𝐹</m:t>
                        </m:r>
                      </m:e>
                      <m:sub>
                        <m:r>
                          <a:rPr lang="en-US" altLang="ko-KR" sz="2000" i="1">
                            <a:latin typeface="Cambria Math"/>
                          </a:rPr>
                          <m:t>𝑠</m:t>
                        </m:r>
                      </m:sub>
                      <m:sup>
                        <m:r>
                          <a:rPr lang="en-US" altLang="ko-KR" sz="2000" i="1">
                            <a:latin typeface="Cambria Math"/>
                          </a:rPr>
                          <m:t>2</m:t>
                        </m:r>
                      </m:sup>
                    </m:sSubSup>
                  </m:oMath>
                </a14:m>
                <a:r>
                  <a:rPr lang="en-US" altLang="ko-KR" sz="2000" dirty="0"/>
                  <a:t> changes from positive to negative</a:t>
                </a:r>
                <a:endParaRPr lang="en-US" sz="2000" dirty="0" smtClean="0"/>
              </a:p>
              <a:p>
                <a:r>
                  <a:rPr lang="en-US" sz="2400" dirty="0" smtClean="0"/>
                  <a:t>Measure the distance using Doppler shift between </a:t>
                </a:r>
                <a:r>
                  <a:rPr lang="en-US" sz="2400" dirty="0" err="1" smtClean="0"/>
                  <a:t>T</a:t>
                </a:r>
                <a:r>
                  <a:rPr lang="en-US" sz="2400" baseline="-25000" dirty="0" err="1" smtClean="0"/>
                  <a:t>1</a:t>
                </a:r>
                <a:r>
                  <a:rPr lang="en-US" sz="2400" dirty="0" smtClean="0"/>
                  <a:t> and </a:t>
                </a:r>
                <a:r>
                  <a:rPr lang="en-US" sz="2400" dirty="0" err="1" smtClean="0"/>
                  <a:t>T</a:t>
                </a:r>
                <a:r>
                  <a:rPr lang="en-US" sz="2400" baseline="-25000" dirty="0" err="1" smtClean="0"/>
                  <a:t>2</a:t>
                </a:r>
                <a:endParaRPr lang="en-US" sz="2400" baseline="-25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28649" y="1825625"/>
                <a:ext cx="8117417" cy="4351338"/>
              </a:xfrm>
              <a:blipFill rotWithShape="0">
                <a:blip r:embed="rId3"/>
                <a:stretch>
                  <a:fillRect l="-976" t="-1961"/>
                </a:stretch>
              </a:blipFill>
            </p:spPr>
            <p:txBody>
              <a:bodyPr/>
              <a:lstStyle/>
              <a:p>
                <a:r>
                  <a:rPr lang="en-US">
                    <a:noFill/>
                  </a:rPr>
                  <a:t> </a:t>
                </a:r>
              </a:p>
            </p:txBody>
          </p:sp>
        </mc:Fallback>
      </mc:AlternateContent>
      <p:pic>
        <p:nvPicPr>
          <p:cNvPr id="5" name="Picture 4" descr="C:\temp\tv_top.jpe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35625" b="36459"/>
          <a:stretch/>
        </p:blipFill>
        <p:spPr bwMode="auto">
          <a:xfrm>
            <a:off x="698817" y="4206619"/>
            <a:ext cx="3210955" cy="672294"/>
          </a:xfrm>
          <a:prstGeom prst="rect">
            <a:avLst/>
          </a:prstGeom>
          <a:noFill/>
          <a:extLst>
            <a:ext uri="{909E8E84-426E-40DD-AFC4-6F175D3DCCD1}">
              <a14:hiddenFill xmlns:a14="http://schemas.microsoft.com/office/drawing/2010/main">
                <a:solidFill>
                  <a:srgbClr val="FFFFFF"/>
                </a:solidFill>
              </a14:hiddenFill>
            </a:ext>
          </a:extLst>
        </p:spPr>
      </p:pic>
      <p:grpSp>
        <p:nvGrpSpPr>
          <p:cNvPr id="34" name="Group 33"/>
          <p:cNvGrpSpPr/>
          <p:nvPr/>
        </p:nvGrpSpPr>
        <p:grpSpPr>
          <a:xfrm>
            <a:off x="453929" y="5546266"/>
            <a:ext cx="3864071" cy="587599"/>
            <a:chOff x="453929" y="5546266"/>
            <a:chExt cx="3864071" cy="587599"/>
          </a:xfrm>
        </p:grpSpPr>
        <p:cxnSp>
          <p:nvCxnSpPr>
            <p:cNvPr id="11" name="직선 화살표 연결선 9"/>
            <p:cNvCxnSpPr/>
            <p:nvPr/>
          </p:nvCxnSpPr>
          <p:spPr>
            <a:xfrm flipV="1">
              <a:off x="453929" y="5583918"/>
              <a:ext cx="3864071" cy="0"/>
            </a:xfrm>
            <a:prstGeom prst="straightConnector1">
              <a:avLst/>
            </a:prstGeom>
            <a:ln w="28575">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직선 화살표 연결선 12"/>
            <p:cNvCxnSpPr/>
            <p:nvPr/>
          </p:nvCxnSpPr>
          <p:spPr>
            <a:xfrm flipV="1">
              <a:off x="914784" y="5546266"/>
              <a:ext cx="0" cy="103589"/>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16"/>
                <p:cNvSpPr txBox="1"/>
                <p:nvPr/>
              </p:nvSpPr>
              <p:spPr>
                <a:xfrm>
                  <a:off x="710030" y="5672200"/>
                  <a:ext cx="538737"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a:rPr>
                              <m:t>𝑇</m:t>
                            </m:r>
                          </m:e>
                          <m:sub>
                            <m:r>
                              <a:rPr lang="en-US" sz="2400" i="1">
                                <a:latin typeface="Cambria Math"/>
                              </a:rPr>
                              <m:t>1</m:t>
                            </m:r>
                          </m:sub>
                        </m:sSub>
                      </m:oMath>
                    </m:oMathPara>
                  </a14:m>
                  <a:endParaRPr lang="en-US" sz="2400" dirty="0"/>
                </a:p>
              </p:txBody>
            </p:sp>
          </mc:Choice>
          <mc:Fallback xmlns="">
            <p:sp>
              <p:nvSpPr>
                <p:cNvPr id="17" name="TextBox 16"/>
                <p:cNvSpPr txBox="1">
                  <a:spLocks noRot="1" noChangeAspect="1" noMove="1" noResize="1" noEditPoints="1" noAdjustHandles="1" noChangeArrowheads="1" noChangeShapeType="1" noTextEdit="1"/>
                </p:cNvSpPr>
                <p:nvPr/>
              </p:nvSpPr>
              <p:spPr>
                <a:xfrm>
                  <a:off x="710030" y="5672200"/>
                  <a:ext cx="538737" cy="461665"/>
                </a:xfrm>
                <a:prstGeom prst="rect">
                  <a:avLst/>
                </a:prstGeom>
                <a:blipFill rotWithShape="0">
                  <a:blip r:embed="rId5"/>
                  <a:stretch>
                    <a:fillRect b="-1316"/>
                  </a:stretch>
                </a:blipFill>
              </p:spPr>
              <p:txBody>
                <a:bodyPr/>
                <a:lstStyle/>
                <a:p>
                  <a:r>
                    <a:rPr lang="en-US">
                      <a:noFill/>
                    </a:rPr>
                    <a:t> </a:t>
                  </a:r>
                </a:p>
              </p:txBody>
            </p:sp>
          </mc:Fallback>
        </mc:AlternateContent>
      </p:grpSp>
      <p:grpSp>
        <p:nvGrpSpPr>
          <p:cNvPr id="36" name="Group 35"/>
          <p:cNvGrpSpPr/>
          <p:nvPr/>
        </p:nvGrpSpPr>
        <p:grpSpPr>
          <a:xfrm>
            <a:off x="3529745" y="5545274"/>
            <a:ext cx="545855" cy="594013"/>
            <a:chOff x="3529745" y="5545274"/>
            <a:chExt cx="545855" cy="594013"/>
          </a:xfrm>
        </p:grpSpPr>
        <p:cxnSp>
          <p:nvCxnSpPr>
            <p:cNvPr id="15" name="직선 화살표 연결선 13"/>
            <p:cNvCxnSpPr/>
            <p:nvPr/>
          </p:nvCxnSpPr>
          <p:spPr>
            <a:xfrm flipV="1">
              <a:off x="3760837" y="5545274"/>
              <a:ext cx="0" cy="103589"/>
            </a:xfrm>
            <a:prstGeom prst="straightConnector1">
              <a:avLst/>
            </a:prstGeom>
            <a:ln w="2857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3529745" y="5677622"/>
                  <a:ext cx="5458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a:rPr>
                              <m:t>𝑇</m:t>
                            </m:r>
                          </m:e>
                          <m:sub>
                            <m:r>
                              <a:rPr lang="en-US" sz="2400" i="1">
                                <a:latin typeface="Cambria Math"/>
                              </a:rPr>
                              <m:t>2</m:t>
                            </m:r>
                          </m:sub>
                        </m:sSub>
                      </m:oMath>
                    </m:oMathPara>
                  </a14:m>
                  <a:endParaRPr lang="en-US" sz="2400" dirty="0"/>
                </a:p>
              </p:txBody>
            </p:sp>
          </mc:Choice>
          <mc:Fallback xmlns="">
            <p:sp>
              <p:nvSpPr>
                <p:cNvPr id="18" name="TextBox 17"/>
                <p:cNvSpPr txBox="1">
                  <a:spLocks noRot="1" noChangeAspect="1" noMove="1" noResize="1" noEditPoints="1" noAdjustHandles="1" noChangeArrowheads="1" noChangeShapeType="1" noTextEdit="1"/>
                </p:cNvSpPr>
                <p:nvPr/>
              </p:nvSpPr>
              <p:spPr>
                <a:xfrm>
                  <a:off x="3529745" y="5677622"/>
                  <a:ext cx="545855" cy="461665"/>
                </a:xfrm>
                <a:prstGeom prst="rect">
                  <a:avLst/>
                </a:prstGeom>
                <a:blipFill rotWithShape="0">
                  <a:blip r:embed="rId6"/>
                  <a:stretch>
                    <a:fillRect b="-1316"/>
                  </a:stretch>
                </a:blipFill>
              </p:spPr>
              <p:txBody>
                <a:bodyPr/>
                <a:lstStyle/>
                <a:p>
                  <a:r>
                    <a:rPr lang="en-US">
                      <a:noFill/>
                    </a:rPr>
                    <a:t> </a:t>
                  </a:r>
                </a:p>
              </p:txBody>
            </p:sp>
          </mc:Fallback>
        </mc:AlternateContent>
      </p:grpSp>
      <p:pic>
        <p:nvPicPr>
          <p:cNvPr id="24" name="Picture 6" descr="C:\temp\tnav-touch-phones.pn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72100"/>
          <a:stretch/>
        </p:blipFill>
        <p:spPr bwMode="auto">
          <a:xfrm rot="5400000">
            <a:off x="-58137" y="5016591"/>
            <a:ext cx="640080" cy="384052"/>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6046C4E9-6070-4511-A1E7-F763F4F93923}" type="slidenum">
              <a:rPr lang="en-US" smtClean="0"/>
              <a:t>16</a:t>
            </a:fld>
            <a:endParaRPr lang="en-US"/>
          </a:p>
        </p:txBody>
      </p:sp>
      <p:pic>
        <p:nvPicPr>
          <p:cNvPr id="10" name="Picture 9"/>
          <p:cNvPicPr>
            <a:picLocks noChangeAspect="1"/>
          </p:cNvPicPr>
          <p:nvPr/>
        </p:nvPicPr>
        <p:blipFill>
          <a:blip r:embed="rId8"/>
          <a:stretch>
            <a:fillRect/>
          </a:stretch>
        </p:blipFill>
        <p:spPr>
          <a:xfrm>
            <a:off x="4640705" y="4206619"/>
            <a:ext cx="4572000" cy="2292829"/>
          </a:xfrm>
          <a:prstGeom prst="rect">
            <a:avLst/>
          </a:prstGeom>
        </p:spPr>
      </p:pic>
      <p:sp>
        <p:nvSpPr>
          <p:cNvPr id="12" name="Oval 11"/>
          <p:cNvSpPr/>
          <p:nvPr/>
        </p:nvSpPr>
        <p:spPr>
          <a:xfrm>
            <a:off x="779510" y="4517369"/>
            <a:ext cx="258550" cy="237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3647499" y="4549907"/>
            <a:ext cx="258550" cy="23706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29" name="Straight Arrow Connector 28"/>
          <p:cNvCxnSpPr/>
          <p:nvPr/>
        </p:nvCxnSpPr>
        <p:spPr>
          <a:xfrm>
            <a:off x="531916" y="4288984"/>
            <a:ext cx="297234" cy="253782"/>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98361" y="3921859"/>
            <a:ext cx="1203919" cy="400110"/>
          </a:xfrm>
          <a:prstGeom prst="rect">
            <a:avLst/>
          </a:prstGeom>
          <a:noFill/>
        </p:spPr>
        <p:txBody>
          <a:bodyPr wrap="none" rtlCol="0">
            <a:spAutoFit/>
          </a:bodyPr>
          <a:lstStyle/>
          <a:p>
            <a:r>
              <a:rPr lang="en-US" sz="2000" dirty="0" smtClean="0">
                <a:solidFill>
                  <a:srgbClr val="FF0000"/>
                </a:solidFill>
              </a:rPr>
              <a:t>Speaker 1</a:t>
            </a:r>
            <a:endParaRPr lang="en-US" sz="2000" dirty="0">
              <a:solidFill>
                <a:srgbClr val="FF0000"/>
              </a:solidFill>
            </a:endParaRPr>
          </a:p>
        </p:txBody>
      </p:sp>
      <p:cxnSp>
        <p:nvCxnSpPr>
          <p:cNvPr id="31" name="Straight Arrow Connector 30"/>
          <p:cNvCxnSpPr/>
          <p:nvPr/>
        </p:nvCxnSpPr>
        <p:spPr>
          <a:xfrm>
            <a:off x="3481924" y="4263587"/>
            <a:ext cx="297234" cy="253782"/>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007705" y="3913856"/>
            <a:ext cx="1203919" cy="400110"/>
          </a:xfrm>
          <a:prstGeom prst="rect">
            <a:avLst/>
          </a:prstGeom>
          <a:noFill/>
        </p:spPr>
        <p:txBody>
          <a:bodyPr wrap="none" rtlCol="0">
            <a:spAutoFit/>
          </a:bodyPr>
          <a:lstStyle/>
          <a:p>
            <a:r>
              <a:rPr lang="en-US" sz="2000" dirty="0" smtClean="0">
                <a:solidFill>
                  <a:srgbClr val="FF0000"/>
                </a:solidFill>
              </a:rPr>
              <a:t>Speaker 2</a:t>
            </a:r>
            <a:endParaRPr lang="en-US" sz="2000" dirty="0">
              <a:solidFill>
                <a:srgbClr val="FF0000"/>
              </a:solidFill>
            </a:endParaRPr>
          </a:p>
        </p:txBody>
      </p:sp>
      <p:pic>
        <p:nvPicPr>
          <p:cNvPr id="33" name="Picture 6" descr="C:\temp\tnav-touch-phones.pn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72100"/>
          <a:stretch/>
        </p:blipFill>
        <p:spPr bwMode="auto">
          <a:xfrm rot="5400000">
            <a:off x="630377" y="5025538"/>
            <a:ext cx="640080" cy="384052"/>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6" descr="C:\temp\tnav-touch-phones.pn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72100"/>
          <a:stretch/>
        </p:blipFill>
        <p:spPr bwMode="auto">
          <a:xfrm rot="5400000">
            <a:off x="3481650" y="5039389"/>
            <a:ext cx="640080" cy="384052"/>
          </a:xfrm>
          <a:prstGeom prst="rect">
            <a:avLst/>
          </a:prstGeom>
          <a:noFill/>
          <a:extLst>
            <a:ext uri="{909E8E84-426E-40DD-AFC4-6F175D3DCCD1}">
              <a14:hiddenFill xmlns:a14="http://schemas.microsoft.com/office/drawing/2010/main">
                <a:solidFill>
                  <a:srgbClr val="FFFFFF"/>
                </a:solidFill>
              </a14:hiddenFill>
            </a:ext>
          </a:extLst>
        </p:spPr>
      </p:pic>
      <p:sp>
        <p:nvSpPr>
          <p:cNvPr id="39" name="Rectangle 38"/>
          <p:cNvSpPr/>
          <p:nvPr/>
        </p:nvSpPr>
        <p:spPr>
          <a:xfrm>
            <a:off x="6490096" y="4363964"/>
            <a:ext cx="1806872" cy="164253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6393398" y="4900489"/>
            <a:ext cx="150876" cy="150876"/>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7" name="Oval 26"/>
          <p:cNvSpPr/>
          <p:nvPr/>
        </p:nvSpPr>
        <p:spPr>
          <a:xfrm>
            <a:off x="8211309" y="4900487"/>
            <a:ext cx="150876" cy="150876"/>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531121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4.16667E-6 -7.40741E-7 L 0.44913 -0.00023 " pathEditMode="relative" rAng="0" ptsTypes="AA">
                                      <p:cBhvr>
                                        <p:cTn id="6" dur="2000" fill="hold"/>
                                        <p:tgtEl>
                                          <p:spTgt spid="24"/>
                                        </p:tgtEl>
                                        <p:attrNameLst>
                                          <p:attrName>ppt_x</p:attrName>
                                          <p:attrName>ppt_y</p:attrName>
                                        </p:attrNameLst>
                                      </p:cBhvr>
                                      <p:rCtr x="22448" y="-23"/>
                                    </p:animMotion>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24"/>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xit" presetSubtype="0" fill="hold" nodeType="withEffect">
                                  <p:stCondLst>
                                    <p:cond delay="0"/>
                                  </p:stCondLst>
                                  <p:childTnLst>
                                    <p:set>
                                      <p:cBhvr>
                                        <p:cTn id="30" dur="1" fill="hold">
                                          <p:stCondLst>
                                            <p:cond delay="0"/>
                                          </p:stCondLst>
                                        </p:cTn>
                                        <p:tgtEl>
                                          <p:spTgt spid="33"/>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26" grpId="0" animBg="1"/>
      <p:bldP spid="2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221187"/>
            <a:ext cx="8193617" cy="1325563"/>
          </a:xfrm>
        </p:spPr>
        <p:txBody>
          <a:bodyPr>
            <a:normAutofit/>
          </a:bodyPr>
          <a:lstStyle/>
          <a:p>
            <a:r>
              <a:rPr lang="en-US" sz="4000" dirty="0" smtClean="0"/>
              <a:t>Handling the uncertainty of </a:t>
            </a:r>
            <a:r>
              <a:rPr lang="en-US" sz="4000" dirty="0"/>
              <a:t>the initial </a:t>
            </a:r>
            <a:r>
              <a:rPr lang="en-US" sz="4000" dirty="0" smtClean="0"/>
              <a:t>position (particle filtering)</a:t>
            </a:r>
            <a:endParaRPr lang="en-US" sz="4000" dirty="0"/>
          </a:p>
        </p:txBody>
      </p:sp>
      <p:sp>
        <p:nvSpPr>
          <p:cNvPr id="3" name="Content Placeholder 2"/>
          <p:cNvSpPr>
            <a:spLocks noGrp="1"/>
          </p:cNvSpPr>
          <p:nvPr>
            <p:ph idx="1"/>
          </p:nvPr>
        </p:nvSpPr>
        <p:spPr>
          <a:xfrm>
            <a:off x="628650" y="1825624"/>
            <a:ext cx="5408083" cy="4625975"/>
          </a:xfrm>
        </p:spPr>
        <p:txBody>
          <a:bodyPr>
            <a:normAutofit/>
          </a:bodyPr>
          <a:lstStyle/>
          <a:p>
            <a:pPr marL="457200" indent="-457200">
              <a:buFont typeface="+mj-lt"/>
              <a:buAutoNum type="arabicPeriod"/>
            </a:pPr>
            <a:r>
              <a:rPr lang="en-US" sz="2400" dirty="0" smtClean="0"/>
              <a:t>Initially </a:t>
            </a:r>
            <a:r>
              <a:rPr lang="en-US" sz="2400" dirty="0"/>
              <a:t>allocate many particles in a given space</a:t>
            </a:r>
          </a:p>
          <a:p>
            <a:pPr marL="457200" indent="-457200">
              <a:buFont typeface="+mj-lt"/>
              <a:buAutoNum type="arabicPeriod"/>
            </a:pPr>
            <a:endParaRPr lang="en-US" sz="2400" dirty="0" smtClean="0"/>
          </a:p>
          <a:p>
            <a:pPr marL="457200" indent="-457200">
              <a:buFont typeface="+mj-lt"/>
              <a:buAutoNum type="arabicPeriod"/>
            </a:pPr>
            <a:r>
              <a:rPr lang="en-US" sz="2400" dirty="0" smtClean="0"/>
              <a:t>In </a:t>
            </a:r>
            <a:r>
              <a:rPr lang="en-US" sz="2400" dirty="0"/>
              <a:t>each movement update, remove particles that give infeasible movement </a:t>
            </a:r>
            <a:r>
              <a:rPr lang="en-US" sz="2400" dirty="0" smtClean="0"/>
              <a:t>(e.g., </a:t>
            </a:r>
            <a:r>
              <a:rPr lang="en-US" sz="2400" dirty="0"/>
              <a:t>D </a:t>
            </a:r>
            <a:r>
              <a:rPr lang="en-US" sz="2400" dirty="0" smtClean="0"/>
              <a:t>&lt; </a:t>
            </a:r>
            <a:r>
              <a:rPr lang="en-US" sz="2400" dirty="0" err="1"/>
              <a:t>D</a:t>
            </a:r>
            <a:r>
              <a:rPr lang="en-US" sz="2400" baseline="-25000" dirty="0" err="1"/>
              <a:t>1</a:t>
            </a:r>
            <a:r>
              <a:rPr lang="en-US" sz="2400" dirty="0"/>
              <a:t> + </a:t>
            </a:r>
            <a:r>
              <a:rPr lang="en-US" sz="2400" dirty="0" err="1"/>
              <a:t>D</a:t>
            </a:r>
            <a:r>
              <a:rPr lang="en-US" sz="2400" baseline="-25000" dirty="0" err="1"/>
              <a:t>2</a:t>
            </a:r>
            <a:r>
              <a:rPr lang="en-US" sz="2400" dirty="0" smtClean="0"/>
              <a:t>)</a:t>
            </a:r>
          </a:p>
          <a:p>
            <a:pPr marL="457200" indent="-457200">
              <a:buFont typeface="+mj-lt"/>
              <a:buAutoNum type="arabicPeriod"/>
            </a:pPr>
            <a:r>
              <a:rPr lang="en-US" sz="2400" dirty="0" smtClean="0"/>
              <a:t>Update </a:t>
            </a:r>
            <a:r>
              <a:rPr lang="en-US" sz="2400" dirty="0"/>
              <a:t>position by averaging the movement of all remaining </a:t>
            </a:r>
            <a:r>
              <a:rPr lang="en-US" sz="2400" dirty="0" smtClean="0"/>
              <a:t>particles</a:t>
            </a:r>
          </a:p>
          <a:p>
            <a:pPr marL="457200" indent="-457200">
              <a:buFont typeface="+mj-lt"/>
              <a:buAutoNum type="arabicPeriod"/>
            </a:pPr>
            <a:endParaRPr lang="en-US" sz="2400" dirty="0"/>
          </a:p>
          <a:p>
            <a:pPr marL="457200" indent="-457200">
              <a:buFont typeface="+mj-lt"/>
              <a:buAutoNum type="arabicPeriod"/>
            </a:pPr>
            <a:endParaRPr lang="en-US" sz="2400" dirty="0" smtClean="0"/>
          </a:p>
          <a:p>
            <a:pPr marL="457200" indent="-457200">
              <a:buFont typeface="+mj-lt"/>
              <a:buAutoNum type="arabicPeriod"/>
            </a:pPr>
            <a:r>
              <a:rPr lang="en-US" sz="2400" dirty="0" smtClean="0"/>
              <a:t>Repeat 2 and 3</a:t>
            </a:r>
            <a:endParaRPr lang="en-US" sz="2400" dirty="0"/>
          </a:p>
        </p:txBody>
      </p:sp>
      <mc:AlternateContent xmlns:mc="http://schemas.openxmlformats.org/markup-compatibility/2006" xmlns:a14="http://schemas.microsoft.com/office/drawing/2010/main">
        <mc:Choice Requires="a14">
          <p:sp>
            <p:nvSpPr>
              <p:cNvPr id="5" name="TextBox 4"/>
              <p:cNvSpPr txBox="1"/>
              <p:nvPr/>
            </p:nvSpPr>
            <p:spPr>
              <a:xfrm>
                <a:off x="1026320" y="2628108"/>
                <a:ext cx="3186113" cy="30777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2000" b="1" i="1">
                          <a:latin typeface="Cambria Math" panose="02040503050406030204" pitchFamily="18" charset="0"/>
                        </a:rPr>
                        <m:t>𝑷</m:t>
                      </m:r>
                      <m:r>
                        <a:rPr lang="en-US" sz="2000" i="1">
                          <a:latin typeface="Cambria Math" panose="02040503050406030204" pitchFamily="18" charset="0"/>
                        </a:rPr>
                        <m:t>=</m:t>
                      </m:r>
                      <m:d>
                        <m:dPr>
                          <m:begChr m:val="{"/>
                          <m:endChr m:val="}"/>
                          <m:ctrlPr>
                            <a:rPr lang="en-US" sz="2000" i="1">
                              <a:latin typeface="Cambria Math" panose="02040503050406030204" pitchFamily="18" charset="0"/>
                            </a:rPr>
                          </m:ctrlPr>
                        </m:dPr>
                        <m:e>
                          <m:d>
                            <m:dPr>
                              <m:ctrlPr>
                                <a:rPr lang="en-US" sz="2000" i="1">
                                  <a:latin typeface="Cambria Math" panose="02040503050406030204" pitchFamily="18" charset="0"/>
                                </a:rPr>
                              </m:ctrlPr>
                            </m:dPr>
                            <m:e>
                              <m:sSubSup>
                                <m:sSubSupPr>
                                  <m:ctrlPr>
                                    <a:rPr lang="en-US" sz="2000" i="1">
                                      <a:latin typeface="Cambria Math" panose="02040503050406030204" pitchFamily="18" charset="0"/>
                                    </a:rPr>
                                  </m:ctrlPr>
                                </m:sSubSupPr>
                                <m:e>
                                  <m:r>
                                    <a:rPr lang="en-US" sz="2000" i="1">
                                      <a:latin typeface="Cambria Math" panose="02040503050406030204" pitchFamily="18" charset="0"/>
                                    </a:rPr>
                                    <m:t>𝑥</m:t>
                                  </m:r>
                                </m:e>
                                <m:sub>
                                  <m:r>
                                    <a:rPr lang="en-US" sz="2000" i="1">
                                      <a:latin typeface="Cambria Math" panose="02040503050406030204" pitchFamily="18" charset="0"/>
                                    </a:rPr>
                                    <m:t>𝑜</m:t>
                                  </m:r>
                                </m:sub>
                                <m:sup>
                                  <m:r>
                                    <a:rPr lang="en-US" sz="2000" i="1">
                                      <a:latin typeface="Cambria Math" panose="02040503050406030204" pitchFamily="18" charset="0"/>
                                    </a:rPr>
                                    <m:t>1</m:t>
                                  </m:r>
                                </m:sup>
                              </m:sSubSup>
                              <m:r>
                                <a:rPr lang="en-US" sz="2000" i="1">
                                  <a:latin typeface="Cambria Math" panose="02040503050406030204" pitchFamily="18" charset="0"/>
                                </a:rPr>
                                <m:t>,</m:t>
                              </m:r>
                              <m:sSubSup>
                                <m:sSubSupPr>
                                  <m:ctrlPr>
                                    <a:rPr lang="en-US" sz="2000" i="1">
                                      <a:latin typeface="Cambria Math" panose="02040503050406030204" pitchFamily="18" charset="0"/>
                                    </a:rPr>
                                  </m:ctrlPr>
                                </m:sSubSupPr>
                                <m:e>
                                  <m:r>
                                    <a:rPr lang="en-US" sz="2000" i="1">
                                      <a:latin typeface="Cambria Math" panose="02040503050406030204" pitchFamily="18" charset="0"/>
                                    </a:rPr>
                                    <m:t>𝑦</m:t>
                                  </m:r>
                                </m:e>
                                <m:sub>
                                  <m:r>
                                    <a:rPr lang="en-US" sz="2000" i="1">
                                      <a:latin typeface="Cambria Math" panose="02040503050406030204" pitchFamily="18" charset="0"/>
                                    </a:rPr>
                                    <m:t>𝑜</m:t>
                                  </m:r>
                                </m:sub>
                                <m:sup>
                                  <m:r>
                                    <a:rPr lang="en-US" sz="2000" i="1">
                                      <a:latin typeface="Cambria Math" panose="02040503050406030204" pitchFamily="18" charset="0"/>
                                    </a:rPr>
                                    <m:t>1</m:t>
                                  </m:r>
                                </m:sup>
                              </m:sSubSup>
                            </m:e>
                          </m:d>
                          <m:r>
                            <a:rPr lang="en-US" sz="2000" i="1">
                              <a:latin typeface="Cambria Math" panose="02040503050406030204" pitchFamily="18" charset="0"/>
                            </a:rPr>
                            <m:t>,…,</m:t>
                          </m:r>
                          <m:d>
                            <m:dPr>
                              <m:ctrlPr>
                                <a:rPr lang="en-US" sz="2000" i="1">
                                  <a:latin typeface="Cambria Math" panose="02040503050406030204" pitchFamily="18" charset="0"/>
                                </a:rPr>
                              </m:ctrlPr>
                            </m:dPr>
                            <m:e>
                              <m:sSubSup>
                                <m:sSubSupPr>
                                  <m:ctrlPr>
                                    <a:rPr lang="en-US" sz="2000" i="1">
                                      <a:latin typeface="Cambria Math" panose="02040503050406030204" pitchFamily="18" charset="0"/>
                                    </a:rPr>
                                  </m:ctrlPr>
                                </m:sSubSupPr>
                                <m:e>
                                  <m:r>
                                    <a:rPr lang="en-US" sz="2000" i="1">
                                      <a:latin typeface="Cambria Math" panose="02040503050406030204" pitchFamily="18" charset="0"/>
                                    </a:rPr>
                                    <m:t>𝑥</m:t>
                                  </m:r>
                                </m:e>
                                <m:sub>
                                  <m:r>
                                    <a:rPr lang="en-US" sz="2000" i="1">
                                      <a:latin typeface="Cambria Math" panose="02040503050406030204" pitchFamily="18" charset="0"/>
                                    </a:rPr>
                                    <m:t>𝑜</m:t>
                                  </m:r>
                                </m:sub>
                                <m:sup>
                                  <m:r>
                                    <a:rPr lang="en-US" sz="2000" i="1">
                                      <a:latin typeface="Cambria Math" panose="02040503050406030204" pitchFamily="18" charset="0"/>
                                    </a:rPr>
                                    <m:t>𝑁</m:t>
                                  </m:r>
                                </m:sup>
                              </m:sSubSup>
                              <m:r>
                                <a:rPr lang="en-US" sz="2000" i="1">
                                  <a:latin typeface="Cambria Math" panose="02040503050406030204" pitchFamily="18" charset="0"/>
                                </a:rPr>
                                <m:t>,</m:t>
                              </m:r>
                              <m:sSubSup>
                                <m:sSubSupPr>
                                  <m:ctrlPr>
                                    <a:rPr lang="en-US" sz="2000" i="1">
                                      <a:latin typeface="Cambria Math" panose="02040503050406030204" pitchFamily="18" charset="0"/>
                                    </a:rPr>
                                  </m:ctrlPr>
                                </m:sSubSupPr>
                                <m:e>
                                  <m:r>
                                    <a:rPr lang="en-US" sz="2000" i="1">
                                      <a:latin typeface="Cambria Math" panose="02040503050406030204" pitchFamily="18" charset="0"/>
                                    </a:rPr>
                                    <m:t>𝑦</m:t>
                                  </m:r>
                                </m:e>
                                <m:sub>
                                  <m:r>
                                    <a:rPr lang="en-US" sz="2000" i="1">
                                      <a:latin typeface="Cambria Math" panose="02040503050406030204" pitchFamily="18" charset="0"/>
                                    </a:rPr>
                                    <m:t>𝑜</m:t>
                                  </m:r>
                                </m:sub>
                                <m:sup>
                                  <m:r>
                                    <a:rPr lang="en-US" sz="2000" i="1">
                                      <a:latin typeface="Cambria Math" panose="02040503050406030204" pitchFamily="18" charset="0"/>
                                    </a:rPr>
                                    <m:t>𝑁</m:t>
                                  </m:r>
                                </m:sup>
                              </m:sSubSup>
                            </m:e>
                          </m:d>
                        </m:e>
                      </m:d>
                    </m:oMath>
                  </m:oMathPara>
                </a14:m>
                <a:endParaRPr lang="en-US" sz="2000" dirty="0"/>
              </a:p>
            </p:txBody>
          </p:sp>
        </mc:Choice>
        <mc:Fallback xmlns="">
          <p:sp>
            <p:nvSpPr>
              <p:cNvPr id="5" name="TextBox 4"/>
              <p:cNvSpPr txBox="1">
                <a:spLocks noRot="1" noChangeAspect="1" noMove="1" noResize="1" noEditPoints="1" noAdjustHandles="1" noChangeArrowheads="1" noChangeShapeType="1" noTextEdit="1"/>
              </p:cNvSpPr>
              <p:nvPr/>
            </p:nvSpPr>
            <p:spPr>
              <a:xfrm>
                <a:off x="1026320" y="2628108"/>
                <a:ext cx="3186113" cy="307777"/>
              </a:xfrm>
              <a:prstGeom prst="rect">
                <a:avLst/>
              </a:prstGeom>
              <a:blipFill rotWithShape="0">
                <a:blip r:embed="rId3"/>
                <a:stretch>
                  <a:fillRect t="-1961" b="-2352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491066" y="5010605"/>
                <a:ext cx="7459134" cy="71692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𝑥</m:t>
                              </m:r>
                            </m:e>
                            <m:sub>
                              <m:r>
                                <a:rPr lang="en-US" sz="2000" i="1">
                                  <a:latin typeface="Cambria Math" panose="02040503050406030204" pitchFamily="18" charset="0"/>
                                </a:rPr>
                                <m:t>𝑖</m:t>
                              </m:r>
                              <m:r>
                                <a:rPr lang="en-US" sz="2000" i="1">
                                  <a:latin typeface="Cambria Math" panose="02040503050406030204" pitchFamily="18" charset="0"/>
                                </a:rPr>
                                <m:t>+1</m:t>
                              </m:r>
                            </m:sub>
                          </m:sSub>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rPr>
                                <m:t>𝑦</m:t>
                              </m:r>
                            </m:e>
                            <m:sub>
                              <m:r>
                                <a:rPr lang="en-US" sz="2000" i="1">
                                  <a:latin typeface="Cambria Math" panose="02040503050406030204" pitchFamily="18" charset="0"/>
                                </a:rPr>
                                <m:t>𝑖</m:t>
                              </m:r>
                              <m:r>
                                <a:rPr lang="en-US" sz="2000" i="1">
                                  <a:latin typeface="Cambria Math" panose="02040503050406030204" pitchFamily="18" charset="0"/>
                                </a:rPr>
                                <m:t>+1</m:t>
                              </m:r>
                            </m:sub>
                          </m:sSub>
                        </m:e>
                      </m:d>
                      <m:r>
                        <a:rPr lang="en-US" sz="2000" i="1">
                          <a:latin typeface="Cambria Math" panose="02040503050406030204" pitchFamily="18" charset="0"/>
                        </a:rPr>
                        <m:t>=</m:t>
                      </m:r>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𝑥</m:t>
                              </m:r>
                            </m:e>
                            <m:sub>
                              <m:r>
                                <a:rPr lang="en-US" sz="2000" i="1">
                                  <a:latin typeface="Cambria Math" panose="02040503050406030204" pitchFamily="18" charset="0"/>
                                </a:rPr>
                                <m:t>𝑖</m:t>
                              </m:r>
                            </m:sub>
                          </m:sSub>
                          <m:r>
                            <a:rPr lang="en-US" sz="2000" i="1">
                              <a:latin typeface="Cambria Math" panose="02040503050406030204" pitchFamily="18" charset="0"/>
                            </a:rPr>
                            <m:t>+</m:t>
                          </m:r>
                          <m:f>
                            <m:fPr>
                              <m:ctrlPr>
                                <a:rPr lang="en-US" sz="2000" i="1">
                                  <a:latin typeface="Cambria Math" panose="02040503050406030204" pitchFamily="18" charset="0"/>
                                </a:rPr>
                              </m:ctrlPr>
                            </m:fPr>
                            <m:num>
                              <m:nary>
                                <m:naryPr>
                                  <m:chr m:val="∑"/>
                                  <m:limLoc m:val="subSup"/>
                                  <m:supHide m:val="on"/>
                                  <m:ctrlPr>
                                    <a:rPr lang="en-US" sz="2000" i="1">
                                      <a:latin typeface="Cambria Math" panose="02040503050406030204" pitchFamily="18" charset="0"/>
                                    </a:rPr>
                                  </m:ctrlPr>
                                </m:naryPr>
                                <m:sub>
                                  <m:r>
                                    <m:rPr>
                                      <m:brk m:alnAt="9"/>
                                    </m:rPr>
                                    <a:rPr lang="en-US" sz="2000" i="1">
                                      <a:latin typeface="Cambria Math" panose="02040503050406030204" pitchFamily="18" charset="0"/>
                                    </a:rPr>
                                    <m:t>𝑘</m:t>
                                  </m:r>
                                  <m:r>
                                    <a:rPr lang="en-US" sz="2000" i="1">
                                      <a:latin typeface="Cambria Math" panose="02040503050406030204" pitchFamily="18" charset="0"/>
                                      <a:ea typeface="Cambria Math" panose="02040503050406030204" pitchFamily="18" charset="0"/>
                                    </a:rPr>
                                    <m:t>∈</m:t>
                                  </m:r>
                                  <m:r>
                                    <a:rPr lang="en-US" sz="2000" b="1" i="1">
                                      <a:latin typeface="Cambria Math" panose="02040503050406030204" pitchFamily="18" charset="0"/>
                                    </a:rPr>
                                    <m:t>𝑷</m:t>
                                  </m:r>
                                </m:sub>
                                <m:sup/>
                                <m:e>
                                  <m:d>
                                    <m:dPr>
                                      <m:ctrlPr>
                                        <a:rPr lang="en-US" sz="2000" i="1">
                                          <a:latin typeface="Cambria Math" panose="02040503050406030204" pitchFamily="18" charset="0"/>
                                        </a:rPr>
                                      </m:ctrlPr>
                                    </m:dPr>
                                    <m:e>
                                      <m:sSubSup>
                                        <m:sSubSupPr>
                                          <m:ctrlPr>
                                            <a:rPr lang="en-US" sz="2000" i="1">
                                              <a:latin typeface="Cambria Math" panose="02040503050406030204" pitchFamily="18" charset="0"/>
                                            </a:rPr>
                                          </m:ctrlPr>
                                        </m:sSubSupPr>
                                        <m:e>
                                          <m:r>
                                            <a:rPr lang="en-US" sz="2000" i="1">
                                              <a:latin typeface="Cambria Math" panose="02040503050406030204" pitchFamily="18" charset="0"/>
                                            </a:rPr>
                                            <m:t>𝑥</m:t>
                                          </m:r>
                                        </m:e>
                                        <m:sub>
                                          <m:r>
                                            <a:rPr lang="en-US" sz="2000" i="1">
                                              <a:latin typeface="Cambria Math" panose="02040503050406030204" pitchFamily="18" charset="0"/>
                                            </a:rPr>
                                            <m:t>𝑖</m:t>
                                          </m:r>
                                          <m:r>
                                            <a:rPr lang="en-US" sz="2000" i="1">
                                              <a:latin typeface="Cambria Math" panose="02040503050406030204" pitchFamily="18" charset="0"/>
                                            </a:rPr>
                                            <m:t>+1</m:t>
                                          </m:r>
                                        </m:sub>
                                        <m:sup>
                                          <m:r>
                                            <a:rPr lang="en-US" sz="2000" i="1">
                                              <a:latin typeface="Cambria Math" panose="02040503050406030204" pitchFamily="18" charset="0"/>
                                            </a:rPr>
                                            <m:t>𝑘</m:t>
                                          </m:r>
                                        </m:sup>
                                      </m:sSubSup>
                                      <m:r>
                                        <a:rPr lang="en-US" sz="2000" i="1">
                                          <a:latin typeface="Cambria Math" panose="02040503050406030204" pitchFamily="18" charset="0"/>
                                        </a:rPr>
                                        <m:t>−</m:t>
                                      </m:r>
                                      <m:sSubSup>
                                        <m:sSubSupPr>
                                          <m:ctrlPr>
                                            <a:rPr lang="en-US" sz="2000" i="1">
                                              <a:latin typeface="Cambria Math" panose="02040503050406030204" pitchFamily="18" charset="0"/>
                                            </a:rPr>
                                          </m:ctrlPr>
                                        </m:sSubSupPr>
                                        <m:e>
                                          <m:r>
                                            <a:rPr lang="en-US" sz="2000" i="1">
                                              <a:latin typeface="Cambria Math" panose="02040503050406030204" pitchFamily="18" charset="0"/>
                                            </a:rPr>
                                            <m:t>𝑥</m:t>
                                          </m:r>
                                        </m:e>
                                        <m:sub>
                                          <m:r>
                                            <a:rPr lang="en-US" sz="2000" i="1">
                                              <a:latin typeface="Cambria Math" panose="02040503050406030204" pitchFamily="18" charset="0"/>
                                            </a:rPr>
                                            <m:t>𝑖</m:t>
                                          </m:r>
                                        </m:sub>
                                        <m:sup>
                                          <m:r>
                                            <a:rPr lang="en-US" sz="2000" i="1">
                                              <a:latin typeface="Cambria Math" panose="02040503050406030204" pitchFamily="18" charset="0"/>
                                            </a:rPr>
                                            <m:t>𝑘</m:t>
                                          </m:r>
                                        </m:sup>
                                      </m:sSubSup>
                                    </m:e>
                                  </m:d>
                                </m:e>
                              </m:nary>
                            </m:num>
                            <m:den>
                              <m:d>
                                <m:dPr>
                                  <m:begChr m:val="|"/>
                                  <m:endChr m:val="|"/>
                                  <m:ctrlPr>
                                    <a:rPr lang="en-US" sz="2000" i="1">
                                      <a:latin typeface="Cambria Math" panose="02040503050406030204" pitchFamily="18" charset="0"/>
                                    </a:rPr>
                                  </m:ctrlPr>
                                </m:dPr>
                                <m:e>
                                  <m:r>
                                    <a:rPr lang="en-US" sz="2000" b="1" i="1">
                                      <a:latin typeface="Cambria Math" panose="02040503050406030204" pitchFamily="18" charset="0"/>
                                    </a:rPr>
                                    <m:t>𝑷</m:t>
                                  </m:r>
                                </m:e>
                              </m:d>
                            </m:den>
                          </m:f>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rPr>
                                <m:t>𝑦</m:t>
                              </m:r>
                            </m:e>
                            <m:sub>
                              <m:r>
                                <a:rPr lang="en-US" sz="2000" i="1">
                                  <a:latin typeface="Cambria Math" panose="02040503050406030204" pitchFamily="18" charset="0"/>
                                </a:rPr>
                                <m:t>𝑖</m:t>
                              </m:r>
                            </m:sub>
                          </m:sSub>
                          <m:r>
                            <a:rPr lang="en-US" sz="2000" i="1">
                              <a:latin typeface="Cambria Math" panose="02040503050406030204" pitchFamily="18" charset="0"/>
                            </a:rPr>
                            <m:t>+</m:t>
                          </m:r>
                          <m:f>
                            <m:fPr>
                              <m:ctrlPr>
                                <a:rPr lang="en-US" sz="2000" i="1">
                                  <a:latin typeface="Cambria Math" panose="02040503050406030204" pitchFamily="18" charset="0"/>
                                </a:rPr>
                              </m:ctrlPr>
                            </m:fPr>
                            <m:num>
                              <m:nary>
                                <m:naryPr>
                                  <m:chr m:val="∑"/>
                                  <m:limLoc m:val="subSup"/>
                                  <m:supHide m:val="on"/>
                                  <m:ctrlPr>
                                    <a:rPr lang="en-US" sz="2000" i="1">
                                      <a:latin typeface="Cambria Math" panose="02040503050406030204" pitchFamily="18" charset="0"/>
                                    </a:rPr>
                                  </m:ctrlPr>
                                </m:naryPr>
                                <m:sub>
                                  <m:r>
                                    <m:rPr>
                                      <m:brk m:alnAt="9"/>
                                    </m:rPr>
                                    <a:rPr lang="en-US" sz="2000" i="1">
                                      <a:latin typeface="Cambria Math" panose="02040503050406030204" pitchFamily="18" charset="0"/>
                                    </a:rPr>
                                    <m:t>𝑘</m:t>
                                  </m:r>
                                  <m:r>
                                    <a:rPr lang="en-US" sz="2000" i="1">
                                      <a:latin typeface="Cambria Math" panose="02040503050406030204" pitchFamily="18" charset="0"/>
                                      <a:ea typeface="Cambria Math" panose="02040503050406030204" pitchFamily="18" charset="0"/>
                                    </a:rPr>
                                    <m:t>∈</m:t>
                                  </m:r>
                                  <m:r>
                                    <a:rPr lang="en-US" sz="2000" b="1" i="1">
                                      <a:latin typeface="Cambria Math" panose="02040503050406030204" pitchFamily="18" charset="0"/>
                                    </a:rPr>
                                    <m:t>𝑷</m:t>
                                  </m:r>
                                </m:sub>
                                <m:sup/>
                                <m:e>
                                  <m:d>
                                    <m:dPr>
                                      <m:ctrlPr>
                                        <a:rPr lang="en-US" sz="2000" i="1">
                                          <a:latin typeface="Cambria Math" panose="02040503050406030204" pitchFamily="18" charset="0"/>
                                        </a:rPr>
                                      </m:ctrlPr>
                                    </m:dPr>
                                    <m:e>
                                      <m:sSubSup>
                                        <m:sSubSupPr>
                                          <m:ctrlPr>
                                            <a:rPr lang="en-US" sz="2000" i="1">
                                              <a:latin typeface="Cambria Math" panose="02040503050406030204" pitchFamily="18" charset="0"/>
                                            </a:rPr>
                                          </m:ctrlPr>
                                        </m:sSubSupPr>
                                        <m:e>
                                          <m:r>
                                            <a:rPr lang="en-US" sz="2000" i="1">
                                              <a:latin typeface="Cambria Math" panose="02040503050406030204" pitchFamily="18" charset="0"/>
                                            </a:rPr>
                                            <m:t>𝑦</m:t>
                                          </m:r>
                                        </m:e>
                                        <m:sub>
                                          <m:r>
                                            <a:rPr lang="en-US" sz="2000" i="1">
                                              <a:latin typeface="Cambria Math" panose="02040503050406030204" pitchFamily="18" charset="0"/>
                                            </a:rPr>
                                            <m:t>𝑖</m:t>
                                          </m:r>
                                          <m:r>
                                            <a:rPr lang="en-US" sz="2000" i="1">
                                              <a:latin typeface="Cambria Math" panose="02040503050406030204" pitchFamily="18" charset="0"/>
                                            </a:rPr>
                                            <m:t>+1</m:t>
                                          </m:r>
                                        </m:sub>
                                        <m:sup>
                                          <m:r>
                                            <a:rPr lang="en-US" sz="2000" i="1">
                                              <a:latin typeface="Cambria Math" panose="02040503050406030204" pitchFamily="18" charset="0"/>
                                            </a:rPr>
                                            <m:t>𝑘</m:t>
                                          </m:r>
                                        </m:sup>
                                      </m:sSubSup>
                                      <m:r>
                                        <a:rPr lang="en-US" sz="2000" i="1">
                                          <a:latin typeface="Cambria Math" panose="02040503050406030204" pitchFamily="18" charset="0"/>
                                        </a:rPr>
                                        <m:t>−</m:t>
                                      </m:r>
                                      <m:sSubSup>
                                        <m:sSubSupPr>
                                          <m:ctrlPr>
                                            <a:rPr lang="en-US" sz="2000" i="1">
                                              <a:latin typeface="Cambria Math" panose="02040503050406030204" pitchFamily="18" charset="0"/>
                                            </a:rPr>
                                          </m:ctrlPr>
                                        </m:sSubSupPr>
                                        <m:e>
                                          <m:r>
                                            <a:rPr lang="en-US" sz="2000" i="1">
                                              <a:latin typeface="Cambria Math" panose="02040503050406030204" pitchFamily="18" charset="0"/>
                                            </a:rPr>
                                            <m:t>𝑦</m:t>
                                          </m:r>
                                        </m:e>
                                        <m:sub>
                                          <m:r>
                                            <a:rPr lang="en-US" sz="2000" i="1">
                                              <a:latin typeface="Cambria Math" panose="02040503050406030204" pitchFamily="18" charset="0"/>
                                            </a:rPr>
                                            <m:t>𝑖</m:t>
                                          </m:r>
                                        </m:sub>
                                        <m:sup>
                                          <m:r>
                                            <a:rPr lang="en-US" sz="2000" i="1">
                                              <a:latin typeface="Cambria Math" panose="02040503050406030204" pitchFamily="18" charset="0"/>
                                            </a:rPr>
                                            <m:t>𝑘</m:t>
                                          </m:r>
                                        </m:sup>
                                      </m:sSubSup>
                                    </m:e>
                                  </m:d>
                                </m:e>
                              </m:nary>
                            </m:num>
                            <m:den>
                              <m:d>
                                <m:dPr>
                                  <m:begChr m:val="|"/>
                                  <m:endChr m:val="|"/>
                                  <m:ctrlPr>
                                    <a:rPr lang="en-US" sz="2000" i="1">
                                      <a:latin typeface="Cambria Math" panose="02040503050406030204" pitchFamily="18" charset="0"/>
                                    </a:rPr>
                                  </m:ctrlPr>
                                </m:dPr>
                                <m:e>
                                  <m:r>
                                    <a:rPr lang="en-US" sz="2000" b="1" i="1">
                                      <a:latin typeface="Cambria Math" panose="02040503050406030204" pitchFamily="18" charset="0"/>
                                    </a:rPr>
                                    <m:t>𝑷</m:t>
                                  </m:r>
                                </m:e>
                              </m:d>
                            </m:den>
                          </m:f>
                        </m:e>
                      </m:d>
                    </m:oMath>
                  </m:oMathPara>
                </a14:m>
                <a:endParaRPr lang="en-US" sz="2000" dirty="0"/>
              </a:p>
            </p:txBody>
          </p:sp>
        </mc:Choice>
        <mc:Fallback xmlns="">
          <p:sp>
            <p:nvSpPr>
              <p:cNvPr id="6" name="TextBox 5"/>
              <p:cNvSpPr txBox="1">
                <a:spLocks noRot="1" noChangeAspect="1" noMove="1" noResize="1" noEditPoints="1" noAdjustHandles="1" noChangeArrowheads="1" noChangeShapeType="1" noTextEdit="1"/>
              </p:cNvSpPr>
              <p:nvPr/>
            </p:nvSpPr>
            <p:spPr>
              <a:xfrm>
                <a:off x="491066" y="5010605"/>
                <a:ext cx="7459134" cy="716928"/>
              </a:xfrm>
              <a:prstGeom prst="rect">
                <a:avLst/>
              </a:prstGeom>
              <a:blipFill rotWithShape="0">
                <a:blip r:embed="rId4"/>
                <a:stretch>
                  <a:fillRect/>
                </a:stretch>
              </a:blipFill>
            </p:spPr>
            <p:txBody>
              <a:bodyPr/>
              <a:lstStyle/>
              <a:p>
                <a:r>
                  <a:rPr lang="en-US">
                    <a:noFill/>
                  </a:rPr>
                  <a:t> </a:t>
                </a:r>
              </a:p>
            </p:txBody>
          </p:sp>
        </mc:Fallback>
      </mc:AlternateContent>
      <p:pic>
        <p:nvPicPr>
          <p:cNvPr id="4" name="Picture 3"/>
          <p:cNvPicPr>
            <a:picLocks noChangeAspect="1"/>
          </p:cNvPicPr>
          <p:nvPr/>
        </p:nvPicPr>
        <p:blipFill>
          <a:blip r:embed="rId5"/>
          <a:stretch>
            <a:fillRect/>
          </a:stretch>
        </p:blipFill>
        <p:spPr>
          <a:xfrm>
            <a:off x="5574936" y="2245782"/>
            <a:ext cx="3653629" cy="2743200"/>
          </a:xfrm>
          <a:prstGeom prst="rect">
            <a:avLst/>
          </a:prstGeom>
        </p:spPr>
      </p:pic>
      <p:sp>
        <p:nvSpPr>
          <p:cNvPr id="9" name="Slide Number Placeholder 8"/>
          <p:cNvSpPr>
            <a:spLocks noGrp="1"/>
          </p:cNvSpPr>
          <p:nvPr>
            <p:ph type="sldNum" sz="quarter" idx="12"/>
          </p:nvPr>
        </p:nvSpPr>
        <p:spPr/>
        <p:txBody>
          <a:bodyPr/>
          <a:lstStyle/>
          <a:p>
            <a:fld id="{6046C4E9-6070-4511-A1E7-F763F4F93923}" type="slidenum">
              <a:rPr lang="en-US" smtClean="0"/>
              <a:t>17</a:t>
            </a:fld>
            <a:endParaRPr lang="en-US"/>
          </a:p>
        </p:txBody>
      </p:sp>
      <p:pic>
        <p:nvPicPr>
          <p:cNvPr id="14" name="Picture 13"/>
          <p:cNvPicPr>
            <a:picLocks noChangeAspect="1"/>
          </p:cNvPicPr>
          <p:nvPr/>
        </p:nvPicPr>
        <p:blipFill>
          <a:blip r:embed="rId6"/>
          <a:stretch>
            <a:fillRect/>
          </a:stretch>
        </p:blipFill>
        <p:spPr>
          <a:xfrm>
            <a:off x="5574936" y="2245782"/>
            <a:ext cx="3657600" cy="2746181"/>
          </a:xfrm>
          <a:prstGeom prst="rect">
            <a:avLst/>
          </a:prstGeom>
        </p:spPr>
      </p:pic>
      <p:pic>
        <p:nvPicPr>
          <p:cNvPr id="15" name="Picture 14"/>
          <p:cNvPicPr>
            <a:picLocks noChangeAspect="1"/>
          </p:cNvPicPr>
          <p:nvPr/>
        </p:nvPicPr>
        <p:blipFill>
          <a:blip r:embed="rId7"/>
          <a:stretch>
            <a:fillRect/>
          </a:stretch>
        </p:blipFill>
        <p:spPr>
          <a:xfrm>
            <a:off x="5574936" y="2242801"/>
            <a:ext cx="3657600" cy="2746181"/>
          </a:xfrm>
          <a:prstGeom prst="rect">
            <a:avLst/>
          </a:prstGeom>
        </p:spPr>
      </p:pic>
      <p:pic>
        <p:nvPicPr>
          <p:cNvPr id="17" name="Picture 16"/>
          <p:cNvPicPr>
            <a:picLocks noChangeAspect="1"/>
          </p:cNvPicPr>
          <p:nvPr/>
        </p:nvPicPr>
        <p:blipFill>
          <a:blip r:embed="rId8"/>
          <a:stretch>
            <a:fillRect/>
          </a:stretch>
        </p:blipFill>
        <p:spPr>
          <a:xfrm>
            <a:off x="5574936" y="2242801"/>
            <a:ext cx="3657600" cy="2746181"/>
          </a:xfrm>
          <a:prstGeom prst="rect">
            <a:avLst/>
          </a:prstGeom>
        </p:spPr>
      </p:pic>
      <p:pic>
        <p:nvPicPr>
          <p:cNvPr id="19" name="Picture 18"/>
          <p:cNvPicPr>
            <a:picLocks noChangeAspect="1"/>
          </p:cNvPicPr>
          <p:nvPr/>
        </p:nvPicPr>
        <p:blipFill>
          <a:blip r:embed="rId9"/>
          <a:stretch>
            <a:fillRect/>
          </a:stretch>
        </p:blipFill>
        <p:spPr>
          <a:xfrm>
            <a:off x="5574936" y="2242801"/>
            <a:ext cx="3657600" cy="2746181"/>
          </a:xfrm>
          <a:prstGeom prst="rect">
            <a:avLst/>
          </a:prstGeom>
        </p:spPr>
      </p:pic>
      <p:pic>
        <p:nvPicPr>
          <p:cNvPr id="18" name="Picture 17"/>
          <p:cNvPicPr>
            <a:picLocks noChangeAspect="1"/>
          </p:cNvPicPr>
          <p:nvPr/>
        </p:nvPicPr>
        <p:blipFill>
          <a:blip r:embed="rId10"/>
          <a:stretch>
            <a:fillRect/>
          </a:stretch>
        </p:blipFill>
        <p:spPr>
          <a:xfrm>
            <a:off x="5570436" y="2242801"/>
            <a:ext cx="3657600" cy="2746181"/>
          </a:xfrm>
          <a:prstGeom prst="rect">
            <a:avLst/>
          </a:prstGeom>
        </p:spPr>
      </p:pic>
    </p:spTree>
    <p:extLst>
      <p:ext uri="{BB962C8B-B14F-4D97-AF65-F5344CB8AC3E}">
        <p14:creationId xmlns:p14="http://schemas.microsoft.com/office/powerpoint/2010/main" val="3963115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a:t>
            </a:r>
            <a:endParaRPr lang="en-US" dirty="0"/>
          </a:p>
        </p:txBody>
      </p:sp>
      <p:sp>
        <p:nvSpPr>
          <p:cNvPr id="3" name="Content Placeholder 2"/>
          <p:cNvSpPr>
            <a:spLocks noGrp="1"/>
          </p:cNvSpPr>
          <p:nvPr>
            <p:ph idx="1"/>
          </p:nvPr>
        </p:nvSpPr>
        <p:spPr/>
        <p:txBody>
          <a:bodyPr>
            <a:noAutofit/>
          </a:bodyPr>
          <a:lstStyle/>
          <a:p>
            <a:r>
              <a:rPr lang="en-US" dirty="0"/>
              <a:t>We implement </a:t>
            </a:r>
            <a:r>
              <a:rPr lang="en-US" dirty="0" err="1"/>
              <a:t>AAMouse</a:t>
            </a:r>
            <a:r>
              <a:rPr lang="en-US" dirty="0"/>
              <a:t> to enable real-time device </a:t>
            </a:r>
            <a:r>
              <a:rPr lang="en-US" dirty="0" smtClean="0"/>
              <a:t>tracking</a:t>
            </a:r>
          </a:p>
          <a:p>
            <a:pPr lvl="1"/>
            <a:r>
              <a:rPr lang="en-US" dirty="0" smtClean="0"/>
              <a:t>17 – 19 KHz frequency range</a:t>
            </a:r>
          </a:p>
          <a:p>
            <a:pPr lvl="1"/>
            <a:r>
              <a:rPr lang="en-US" dirty="0" smtClean="0"/>
              <a:t>40 </a:t>
            </a:r>
            <a:r>
              <a:rPr lang="en-US" dirty="0" err="1" smtClean="0"/>
              <a:t>ms</a:t>
            </a:r>
            <a:r>
              <a:rPr lang="en-US" dirty="0" smtClean="0"/>
              <a:t> Doppler sampling interval</a:t>
            </a:r>
          </a:p>
          <a:p>
            <a:r>
              <a:rPr lang="en-US" dirty="0" smtClean="0"/>
              <a:t>Comparison with</a:t>
            </a:r>
            <a:endParaRPr lang="en-US" dirty="0"/>
          </a:p>
          <a:p>
            <a:pPr lvl="1"/>
            <a:r>
              <a:rPr lang="en-US" dirty="0"/>
              <a:t>Accelerometer based </a:t>
            </a:r>
            <a:r>
              <a:rPr lang="en-US" dirty="0" smtClean="0"/>
              <a:t>tracking</a:t>
            </a:r>
          </a:p>
          <a:p>
            <a:pPr lvl="1"/>
            <a:r>
              <a:rPr lang="en-US" dirty="0" smtClean="0"/>
              <a:t>Camera </a:t>
            </a:r>
            <a:r>
              <a:rPr lang="en-US" dirty="0"/>
              <a:t>based tracking (ground-truth)</a:t>
            </a:r>
          </a:p>
          <a:p>
            <a:pPr lvl="1"/>
            <a:r>
              <a:rPr lang="en-US" dirty="0" smtClean="0"/>
              <a:t>Gyroscope</a:t>
            </a:r>
            <a:endParaRPr lang="en-US" dirty="0"/>
          </a:p>
          <a:p>
            <a:pPr lvl="2"/>
            <a:r>
              <a:rPr lang="en-US" dirty="0">
                <a:solidFill>
                  <a:srgbClr val="00B050"/>
                </a:solidFill>
              </a:rPr>
              <a:t>Moves the pointer by rotational movement of the device</a:t>
            </a:r>
          </a:p>
        </p:txBody>
      </p:sp>
      <p:sp>
        <p:nvSpPr>
          <p:cNvPr id="4" name="Slide Number Placeholder 3"/>
          <p:cNvSpPr>
            <a:spLocks noGrp="1"/>
          </p:cNvSpPr>
          <p:nvPr>
            <p:ph type="sldNum" sz="quarter" idx="12"/>
          </p:nvPr>
        </p:nvSpPr>
        <p:spPr/>
        <p:txBody>
          <a:bodyPr/>
          <a:lstStyle/>
          <a:p>
            <a:fld id="{6046C4E9-6070-4511-A1E7-F763F4F93923}" type="slidenum">
              <a:rPr lang="en-US" smtClean="0"/>
              <a:t>18</a:t>
            </a:fld>
            <a:endParaRPr lang="en-US"/>
          </a:p>
        </p:txBody>
      </p:sp>
    </p:spTree>
    <p:extLst>
      <p:ext uri="{BB962C8B-B14F-4D97-AF65-F5344CB8AC3E}">
        <p14:creationId xmlns:p14="http://schemas.microsoft.com/office/powerpoint/2010/main" val="42543775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evaluation</a:t>
            </a:r>
            <a:endParaRPr lang="en-US" dirty="0"/>
          </a:p>
        </p:txBody>
      </p:sp>
      <p:sp>
        <p:nvSpPr>
          <p:cNvPr id="3" name="Content Placeholder 2"/>
          <p:cNvSpPr>
            <a:spLocks noGrp="1"/>
          </p:cNvSpPr>
          <p:nvPr>
            <p:ph idx="1"/>
          </p:nvPr>
        </p:nvSpPr>
        <p:spPr>
          <a:xfrm>
            <a:off x="628649" y="1825625"/>
            <a:ext cx="8515351" cy="4351338"/>
          </a:xfrm>
        </p:spPr>
        <p:txBody>
          <a:bodyPr>
            <a:noAutofit/>
          </a:bodyPr>
          <a:lstStyle/>
          <a:p>
            <a:r>
              <a:rPr lang="en-US" sz="3200" dirty="0"/>
              <a:t>We performed user study with 8 students, and evaluated</a:t>
            </a:r>
          </a:p>
          <a:p>
            <a:pPr lvl="1"/>
            <a:r>
              <a:rPr lang="en-US" sz="2800" dirty="0"/>
              <a:t>Tracking </a:t>
            </a:r>
            <a:r>
              <a:rPr lang="en-US" sz="2800" dirty="0" smtClean="0"/>
              <a:t>accuracy (comparison with accelerometer)</a:t>
            </a:r>
            <a:endParaRPr lang="en-US" sz="2800" dirty="0"/>
          </a:p>
          <a:p>
            <a:pPr lvl="1"/>
            <a:r>
              <a:rPr lang="en-US" sz="2800" dirty="0" smtClean="0"/>
              <a:t>Usability (comparison with Gyroscope)</a:t>
            </a:r>
          </a:p>
          <a:p>
            <a:pPr lvl="2"/>
            <a:r>
              <a:rPr lang="en-US" sz="2800" dirty="0" smtClean="0">
                <a:solidFill>
                  <a:schemeClr val="accent3">
                    <a:lumMod val="50000"/>
                  </a:schemeClr>
                </a:solidFill>
              </a:rPr>
              <a:t>Target pointing – show a target in the screen and ask the user to point it</a:t>
            </a:r>
            <a:endParaRPr lang="en-US" sz="2800" dirty="0">
              <a:solidFill>
                <a:schemeClr val="accent3">
                  <a:lumMod val="50000"/>
                </a:schemeClr>
              </a:solidFill>
            </a:endParaRPr>
          </a:p>
          <a:p>
            <a:pPr lvl="2"/>
            <a:r>
              <a:rPr lang="en-US" sz="2800" dirty="0" smtClean="0">
                <a:solidFill>
                  <a:schemeClr val="accent3">
                    <a:lumMod val="50000"/>
                  </a:schemeClr>
                </a:solidFill>
              </a:rPr>
              <a:t>Drawing – draw simple shapes such as </a:t>
            </a:r>
            <a:r>
              <a:rPr lang="en-US" sz="2800" dirty="0">
                <a:solidFill>
                  <a:schemeClr val="accent3">
                    <a:lumMod val="50000"/>
                  </a:schemeClr>
                </a:solidFill>
              </a:rPr>
              <a:t>heart, circle, diamond, triangle</a:t>
            </a:r>
          </a:p>
          <a:p>
            <a:pPr lvl="2"/>
            <a:endParaRPr lang="en-US" sz="2800" dirty="0">
              <a:solidFill>
                <a:schemeClr val="accent3">
                  <a:lumMod val="50000"/>
                </a:schemeClr>
              </a:solidFill>
            </a:endParaRPr>
          </a:p>
        </p:txBody>
      </p:sp>
      <p:sp>
        <p:nvSpPr>
          <p:cNvPr id="4" name="Slide Number Placeholder 3"/>
          <p:cNvSpPr>
            <a:spLocks noGrp="1"/>
          </p:cNvSpPr>
          <p:nvPr>
            <p:ph type="sldNum" sz="quarter" idx="12"/>
          </p:nvPr>
        </p:nvSpPr>
        <p:spPr/>
        <p:txBody>
          <a:bodyPr/>
          <a:lstStyle/>
          <a:p>
            <a:fld id="{6046C4E9-6070-4511-A1E7-F763F4F93923}" type="slidenum">
              <a:rPr lang="en-US" smtClean="0"/>
              <a:t>19</a:t>
            </a:fld>
            <a:endParaRPr lang="en-US"/>
          </a:p>
        </p:txBody>
      </p:sp>
    </p:spTree>
    <p:extLst>
      <p:ext uri="{BB962C8B-B14F-4D97-AF65-F5344CB8AC3E}">
        <p14:creationId xmlns:p14="http://schemas.microsoft.com/office/powerpoint/2010/main" val="1360198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Era of Smart Devices</a:t>
            </a:r>
          </a:p>
        </p:txBody>
      </p:sp>
      <p:pic>
        <p:nvPicPr>
          <p:cNvPr id="13" name="Picture 6" descr="http://www.dappz.com/images/Remote-Control-for-Samsung-LN40C530-tv.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31282" y="4415434"/>
            <a:ext cx="1285875" cy="102870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0" descr="https://voice-buyer.appspot.com/static/images/swipe_forward.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8149" y="4415434"/>
            <a:ext cx="1376172" cy="102870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2" descr="http://ssl-product-images.www8-hp.com/digmedialib/prodimg/lowres/c0434354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8751" y="3708847"/>
            <a:ext cx="1935581" cy="145253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6" descr="http://api.sonymobile.com/files/smartwatch-prodbeauty-1240x840-fc1ddef2d3923f25ab7b4b292eeaab50.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6384" y="5218224"/>
            <a:ext cx="2188265" cy="1482373"/>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6046C4E9-6070-4511-A1E7-F763F4F93923}" type="slidenum">
              <a:rPr lang="en-US" smtClean="0"/>
              <a:t>2</a:t>
            </a:fld>
            <a:endParaRPr lang="en-US"/>
          </a:p>
        </p:txBody>
      </p:sp>
      <p:pic>
        <p:nvPicPr>
          <p:cNvPr id="4114" name="Picture 18" descr="http://news.cpamerica.org/images/Smartphone.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884649" y="5346138"/>
            <a:ext cx="1371569" cy="137058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3dfocus.co.uk/wp-content/uploads/2013/04/LG-Smart-TV-Font-Screen-UK.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42080" y="4349273"/>
            <a:ext cx="1915869" cy="197716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676104" y="3666891"/>
            <a:ext cx="3292312" cy="746358"/>
          </a:xfrm>
          <a:prstGeom prst="rect">
            <a:avLst/>
          </a:prstGeom>
          <a:noFill/>
        </p:spPr>
        <p:txBody>
          <a:bodyPr wrap="none" lIns="68580" tIns="34290" rIns="68580" bIns="34290">
            <a:spAutoFit/>
          </a:bodyPr>
          <a:lstStyle/>
          <a:p>
            <a:pPr algn="ctr"/>
            <a:r>
              <a:rPr lang="en-US" sz="4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Smart </a:t>
            </a:r>
            <a:r>
              <a:rPr lang="en-US" sz="4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Devices</a:t>
            </a:r>
            <a:endParaRPr lang="en-US" sz="4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6" name="Picture 5"/>
          <p:cNvPicPr>
            <a:picLocks noChangeAspect="1"/>
          </p:cNvPicPr>
          <p:nvPr/>
        </p:nvPicPr>
        <p:blipFill>
          <a:blip r:embed="rId9"/>
          <a:stretch>
            <a:fillRect/>
          </a:stretch>
        </p:blipFill>
        <p:spPr>
          <a:xfrm>
            <a:off x="279957" y="2143695"/>
            <a:ext cx="2047875" cy="1228725"/>
          </a:xfrm>
          <a:prstGeom prst="rect">
            <a:avLst/>
          </a:prstGeom>
        </p:spPr>
      </p:pic>
      <p:pic>
        <p:nvPicPr>
          <p:cNvPr id="7" name="Picture 4" descr="https://d3nevzfk7ii3be.cloudfront.net/igi/AUyYoTvgxKMq5kC2"/>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501051" y="2088631"/>
            <a:ext cx="2011680" cy="150876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4.pcmag.com/media/images/423989-google-glass.jpg?thumb=y"/>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325333" y="2665209"/>
            <a:ext cx="1828800" cy="10308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4320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2.77778E-7 2.59259E-6 L 0.31667 -0.075 " pathEditMode="relative" rAng="0" ptsTypes="AA">
                                      <p:cBhvr>
                                        <p:cTn id="6" dur="2000" fill="hold"/>
                                        <p:tgtEl>
                                          <p:spTgt spid="1030"/>
                                        </p:tgtEl>
                                        <p:attrNameLst>
                                          <p:attrName>ppt_x</p:attrName>
                                          <p:attrName>ppt_y</p:attrName>
                                        </p:attrNameLst>
                                      </p:cBhvr>
                                      <p:rCtr x="15833" y="-3750"/>
                                    </p:animMotion>
                                  </p:childTnLst>
                                </p:cTn>
                              </p:par>
                              <p:par>
                                <p:cTn id="7" presetID="42" presetClass="path" presetSubtype="0" accel="50000" decel="50000" fill="hold" nodeType="withEffect">
                                  <p:stCondLst>
                                    <p:cond delay="0"/>
                                  </p:stCondLst>
                                  <p:childTnLst>
                                    <p:animMotion origin="layout" path="M 1.11111E-6 -7.40741E-7 L 0.07344 -0.38958 " pathEditMode="relative" rAng="0" ptsTypes="AA">
                                      <p:cBhvr>
                                        <p:cTn id="8" dur="2000" fill="hold"/>
                                        <p:tgtEl>
                                          <p:spTgt spid="1028"/>
                                        </p:tgtEl>
                                        <p:attrNameLst>
                                          <p:attrName>ppt_x</p:attrName>
                                          <p:attrName>ppt_y</p:attrName>
                                        </p:attrNameLst>
                                      </p:cBhvr>
                                      <p:rCtr x="3663" y="-19491"/>
                                    </p:animMotion>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Tracking accuracy</a:t>
            </a:r>
          </a:p>
        </p:txBody>
      </p:sp>
      <p:sp>
        <p:nvSpPr>
          <p:cNvPr id="3" name="Content Placeholder 2"/>
          <p:cNvSpPr>
            <a:spLocks noGrp="1"/>
          </p:cNvSpPr>
          <p:nvPr>
            <p:ph idx="1"/>
          </p:nvPr>
        </p:nvSpPr>
        <p:spPr>
          <a:xfrm>
            <a:off x="628650" y="1825625"/>
            <a:ext cx="3867150" cy="4351338"/>
          </a:xfrm>
        </p:spPr>
        <p:txBody>
          <a:bodyPr/>
          <a:lstStyle/>
          <a:p>
            <a:r>
              <a:rPr lang="en-US" dirty="0" err="1"/>
              <a:t>AAMouse</a:t>
            </a:r>
            <a:endParaRPr lang="en-US" dirty="0"/>
          </a:p>
          <a:p>
            <a:pPr lvl="1"/>
            <a:r>
              <a:rPr lang="en-US" dirty="0"/>
              <a:t>Median error: 1.4 cm</a:t>
            </a:r>
          </a:p>
          <a:p>
            <a:pPr lvl="1"/>
            <a:r>
              <a:rPr lang="en-US" dirty="0"/>
              <a:t>90</a:t>
            </a:r>
            <a:r>
              <a:rPr lang="en-US" baseline="30000" dirty="0"/>
              <a:t>th</a:t>
            </a:r>
            <a:r>
              <a:rPr lang="en-US" dirty="0"/>
              <a:t> percentile error: 3.4 cm</a:t>
            </a:r>
          </a:p>
          <a:p>
            <a:pPr lvl="1"/>
            <a:r>
              <a:rPr lang="en-US" dirty="0"/>
              <a:t>Not affected by background noise</a:t>
            </a:r>
          </a:p>
          <a:p>
            <a:r>
              <a:rPr lang="en-US" dirty="0"/>
              <a:t>Accelerometer</a:t>
            </a:r>
          </a:p>
          <a:p>
            <a:pPr lvl="1"/>
            <a:r>
              <a:rPr lang="en-US" dirty="0"/>
              <a:t>Median error: 17.9 cm</a:t>
            </a:r>
          </a:p>
          <a:p>
            <a:pPr lvl="1"/>
            <a:r>
              <a:rPr lang="en-US" dirty="0"/>
              <a:t>90</a:t>
            </a:r>
            <a:r>
              <a:rPr lang="en-US" baseline="30000" dirty="0"/>
              <a:t>th</a:t>
            </a:r>
            <a:r>
              <a:rPr lang="en-US" dirty="0"/>
              <a:t> percentile error: 37.7 cm</a:t>
            </a:r>
          </a:p>
        </p:txBody>
      </p:sp>
      <p:sp>
        <p:nvSpPr>
          <p:cNvPr id="5" name="Slide Number Placeholder 4"/>
          <p:cNvSpPr>
            <a:spLocks noGrp="1"/>
          </p:cNvSpPr>
          <p:nvPr>
            <p:ph type="sldNum" sz="quarter" idx="12"/>
          </p:nvPr>
        </p:nvSpPr>
        <p:spPr/>
        <p:txBody>
          <a:bodyPr/>
          <a:lstStyle/>
          <a:p>
            <a:fld id="{6046C4E9-6070-4511-A1E7-F763F4F93923}" type="slidenum">
              <a:rPr lang="en-US" smtClean="0"/>
              <a:t>20</a:t>
            </a:fld>
            <a:endParaRPr lang="en-US"/>
          </a:p>
        </p:txBody>
      </p:sp>
      <p:sp>
        <p:nvSpPr>
          <p:cNvPr id="6" name="TextBox 5"/>
          <p:cNvSpPr txBox="1"/>
          <p:nvPr/>
        </p:nvSpPr>
        <p:spPr>
          <a:xfrm>
            <a:off x="1064252" y="5915353"/>
            <a:ext cx="6755632"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en-US" sz="2800" dirty="0" err="1" smtClean="0"/>
              <a:t>AAMouse</a:t>
            </a:r>
            <a:r>
              <a:rPr lang="en-US" sz="2800" dirty="0" smtClean="0"/>
              <a:t> achieves centimeter-level accuracy</a:t>
            </a:r>
            <a:endParaRPr lang="en-US" sz="2800" dirty="0"/>
          </a:p>
        </p:txBody>
      </p:sp>
      <p:pic>
        <p:nvPicPr>
          <p:cNvPr id="7" name="Picture 6"/>
          <p:cNvPicPr>
            <a:picLocks noChangeAspect="1"/>
          </p:cNvPicPr>
          <p:nvPr/>
        </p:nvPicPr>
        <p:blipFill>
          <a:blip r:embed="rId2"/>
          <a:stretch>
            <a:fillRect/>
          </a:stretch>
        </p:blipFill>
        <p:spPr>
          <a:xfrm>
            <a:off x="4442068" y="2309260"/>
            <a:ext cx="4114800" cy="2987521"/>
          </a:xfrm>
          <a:prstGeom prst="rect">
            <a:avLst/>
          </a:prstGeom>
        </p:spPr>
      </p:pic>
    </p:spTree>
    <p:extLst>
      <p:ext uri="{BB962C8B-B14F-4D97-AF65-F5344CB8AC3E}">
        <p14:creationId xmlns:p14="http://schemas.microsoft.com/office/powerpoint/2010/main" val="233797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Pointing evaluation</a:t>
            </a:r>
          </a:p>
        </p:txBody>
      </p:sp>
      <p:sp>
        <p:nvSpPr>
          <p:cNvPr id="3" name="Content Placeholder 2"/>
          <p:cNvSpPr>
            <a:spLocks noGrp="1"/>
          </p:cNvSpPr>
          <p:nvPr>
            <p:ph idx="1"/>
          </p:nvPr>
        </p:nvSpPr>
        <p:spPr>
          <a:xfrm>
            <a:off x="628650" y="1825625"/>
            <a:ext cx="4573231" cy="4351338"/>
          </a:xfrm>
        </p:spPr>
        <p:txBody>
          <a:bodyPr/>
          <a:lstStyle/>
          <a:p>
            <a:r>
              <a:rPr lang="en-US" dirty="0"/>
              <a:t>R=D</a:t>
            </a:r>
            <a:r>
              <a:rPr lang="en-US" baseline="-25000" dirty="0"/>
              <a:t>a</a:t>
            </a:r>
            <a:r>
              <a:rPr lang="en-US" dirty="0"/>
              <a:t> / D</a:t>
            </a:r>
            <a:r>
              <a:rPr lang="en-US" baseline="-25000" dirty="0"/>
              <a:t>s</a:t>
            </a:r>
          </a:p>
          <a:p>
            <a:pPr lvl="1"/>
            <a:r>
              <a:rPr lang="en-US" dirty="0"/>
              <a:t>D</a:t>
            </a:r>
            <a:r>
              <a:rPr lang="en-US" baseline="-25000" dirty="0"/>
              <a:t>a</a:t>
            </a:r>
            <a:r>
              <a:rPr lang="en-US" dirty="0"/>
              <a:t>: actual distance </a:t>
            </a:r>
            <a:r>
              <a:rPr lang="en-US" dirty="0" smtClean="0"/>
              <a:t>traveled</a:t>
            </a:r>
            <a:endParaRPr lang="en-US" dirty="0"/>
          </a:p>
          <a:p>
            <a:pPr lvl="1"/>
            <a:r>
              <a:rPr lang="en-US" dirty="0"/>
              <a:t>D</a:t>
            </a:r>
            <a:r>
              <a:rPr lang="en-US" baseline="-25000" dirty="0"/>
              <a:t>s</a:t>
            </a:r>
            <a:r>
              <a:rPr lang="en-US" dirty="0"/>
              <a:t>: Distance between the target and the origin</a:t>
            </a:r>
          </a:p>
          <a:p>
            <a:endParaRPr lang="en-US" dirty="0"/>
          </a:p>
        </p:txBody>
      </p:sp>
      <p:pic>
        <p:nvPicPr>
          <p:cNvPr id="5" name="Picture 4"/>
          <p:cNvPicPr>
            <a:picLocks noChangeAspect="1"/>
          </p:cNvPicPr>
          <p:nvPr/>
        </p:nvPicPr>
        <p:blipFill>
          <a:blip r:embed="rId2"/>
          <a:stretch>
            <a:fillRect/>
          </a:stretch>
        </p:blipFill>
        <p:spPr>
          <a:xfrm>
            <a:off x="3376397" y="3726656"/>
            <a:ext cx="2286000" cy="2287126"/>
          </a:xfrm>
          <a:prstGeom prst="rect">
            <a:avLst/>
          </a:prstGeom>
        </p:spPr>
      </p:pic>
      <p:pic>
        <p:nvPicPr>
          <p:cNvPr id="6" name="Picture 5"/>
          <p:cNvPicPr>
            <a:picLocks noChangeAspect="1"/>
          </p:cNvPicPr>
          <p:nvPr/>
        </p:nvPicPr>
        <p:blipFill>
          <a:blip r:embed="rId3"/>
          <a:stretch>
            <a:fillRect/>
          </a:stretch>
        </p:blipFill>
        <p:spPr>
          <a:xfrm>
            <a:off x="1021534" y="3699977"/>
            <a:ext cx="2286000" cy="2287124"/>
          </a:xfrm>
          <a:prstGeom prst="rect">
            <a:avLst/>
          </a:prstGeom>
        </p:spPr>
      </p:pic>
      <p:pic>
        <p:nvPicPr>
          <p:cNvPr id="7" name="Picture 6"/>
          <p:cNvPicPr>
            <a:picLocks noChangeAspect="1"/>
          </p:cNvPicPr>
          <p:nvPr/>
        </p:nvPicPr>
        <p:blipFill>
          <a:blip r:embed="rId4"/>
          <a:stretch>
            <a:fillRect/>
          </a:stretch>
        </p:blipFill>
        <p:spPr>
          <a:xfrm>
            <a:off x="5834679" y="3784643"/>
            <a:ext cx="2286000" cy="2287124"/>
          </a:xfrm>
          <a:prstGeom prst="rect">
            <a:avLst/>
          </a:prstGeom>
        </p:spPr>
      </p:pic>
      <p:sp>
        <p:nvSpPr>
          <p:cNvPr id="8" name="TextBox 7"/>
          <p:cNvSpPr txBox="1"/>
          <p:nvPr/>
        </p:nvSpPr>
        <p:spPr>
          <a:xfrm>
            <a:off x="3903897" y="5902390"/>
            <a:ext cx="1228221" cy="400110"/>
          </a:xfrm>
          <a:prstGeom prst="rect">
            <a:avLst/>
          </a:prstGeom>
          <a:noFill/>
        </p:spPr>
        <p:txBody>
          <a:bodyPr wrap="none" rtlCol="0">
            <a:spAutoFit/>
          </a:bodyPr>
          <a:lstStyle/>
          <a:p>
            <a:r>
              <a:rPr lang="en-US" sz="2000" b="1" dirty="0" err="1"/>
              <a:t>AAMouse</a:t>
            </a:r>
            <a:endParaRPr lang="en-US" sz="2000" b="1" dirty="0"/>
          </a:p>
        </p:txBody>
      </p:sp>
      <p:sp>
        <p:nvSpPr>
          <p:cNvPr id="9" name="TextBox 8"/>
          <p:cNvSpPr txBox="1"/>
          <p:nvPr/>
        </p:nvSpPr>
        <p:spPr>
          <a:xfrm>
            <a:off x="1693130" y="5892641"/>
            <a:ext cx="998158" cy="400110"/>
          </a:xfrm>
          <a:prstGeom prst="rect">
            <a:avLst/>
          </a:prstGeom>
          <a:noFill/>
        </p:spPr>
        <p:txBody>
          <a:bodyPr wrap="none" rtlCol="0">
            <a:spAutoFit/>
          </a:bodyPr>
          <a:lstStyle/>
          <a:p>
            <a:r>
              <a:rPr lang="en-US" sz="2000" b="1" dirty="0"/>
              <a:t>Camera</a:t>
            </a:r>
          </a:p>
        </p:txBody>
      </p:sp>
      <p:sp>
        <p:nvSpPr>
          <p:cNvPr id="10" name="TextBox 9"/>
          <p:cNvSpPr txBox="1"/>
          <p:nvPr/>
        </p:nvSpPr>
        <p:spPr>
          <a:xfrm>
            <a:off x="6359175" y="5929333"/>
            <a:ext cx="1306576" cy="400110"/>
          </a:xfrm>
          <a:prstGeom prst="rect">
            <a:avLst/>
          </a:prstGeom>
          <a:noFill/>
        </p:spPr>
        <p:txBody>
          <a:bodyPr wrap="none" rtlCol="0">
            <a:spAutoFit/>
          </a:bodyPr>
          <a:lstStyle/>
          <a:p>
            <a:r>
              <a:rPr lang="en-US" sz="2000" b="1" dirty="0"/>
              <a:t>Gyroscope</a:t>
            </a:r>
          </a:p>
        </p:txBody>
      </p:sp>
      <p:sp>
        <p:nvSpPr>
          <p:cNvPr id="12" name="TextBox 11"/>
          <p:cNvSpPr txBox="1"/>
          <p:nvPr/>
        </p:nvSpPr>
        <p:spPr>
          <a:xfrm>
            <a:off x="3014618" y="6302022"/>
            <a:ext cx="3447226" cy="400110"/>
          </a:xfrm>
          <a:prstGeom prst="rect">
            <a:avLst/>
          </a:prstGeom>
          <a:noFill/>
        </p:spPr>
        <p:txBody>
          <a:bodyPr wrap="none" rtlCol="0">
            <a:spAutoFit/>
          </a:bodyPr>
          <a:lstStyle/>
          <a:p>
            <a:r>
              <a:rPr lang="en-US" altLang="ko-KR" sz="2000" b="1" dirty="0"/>
              <a:t>Samples from 80</a:t>
            </a:r>
            <a:r>
              <a:rPr lang="en-US" altLang="ko-KR" sz="2000" b="1" baseline="30000" dirty="0"/>
              <a:t>th</a:t>
            </a:r>
            <a:r>
              <a:rPr lang="en-US" altLang="ko-KR" sz="2000" b="1" dirty="0"/>
              <a:t> percentile R</a:t>
            </a:r>
            <a:endParaRPr lang="ko-KR" altLang="en-US" sz="2000" b="1" dirty="0"/>
          </a:p>
        </p:txBody>
      </p:sp>
      <p:sp>
        <p:nvSpPr>
          <p:cNvPr id="4" name="Slide Number Placeholder 3"/>
          <p:cNvSpPr>
            <a:spLocks noGrp="1"/>
          </p:cNvSpPr>
          <p:nvPr>
            <p:ph type="sldNum" sz="quarter" idx="12"/>
          </p:nvPr>
        </p:nvSpPr>
        <p:spPr/>
        <p:txBody>
          <a:bodyPr/>
          <a:lstStyle/>
          <a:p>
            <a:fld id="{6046C4E9-6070-4511-A1E7-F763F4F93923}" type="slidenum">
              <a:rPr lang="en-US" smtClean="0"/>
              <a:t>21</a:t>
            </a:fld>
            <a:endParaRPr lang="en-US"/>
          </a:p>
        </p:txBody>
      </p:sp>
      <p:sp>
        <p:nvSpPr>
          <p:cNvPr id="15" name="TextBox 14"/>
          <p:cNvSpPr txBox="1"/>
          <p:nvPr/>
        </p:nvSpPr>
        <p:spPr>
          <a:xfrm>
            <a:off x="1627837" y="5923538"/>
            <a:ext cx="6216895"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en-US" sz="2800" dirty="0" err="1" smtClean="0"/>
              <a:t>AAMouse</a:t>
            </a:r>
            <a:r>
              <a:rPr lang="en-US" sz="2800" dirty="0" smtClean="0"/>
              <a:t> is easier to use than Gyroscope</a:t>
            </a:r>
            <a:endParaRPr lang="en-US" sz="2800" dirty="0"/>
          </a:p>
        </p:txBody>
      </p:sp>
      <p:pic>
        <p:nvPicPr>
          <p:cNvPr id="13" name="Picture 12"/>
          <p:cNvPicPr>
            <a:picLocks noChangeAspect="1"/>
          </p:cNvPicPr>
          <p:nvPr/>
        </p:nvPicPr>
        <p:blipFill>
          <a:blip r:embed="rId5"/>
          <a:stretch>
            <a:fillRect/>
          </a:stretch>
        </p:blipFill>
        <p:spPr>
          <a:xfrm>
            <a:off x="4738231" y="1811444"/>
            <a:ext cx="4114800" cy="2063546"/>
          </a:xfrm>
          <a:prstGeom prst="rect">
            <a:avLst/>
          </a:prstGeom>
        </p:spPr>
      </p:pic>
    </p:spTree>
    <p:extLst>
      <p:ext uri="{BB962C8B-B14F-4D97-AF65-F5344CB8AC3E}">
        <p14:creationId xmlns:p14="http://schemas.microsoft.com/office/powerpoint/2010/main" val="3078690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Drawing evaluation</a:t>
            </a:r>
          </a:p>
        </p:txBody>
      </p:sp>
      <p:sp>
        <p:nvSpPr>
          <p:cNvPr id="3" name="Content Placeholder 2"/>
          <p:cNvSpPr>
            <a:spLocks noGrp="1"/>
          </p:cNvSpPr>
          <p:nvPr>
            <p:ph idx="1"/>
          </p:nvPr>
        </p:nvSpPr>
        <p:spPr>
          <a:xfrm>
            <a:off x="628650" y="1825625"/>
            <a:ext cx="5289550" cy="4351338"/>
          </a:xfrm>
        </p:spPr>
        <p:txBody>
          <a:bodyPr/>
          <a:lstStyle/>
          <a:p>
            <a:r>
              <a:rPr lang="en-US" dirty="0"/>
              <a:t>Drawing error</a:t>
            </a:r>
          </a:p>
          <a:p>
            <a:pPr lvl="1"/>
            <a:r>
              <a:rPr lang="en-US" dirty="0"/>
              <a:t>The distance between original shape and the drawn image</a:t>
            </a:r>
          </a:p>
          <a:p>
            <a:endParaRPr lang="en-US" dirty="0"/>
          </a:p>
        </p:txBody>
      </p:sp>
      <p:sp>
        <p:nvSpPr>
          <p:cNvPr id="4" name="TextBox 3"/>
          <p:cNvSpPr txBox="1"/>
          <p:nvPr/>
        </p:nvSpPr>
        <p:spPr>
          <a:xfrm>
            <a:off x="3967459" y="5545049"/>
            <a:ext cx="1228221" cy="400110"/>
          </a:xfrm>
          <a:prstGeom prst="rect">
            <a:avLst/>
          </a:prstGeom>
          <a:noFill/>
        </p:spPr>
        <p:txBody>
          <a:bodyPr wrap="none" rtlCol="0">
            <a:spAutoFit/>
          </a:bodyPr>
          <a:lstStyle/>
          <a:p>
            <a:r>
              <a:rPr lang="en-US" sz="2000" b="1" dirty="0" err="1"/>
              <a:t>AAMouse</a:t>
            </a:r>
            <a:endParaRPr lang="en-US" sz="2000" b="1" dirty="0"/>
          </a:p>
        </p:txBody>
      </p:sp>
      <p:sp>
        <p:nvSpPr>
          <p:cNvPr id="5" name="TextBox 4"/>
          <p:cNvSpPr txBox="1"/>
          <p:nvPr/>
        </p:nvSpPr>
        <p:spPr>
          <a:xfrm>
            <a:off x="937441" y="5523195"/>
            <a:ext cx="998158" cy="400110"/>
          </a:xfrm>
          <a:prstGeom prst="rect">
            <a:avLst/>
          </a:prstGeom>
          <a:noFill/>
        </p:spPr>
        <p:txBody>
          <a:bodyPr wrap="none" rtlCol="0">
            <a:spAutoFit/>
          </a:bodyPr>
          <a:lstStyle/>
          <a:p>
            <a:r>
              <a:rPr lang="en-US" sz="2000" b="1" dirty="0"/>
              <a:t>Camera</a:t>
            </a:r>
          </a:p>
        </p:txBody>
      </p:sp>
      <p:sp>
        <p:nvSpPr>
          <p:cNvPr id="6" name="TextBox 5"/>
          <p:cNvSpPr txBox="1"/>
          <p:nvPr/>
        </p:nvSpPr>
        <p:spPr>
          <a:xfrm>
            <a:off x="6906365" y="5523195"/>
            <a:ext cx="1306576" cy="400110"/>
          </a:xfrm>
          <a:prstGeom prst="rect">
            <a:avLst/>
          </a:prstGeom>
          <a:noFill/>
        </p:spPr>
        <p:txBody>
          <a:bodyPr wrap="none" rtlCol="0">
            <a:spAutoFit/>
          </a:bodyPr>
          <a:lstStyle/>
          <a:p>
            <a:r>
              <a:rPr lang="en-US" sz="2000" b="1" dirty="0"/>
              <a:t>Gyroscope</a:t>
            </a:r>
          </a:p>
        </p:txBody>
      </p:sp>
      <p:sp>
        <p:nvSpPr>
          <p:cNvPr id="14" name="TextBox 13"/>
          <p:cNvSpPr txBox="1"/>
          <p:nvPr/>
        </p:nvSpPr>
        <p:spPr>
          <a:xfrm>
            <a:off x="1994514" y="5968828"/>
            <a:ext cx="5174109" cy="400110"/>
          </a:xfrm>
          <a:prstGeom prst="rect">
            <a:avLst/>
          </a:prstGeom>
          <a:noFill/>
        </p:spPr>
        <p:txBody>
          <a:bodyPr wrap="none" rtlCol="0">
            <a:spAutoFit/>
          </a:bodyPr>
          <a:lstStyle/>
          <a:p>
            <a:r>
              <a:rPr lang="en-US" altLang="ko-KR" sz="2000" b="1" dirty="0"/>
              <a:t>Samples from </a:t>
            </a:r>
            <a:r>
              <a:rPr lang="en-US" altLang="ko-KR" sz="2000" b="1" dirty="0" smtClean="0"/>
              <a:t>the 80</a:t>
            </a:r>
            <a:r>
              <a:rPr lang="en-US" altLang="ko-KR" sz="2000" b="1" baseline="30000" dirty="0" smtClean="0"/>
              <a:t>th</a:t>
            </a:r>
            <a:r>
              <a:rPr lang="en-US" altLang="ko-KR" sz="2000" b="1" dirty="0" smtClean="0"/>
              <a:t> percentile </a:t>
            </a:r>
            <a:r>
              <a:rPr lang="en-US" altLang="ko-KR" sz="2000" b="1" dirty="0"/>
              <a:t>drawing error</a:t>
            </a:r>
            <a:endParaRPr lang="ko-KR" altLang="en-US" sz="2000" b="1" dirty="0"/>
          </a:p>
        </p:txBody>
      </p:sp>
      <p:sp>
        <p:nvSpPr>
          <p:cNvPr id="15" name="Slide Number Placeholder 14"/>
          <p:cNvSpPr>
            <a:spLocks noGrp="1"/>
          </p:cNvSpPr>
          <p:nvPr>
            <p:ph type="sldNum" sz="quarter" idx="12"/>
          </p:nvPr>
        </p:nvSpPr>
        <p:spPr/>
        <p:txBody>
          <a:bodyPr/>
          <a:lstStyle/>
          <a:p>
            <a:fld id="{6046C4E9-6070-4511-A1E7-F763F4F93923}" type="slidenum">
              <a:rPr lang="en-US" smtClean="0"/>
              <a:t>22</a:t>
            </a:fld>
            <a:endParaRPr lang="en-US"/>
          </a:p>
        </p:txBody>
      </p:sp>
      <p:pic>
        <p:nvPicPr>
          <p:cNvPr id="16" name="Picture 15"/>
          <p:cNvPicPr>
            <a:picLocks noChangeAspect="1"/>
          </p:cNvPicPr>
          <p:nvPr/>
        </p:nvPicPr>
        <p:blipFill>
          <a:blip r:embed="rId2"/>
          <a:stretch>
            <a:fillRect/>
          </a:stretch>
        </p:blipFill>
        <p:spPr>
          <a:xfrm>
            <a:off x="43797" y="4151595"/>
            <a:ext cx="1463040" cy="1463760"/>
          </a:xfrm>
          <a:prstGeom prst="rect">
            <a:avLst/>
          </a:prstGeom>
        </p:spPr>
      </p:pic>
      <p:pic>
        <p:nvPicPr>
          <p:cNvPr id="17" name="Picture 16"/>
          <p:cNvPicPr>
            <a:picLocks noChangeAspect="1"/>
          </p:cNvPicPr>
          <p:nvPr/>
        </p:nvPicPr>
        <p:blipFill>
          <a:blip r:embed="rId3"/>
          <a:stretch>
            <a:fillRect/>
          </a:stretch>
        </p:blipFill>
        <p:spPr>
          <a:xfrm>
            <a:off x="6053463" y="4151595"/>
            <a:ext cx="1463040" cy="1463760"/>
          </a:xfrm>
          <a:prstGeom prst="rect">
            <a:avLst/>
          </a:prstGeom>
        </p:spPr>
      </p:pic>
      <p:pic>
        <p:nvPicPr>
          <p:cNvPr id="18" name="Picture 17"/>
          <p:cNvPicPr>
            <a:picLocks noChangeAspect="1"/>
          </p:cNvPicPr>
          <p:nvPr/>
        </p:nvPicPr>
        <p:blipFill>
          <a:blip r:embed="rId4"/>
          <a:stretch>
            <a:fillRect/>
          </a:stretch>
        </p:blipFill>
        <p:spPr>
          <a:xfrm>
            <a:off x="2975648" y="4150933"/>
            <a:ext cx="1463040" cy="1463760"/>
          </a:xfrm>
          <a:prstGeom prst="rect">
            <a:avLst/>
          </a:prstGeom>
        </p:spPr>
      </p:pic>
      <p:pic>
        <p:nvPicPr>
          <p:cNvPr id="19" name="Picture 18"/>
          <p:cNvPicPr>
            <a:picLocks noChangeAspect="1"/>
          </p:cNvPicPr>
          <p:nvPr/>
        </p:nvPicPr>
        <p:blipFill>
          <a:blip r:embed="rId5"/>
          <a:stretch>
            <a:fillRect/>
          </a:stretch>
        </p:blipFill>
        <p:spPr>
          <a:xfrm>
            <a:off x="1399066" y="4150933"/>
            <a:ext cx="1463040" cy="1463760"/>
          </a:xfrm>
          <a:prstGeom prst="rect">
            <a:avLst/>
          </a:prstGeom>
        </p:spPr>
      </p:pic>
      <p:pic>
        <p:nvPicPr>
          <p:cNvPr id="20" name="Picture 19"/>
          <p:cNvPicPr>
            <a:picLocks noChangeAspect="1"/>
          </p:cNvPicPr>
          <p:nvPr/>
        </p:nvPicPr>
        <p:blipFill>
          <a:blip r:embed="rId6"/>
          <a:stretch>
            <a:fillRect/>
          </a:stretch>
        </p:blipFill>
        <p:spPr>
          <a:xfrm>
            <a:off x="4507460" y="4150933"/>
            <a:ext cx="1463040" cy="1463760"/>
          </a:xfrm>
          <a:prstGeom prst="rect">
            <a:avLst/>
          </a:prstGeom>
        </p:spPr>
      </p:pic>
      <p:pic>
        <p:nvPicPr>
          <p:cNvPr id="21" name="Picture 20"/>
          <p:cNvPicPr>
            <a:picLocks noChangeAspect="1"/>
          </p:cNvPicPr>
          <p:nvPr/>
        </p:nvPicPr>
        <p:blipFill>
          <a:blip r:embed="rId7"/>
          <a:stretch>
            <a:fillRect/>
          </a:stretch>
        </p:blipFill>
        <p:spPr>
          <a:xfrm>
            <a:off x="7559652" y="4150933"/>
            <a:ext cx="1463040" cy="1463760"/>
          </a:xfrm>
          <a:prstGeom prst="rect">
            <a:avLst/>
          </a:prstGeom>
        </p:spPr>
      </p:pic>
      <p:pic>
        <p:nvPicPr>
          <p:cNvPr id="7" name="Picture 6"/>
          <p:cNvPicPr>
            <a:picLocks noChangeAspect="1"/>
          </p:cNvPicPr>
          <p:nvPr/>
        </p:nvPicPr>
        <p:blipFill>
          <a:blip r:embed="rId8"/>
          <a:stretch>
            <a:fillRect/>
          </a:stretch>
        </p:blipFill>
        <p:spPr>
          <a:xfrm>
            <a:off x="5029200" y="1956506"/>
            <a:ext cx="4114800" cy="2063546"/>
          </a:xfrm>
          <a:prstGeom prst="rect">
            <a:avLst/>
          </a:prstGeom>
        </p:spPr>
      </p:pic>
    </p:spTree>
    <p:extLst>
      <p:ext uri="{BB962C8B-B14F-4D97-AF65-F5344CB8AC3E}">
        <p14:creationId xmlns:p14="http://schemas.microsoft.com/office/powerpoint/2010/main" val="21315892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a:t>
            </a:r>
            <a:endParaRPr lang="en-US" dirty="0"/>
          </a:p>
        </p:txBody>
      </p:sp>
      <p:sp>
        <p:nvSpPr>
          <p:cNvPr id="3" name="Content Placeholder 2"/>
          <p:cNvSpPr>
            <a:spLocks noGrp="1"/>
          </p:cNvSpPr>
          <p:nvPr>
            <p:ph idx="1"/>
          </p:nvPr>
        </p:nvSpPr>
        <p:spPr>
          <a:xfrm>
            <a:off x="628649" y="1825625"/>
            <a:ext cx="8014607" cy="4760232"/>
          </a:xfrm>
        </p:spPr>
        <p:txBody>
          <a:bodyPr>
            <a:noAutofit/>
          </a:bodyPr>
          <a:lstStyle/>
          <a:p>
            <a:r>
              <a:rPr lang="en-US" dirty="0" smtClean="0"/>
              <a:t>Accumulation of the tracking error</a:t>
            </a:r>
            <a:endParaRPr lang="en-US" dirty="0"/>
          </a:p>
          <a:p>
            <a:endParaRPr lang="en-US" dirty="0" smtClean="0"/>
          </a:p>
          <a:p>
            <a:endParaRPr lang="en-US" dirty="0"/>
          </a:p>
          <a:p>
            <a:endParaRPr lang="en-US" dirty="0" smtClean="0"/>
          </a:p>
          <a:p>
            <a:endParaRPr lang="en-US" dirty="0"/>
          </a:p>
          <a:p>
            <a:r>
              <a:rPr lang="en-US" dirty="0" smtClean="0"/>
              <a:t>Impact of multi-path</a:t>
            </a:r>
          </a:p>
          <a:p>
            <a:r>
              <a:rPr lang="en-US" dirty="0" smtClean="0"/>
              <a:t>Possible solution: using additional information besides Doppler shift</a:t>
            </a:r>
          </a:p>
        </p:txBody>
      </p:sp>
      <p:sp>
        <p:nvSpPr>
          <p:cNvPr id="4" name="Slide Number Placeholder 3"/>
          <p:cNvSpPr>
            <a:spLocks noGrp="1"/>
          </p:cNvSpPr>
          <p:nvPr>
            <p:ph type="sldNum" sz="quarter" idx="12"/>
          </p:nvPr>
        </p:nvSpPr>
        <p:spPr/>
        <p:txBody>
          <a:bodyPr/>
          <a:lstStyle/>
          <a:p>
            <a:fld id="{6046C4E9-6070-4511-A1E7-F763F4F93923}" type="slidenum">
              <a:rPr lang="en-US" smtClean="0"/>
              <a:t>23</a:t>
            </a:fld>
            <a:endParaRPr lang="en-US"/>
          </a:p>
        </p:txBody>
      </p:sp>
      <p:pic>
        <p:nvPicPr>
          <p:cNvPr id="6" name="Picture 5"/>
          <p:cNvPicPr>
            <a:picLocks noChangeAspect="1"/>
          </p:cNvPicPr>
          <p:nvPr/>
        </p:nvPicPr>
        <p:blipFill>
          <a:blip r:embed="rId2"/>
          <a:stretch>
            <a:fillRect/>
          </a:stretch>
        </p:blipFill>
        <p:spPr>
          <a:xfrm>
            <a:off x="2343150" y="2298224"/>
            <a:ext cx="4114800" cy="2063546"/>
          </a:xfrm>
          <a:prstGeom prst="rect">
            <a:avLst/>
          </a:prstGeom>
        </p:spPr>
      </p:pic>
    </p:spTree>
    <p:extLst>
      <p:ext uri="{BB962C8B-B14F-4D97-AF65-F5344CB8AC3E}">
        <p14:creationId xmlns:p14="http://schemas.microsoft.com/office/powerpoint/2010/main" val="16014366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sz="3200" dirty="0" smtClean="0"/>
              <a:t>We develop an audio based device tracking and apply it to realize mouse</a:t>
            </a:r>
          </a:p>
          <a:p>
            <a:pPr lvl="1"/>
            <a:r>
              <a:rPr lang="en-US" sz="2800" dirty="0" smtClean="0"/>
              <a:t>Achieves centimeter-level accuracy</a:t>
            </a:r>
          </a:p>
          <a:p>
            <a:pPr lvl="1"/>
            <a:r>
              <a:rPr lang="en-US" sz="2800" dirty="0" smtClean="0"/>
              <a:t>Requires no additional hardware</a:t>
            </a:r>
          </a:p>
          <a:p>
            <a:r>
              <a:rPr lang="en-US" sz="3200" dirty="0" smtClean="0"/>
              <a:t>Future work</a:t>
            </a:r>
          </a:p>
          <a:p>
            <a:pPr lvl="1"/>
            <a:r>
              <a:rPr lang="en-US" sz="2800" dirty="0"/>
              <a:t>Improving the accuracy and robustness of the </a:t>
            </a:r>
            <a:r>
              <a:rPr lang="en-US" sz="2800" dirty="0" smtClean="0"/>
              <a:t>tracking</a:t>
            </a:r>
            <a:endParaRPr lang="en-US" sz="2800" dirty="0"/>
          </a:p>
        </p:txBody>
      </p:sp>
      <p:sp>
        <p:nvSpPr>
          <p:cNvPr id="4" name="Slide Number Placeholder 3"/>
          <p:cNvSpPr>
            <a:spLocks noGrp="1"/>
          </p:cNvSpPr>
          <p:nvPr>
            <p:ph type="sldNum" sz="quarter" idx="12"/>
          </p:nvPr>
        </p:nvSpPr>
        <p:spPr/>
        <p:txBody>
          <a:bodyPr/>
          <a:lstStyle/>
          <a:p>
            <a:fld id="{6046C4E9-6070-4511-A1E7-F763F4F93923}" type="slidenum">
              <a:rPr lang="en-US" smtClean="0"/>
              <a:t>24</a:t>
            </a:fld>
            <a:endParaRPr lang="en-US"/>
          </a:p>
        </p:txBody>
      </p:sp>
    </p:spTree>
    <p:extLst>
      <p:ext uri="{BB962C8B-B14F-4D97-AF65-F5344CB8AC3E}">
        <p14:creationId xmlns:p14="http://schemas.microsoft.com/office/powerpoint/2010/main" val="30582201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normAutofit/>
          </a:bodyPr>
          <a:lstStyle/>
          <a:p>
            <a:r>
              <a:rPr lang="en-US" sz="3200" dirty="0" smtClean="0"/>
              <a:t>Come to see </a:t>
            </a:r>
            <a:r>
              <a:rPr lang="en-US" sz="3200" dirty="0" err="1" smtClean="0"/>
              <a:t>AAMouse</a:t>
            </a:r>
            <a:r>
              <a:rPr lang="en-US" sz="3200" dirty="0" smtClean="0"/>
              <a:t> in demo session!</a:t>
            </a:r>
            <a:endParaRPr lang="en-US" sz="3200" dirty="0"/>
          </a:p>
        </p:txBody>
      </p:sp>
      <p:sp>
        <p:nvSpPr>
          <p:cNvPr id="4" name="Slide Number Placeholder 3"/>
          <p:cNvSpPr>
            <a:spLocks noGrp="1"/>
          </p:cNvSpPr>
          <p:nvPr>
            <p:ph type="sldNum" sz="quarter" idx="12"/>
          </p:nvPr>
        </p:nvSpPr>
        <p:spPr/>
        <p:txBody>
          <a:bodyPr/>
          <a:lstStyle/>
          <a:p>
            <a:fld id="{6046C4E9-6070-4511-A1E7-F763F4F93923}" type="slidenum">
              <a:rPr lang="en-US" smtClean="0"/>
              <a:t>25</a:t>
            </a:fld>
            <a:endParaRPr lang="en-US"/>
          </a:p>
        </p:txBody>
      </p:sp>
      <p:pic>
        <p:nvPicPr>
          <p:cNvPr id="5" name="Picture 4" descr="http://blogs.teradata.com/teradata-applications/wp-content/uploads/2013/02/qna-300x2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5614" y="2675735"/>
            <a:ext cx="2644775" cy="1965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72445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6046C4E9-6070-4511-A1E7-F763F4F93923}" type="slidenum">
              <a:rPr lang="en-US" smtClean="0"/>
              <a:t>26</a:t>
            </a:fld>
            <a:endParaRPr lang="en-US"/>
          </a:p>
        </p:txBody>
      </p:sp>
    </p:spTree>
    <p:extLst>
      <p:ext uri="{BB962C8B-B14F-4D97-AF65-F5344CB8AC3E}">
        <p14:creationId xmlns:p14="http://schemas.microsoft.com/office/powerpoint/2010/main" val="3892555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80456"/>
            <a:ext cx="7886700" cy="1325563"/>
          </a:xfrm>
        </p:spPr>
        <p:txBody>
          <a:bodyPr>
            <a:normAutofit/>
          </a:bodyPr>
          <a:lstStyle/>
          <a:p>
            <a:r>
              <a:rPr lang="en-US" dirty="0"/>
              <a:t>Impact of using multiple sounds and outlier </a:t>
            </a:r>
            <a:r>
              <a:rPr lang="en-US" dirty="0" smtClean="0"/>
              <a:t>removal</a:t>
            </a:r>
            <a:endParaRPr lang="en-US" dirty="0"/>
          </a:p>
        </p:txBody>
      </p:sp>
      <p:sp>
        <p:nvSpPr>
          <p:cNvPr id="4" name="Slide Number Placeholder 3"/>
          <p:cNvSpPr>
            <a:spLocks noGrp="1"/>
          </p:cNvSpPr>
          <p:nvPr>
            <p:ph type="sldNum" sz="quarter" idx="12"/>
          </p:nvPr>
        </p:nvSpPr>
        <p:spPr/>
        <p:txBody>
          <a:bodyPr/>
          <a:lstStyle/>
          <a:p>
            <a:fld id="{6046C4E9-6070-4511-A1E7-F763F4F93923}" type="slidenum">
              <a:rPr lang="en-US" smtClean="0"/>
              <a:t>27</a:t>
            </a:fld>
            <a:endParaRPr lang="en-US"/>
          </a:p>
        </p:txBody>
      </p:sp>
      <p:pic>
        <p:nvPicPr>
          <p:cNvPr id="5" name="Picture 4"/>
          <p:cNvPicPr>
            <a:picLocks noChangeAspect="1"/>
          </p:cNvPicPr>
          <p:nvPr/>
        </p:nvPicPr>
        <p:blipFill>
          <a:blip r:embed="rId2"/>
          <a:stretch>
            <a:fillRect/>
          </a:stretch>
        </p:blipFill>
        <p:spPr>
          <a:xfrm>
            <a:off x="183395" y="2386873"/>
            <a:ext cx="4572000" cy="2292828"/>
          </a:xfrm>
          <a:prstGeom prst="rect">
            <a:avLst/>
          </a:prstGeom>
        </p:spPr>
      </p:pic>
      <p:pic>
        <p:nvPicPr>
          <p:cNvPr id="6" name="Picture 5"/>
          <p:cNvPicPr>
            <a:picLocks noChangeAspect="1"/>
          </p:cNvPicPr>
          <p:nvPr/>
        </p:nvPicPr>
        <p:blipFill>
          <a:blip r:embed="rId3"/>
          <a:stretch>
            <a:fillRect/>
          </a:stretch>
        </p:blipFill>
        <p:spPr>
          <a:xfrm>
            <a:off x="4476753" y="2400684"/>
            <a:ext cx="4572000" cy="2292828"/>
          </a:xfrm>
          <a:prstGeom prst="rect">
            <a:avLst/>
          </a:prstGeom>
        </p:spPr>
      </p:pic>
      <p:sp>
        <p:nvSpPr>
          <p:cNvPr id="7" name="TextBox 6"/>
          <p:cNvSpPr txBox="1"/>
          <p:nvPr/>
        </p:nvSpPr>
        <p:spPr>
          <a:xfrm>
            <a:off x="1282881" y="4758125"/>
            <a:ext cx="2402196" cy="400110"/>
          </a:xfrm>
          <a:prstGeom prst="rect">
            <a:avLst/>
          </a:prstGeom>
          <a:noFill/>
        </p:spPr>
        <p:txBody>
          <a:bodyPr wrap="none" rtlCol="0">
            <a:spAutoFit/>
          </a:bodyPr>
          <a:lstStyle/>
          <a:p>
            <a:r>
              <a:rPr lang="en-US" sz="2000" b="1" dirty="0"/>
              <a:t>With outlier removal</a:t>
            </a:r>
          </a:p>
        </p:txBody>
      </p:sp>
      <p:sp>
        <p:nvSpPr>
          <p:cNvPr id="8" name="TextBox 7"/>
          <p:cNvSpPr txBox="1"/>
          <p:nvPr/>
        </p:nvSpPr>
        <p:spPr>
          <a:xfrm>
            <a:off x="5289693" y="4758125"/>
            <a:ext cx="2766078" cy="400110"/>
          </a:xfrm>
          <a:prstGeom prst="rect">
            <a:avLst/>
          </a:prstGeom>
          <a:noFill/>
        </p:spPr>
        <p:txBody>
          <a:bodyPr wrap="none" rtlCol="0">
            <a:spAutoFit/>
          </a:bodyPr>
          <a:lstStyle/>
          <a:p>
            <a:r>
              <a:rPr lang="en-US" sz="2000" b="1" dirty="0"/>
              <a:t>Without outlier removal</a:t>
            </a:r>
          </a:p>
        </p:txBody>
      </p:sp>
    </p:spTree>
    <p:extLst>
      <p:ext uri="{BB962C8B-B14F-4D97-AF65-F5344CB8AC3E}">
        <p14:creationId xmlns:p14="http://schemas.microsoft.com/office/powerpoint/2010/main" val="23227607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of the speaker distance calibration</a:t>
            </a:r>
          </a:p>
        </p:txBody>
      </p:sp>
      <p:pic>
        <p:nvPicPr>
          <p:cNvPr id="4" name="Picture 3"/>
          <p:cNvPicPr>
            <a:picLocks noChangeAspect="1"/>
          </p:cNvPicPr>
          <p:nvPr/>
        </p:nvPicPr>
        <p:blipFill>
          <a:blip r:embed="rId2"/>
          <a:stretch>
            <a:fillRect/>
          </a:stretch>
        </p:blipFill>
        <p:spPr>
          <a:xfrm>
            <a:off x="114871" y="1967530"/>
            <a:ext cx="4572000" cy="2292828"/>
          </a:xfrm>
          <a:prstGeom prst="rect">
            <a:avLst/>
          </a:prstGeom>
        </p:spPr>
      </p:pic>
      <p:pic>
        <p:nvPicPr>
          <p:cNvPr id="5" name="Picture 4"/>
          <p:cNvPicPr>
            <a:picLocks noChangeAspect="1"/>
          </p:cNvPicPr>
          <p:nvPr/>
        </p:nvPicPr>
        <p:blipFill>
          <a:blip r:embed="rId3"/>
          <a:stretch>
            <a:fillRect/>
          </a:stretch>
        </p:blipFill>
        <p:spPr>
          <a:xfrm>
            <a:off x="4572000" y="1981123"/>
            <a:ext cx="4572000" cy="2292828"/>
          </a:xfrm>
          <a:prstGeom prst="rect">
            <a:avLst/>
          </a:prstGeom>
        </p:spPr>
      </p:pic>
      <p:sp>
        <p:nvSpPr>
          <p:cNvPr id="6" name="TextBox 5"/>
          <p:cNvSpPr txBox="1"/>
          <p:nvPr/>
        </p:nvSpPr>
        <p:spPr>
          <a:xfrm>
            <a:off x="667225" y="4359211"/>
            <a:ext cx="3724609" cy="400110"/>
          </a:xfrm>
          <a:prstGeom prst="rect">
            <a:avLst/>
          </a:prstGeom>
          <a:noFill/>
        </p:spPr>
        <p:txBody>
          <a:bodyPr wrap="none" rtlCol="0">
            <a:spAutoFit/>
          </a:bodyPr>
          <a:lstStyle/>
          <a:p>
            <a:r>
              <a:rPr lang="en-US" sz="2000" b="1" dirty="0"/>
              <a:t>CDF of the speaker distance error</a:t>
            </a:r>
          </a:p>
        </p:txBody>
      </p:sp>
      <p:sp>
        <p:nvSpPr>
          <p:cNvPr id="7" name="TextBox 6"/>
          <p:cNvSpPr txBox="1"/>
          <p:nvPr/>
        </p:nvSpPr>
        <p:spPr>
          <a:xfrm>
            <a:off x="5110566" y="4359211"/>
            <a:ext cx="3494867" cy="707886"/>
          </a:xfrm>
          <a:prstGeom prst="rect">
            <a:avLst/>
          </a:prstGeom>
          <a:noFill/>
        </p:spPr>
        <p:txBody>
          <a:bodyPr wrap="none" rtlCol="0">
            <a:spAutoFit/>
          </a:bodyPr>
          <a:lstStyle/>
          <a:p>
            <a:r>
              <a:rPr lang="en-US" sz="2000" b="1" dirty="0"/>
              <a:t>Trajectory error with </a:t>
            </a:r>
            <a:r>
              <a:rPr lang="en-US" sz="2000" b="1" dirty="0" smtClean="0"/>
              <a:t/>
            </a:r>
            <a:br>
              <a:rPr lang="en-US" sz="2000" b="1" dirty="0" smtClean="0"/>
            </a:br>
            <a:r>
              <a:rPr lang="en-US" sz="2000" b="1" dirty="0" smtClean="0"/>
              <a:t>various </a:t>
            </a:r>
            <a:r>
              <a:rPr lang="en-US" sz="2000" b="1" dirty="0"/>
              <a:t>speaker distance errors</a:t>
            </a:r>
          </a:p>
        </p:txBody>
      </p:sp>
      <p:sp>
        <p:nvSpPr>
          <p:cNvPr id="8" name="Slide Number Placeholder 7"/>
          <p:cNvSpPr>
            <a:spLocks noGrp="1"/>
          </p:cNvSpPr>
          <p:nvPr>
            <p:ph type="sldNum" sz="quarter" idx="12"/>
          </p:nvPr>
        </p:nvSpPr>
        <p:spPr/>
        <p:txBody>
          <a:bodyPr/>
          <a:lstStyle/>
          <a:p>
            <a:fld id="{6046C4E9-6070-4511-A1E7-F763F4F93923}" type="slidenum">
              <a:rPr lang="en-US" smtClean="0"/>
              <a:t>28</a:t>
            </a:fld>
            <a:endParaRPr lang="en-US"/>
          </a:p>
        </p:txBody>
      </p:sp>
    </p:spTree>
    <p:extLst>
      <p:ext uri="{BB962C8B-B14F-4D97-AF65-F5344CB8AC3E}">
        <p14:creationId xmlns:p14="http://schemas.microsoft.com/office/powerpoint/2010/main" val="38521076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Controlling a device with one speaker</a:t>
            </a:r>
            <a:endParaRPr lang="en-US" dirty="0"/>
          </a:p>
        </p:txBody>
      </p:sp>
      <p:sp>
        <p:nvSpPr>
          <p:cNvPr id="3" name="Content Placeholder 2"/>
          <p:cNvSpPr>
            <a:spLocks noGrp="1"/>
          </p:cNvSpPr>
          <p:nvPr>
            <p:ph idx="1"/>
          </p:nvPr>
        </p:nvSpPr>
        <p:spPr>
          <a:xfrm>
            <a:off x="628650" y="1825624"/>
            <a:ext cx="7886700" cy="4784181"/>
          </a:xfrm>
        </p:spPr>
        <p:txBody>
          <a:bodyPr/>
          <a:lstStyle/>
          <a:p>
            <a:r>
              <a:rPr lang="en-US" dirty="0" smtClean="0"/>
              <a:t>Leverage one speaker and one </a:t>
            </a:r>
            <a:r>
              <a:rPr lang="en-US" dirty="0" err="1" smtClean="0"/>
              <a:t>RF</a:t>
            </a:r>
            <a:r>
              <a:rPr lang="en-US" dirty="0" smtClean="0"/>
              <a:t> signal (</a:t>
            </a:r>
            <a:r>
              <a:rPr lang="en-US" dirty="0" err="1" smtClean="0"/>
              <a:t>WiFi</a:t>
            </a:r>
            <a:r>
              <a:rPr lang="en-US" dirty="0" smtClean="0"/>
              <a:t> or Bluetooth)</a:t>
            </a:r>
          </a:p>
          <a:p>
            <a:pPr lvl="1"/>
            <a:r>
              <a:rPr lang="en-US" dirty="0" smtClean="0"/>
              <a:t>Measure the change of the distance from speaker using Doppler shift</a:t>
            </a:r>
          </a:p>
          <a:p>
            <a:pPr lvl="1"/>
            <a:r>
              <a:rPr lang="en-US" dirty="0" smtClean="0"/>
              <a:t>Measure the change of the distance from </a:t>
            </a:r>
            <a:r>
              <a:rPr lang="en-US" dirty="0" err="1" smtClean="0"/>
              <a:t>RF</a:t>
            </a:r>
            <a:r>
              <a:rPr lang="en-US" dirty="0" smtClean="0"/>
              <a:t> source using phase change</a:t>
            </a:r>
          </a:p>
          <a:p>
            <a:pPr marL="342892" lvl="1" indent="0">
              <a:buNone/>
            </a:pPr>
            <a:endParaRPr lang="en-US" dirty="0" smtClean="0"/>
          </a:p>
          <a:p>
            <a:pPr marL="342892" lvl="1" indent="0">
              <a:buNone/>
            </a:pPr>
            <a:endParaRPr lang="en-US" dirty="0" smtClean="0"/>
          </a:p>
          <a:p>
            <a:pPr lvl="1"/>
            <a:endParaRPr lang="en-US" dirty="0" smtClean="0"/>
          </a:p>
          <a:p>
            <a:pPr lvl="1"/>
            <a:endParaRPr lang="en-US" dirty="0" smtClean="0"/>
          </a:p>
          <a:p>
            <a:r>
              <a:rPr lang="en-US" dirty="0" smtClean="0"/>
              <a:t>Use the same mechanism to track the position</a:t>
            </a:r>
            <a:endParaRPr lang="en-US" dirty="0"/>
          </a:p>
        </p:txBody>
      </p:sp>
      <mc:AlternateContent xmlns:mc="http://schemas.openxmlformats.org/markup-compatibility/2006" xmlns:a14="http://schemas.microsoft.com/office/drawing/2010/main">
        <mc:Choice Requires="a14">
          <p:sp>
            <p:nvSpPr>
              <p:cNvPr id="4" name="TextBox 3"/>
              <p:cNvSpPr txBox="1"/>
              <p:nvPr/>
            </p:nvSpPr>
            <p:spPr>
              <a:xfrm>
                <a:off x="3062017" y="4217714"/>
                <a:ext cx="2841612" cy="69153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𝑑</m:t>
                          </m:r>
                        </m:e>
                        <m:sub>
                          <m:r>
                            <a:rPr lang="en-US" sz="2000" i="1">
                              <a:latin typeface="Cambria Math" panose="02040503050406030204" pitchFamily="18" charset="0"/>
                            </a:rPr>
                            <m:t>𝑡</m:t>
                          </m:r>
                          <m:r>
                            <a:rPr lang="en-US" sz="2000" i="1">
                              <a:latin typeface="Cambria Math" panose="02040503050406030204" pitchFamily="18" charset="0"/>
                            </a:rPr>
                            <m:t>2</m:t>
                          </m:r>
                        </m:sub>
                      </m:sSub>
                      <m:r>
                        <a:rPr lang="en-US" sz="2000" i="1">
                          <a:latin typeface="Cambria Math" panose="02040503050406030204" pitchFamily="18" charset="0"/>
                        </a:rPr>
                        <m:t>=</m:t>
                      </m:r>
                      <m:d>
                        <m:dPr>
                          <m:ctrlPr>
                            <a:rPr lang="en-US" sz="2000" i="1">
                              <a:latin typeface="Cambria Math" panose="02040503050406030204" pitchFamily="18" charset="0"/>
                            </a:rPr>
                          </m:ctrlPr>
                        </m:dPr>
                        <m:e>
                          <m:f>
                            <m:fPr>
                              <m:ctrlPr>
                                <a:rPr lang="en-US" sz="2000" i="1">
                                  <a:latin typeface="Cambria Math" panose="02040503050406030204" pitchFamily="18" charset="0"/>
                                </a:rPr>
                              </m:ctrlPr>
                            </m:fPr>
                            <m:num>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𝜃</m:t>
                                  </m:r>
                                </m:e>
                                <m:sub>
                                  <m:r>
                                    <a:rPr lang="en-US" sz="2000" i="1">
                                      <a:latin typeface="Cambria Math" panose="02040503050406030204" pitchFamily="18" charset="0"/>
                                      <a:ea typeface="Cambria Math" panose="02040503050406030204" pitchFamily="18" charset="0"/>
                                    </a:rPr>
                                    <m:t>𝑡</m:t>
                                  </m:r>
                                  <m:r>
                                    <a:rPr lang="en-US" sz="2000" i="1">
                                      <a:latin typeface="Cambria Math" panose="02040503050406030204" pitchFamily="18" charset="0"/>
                                      <a:ea typeface="Cambria Math" panose="02040503050406030204" pitchFamily="18" charset="0"/>
                                    </a:rPr>
                                    <m:t>2</m:t>
                                  </m:r>
                                </m:sub>
                              </m:sSub>
                              <m:r>
                                <a:rPr lang="en-US" sz="2000" i="1">
                                  <a:latin typeface="Cambria Math" panose="02040503050406030204" pitchFamily="18" charset="0"/>
                                  <a:ea typeface="Cambria Math" panose="02040503050406030204" pitchFamily="18" charset="0"/>
                                </a:rPr>
                                <m:t>−</m:t>
                              </m:r>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𝜃</m:t>
                                  </m:r>
                                </m:e>
                                <m:sub>
                                  <m:r>
                                    <a:rPr lang="en-US" sz="2000" i="1">
                                      <a:latin typeface="Cambria Math" panose="02040503050406030204" pitchFamily="18" charset="0"/>
                                      <a:ea typeface="Cambria Math" panose="02040503050406030204" pitchFamily="18" charset="0"/>
                                    </a:rPr>
                                    <m:t>𝑡</m:t>
                                  </m:r>
                                  <m:r>
                                    <a:rPr lang="en-US" sz="2000" i="1">
                                      <a:latin typeface="Cambria Math" panose="02040503050406030204" pitchFamily="18" charset="0"/>
                                      <a:ea typeface="Cambria Math" panose="02040503050406030204" pitchFamily="18" charset="0"/>
                                    </a:rPr>
                                    <m:t>1</m:t>
                                  </m:r>
                                </m:sub>
                              </m:sSub>
                            </m:num>
                            <m:den>
                              <m:r>
                                <a:rPr lang="en-US" sz="2000" i="1">
                                  <a:latin typeface="Cambria Math" panose="02040503050406030204" pitchFamily="18" charset="0"/>
                                </a:rPr>
                                <m:t>2</m:t>
                              </m:r>
                              <m:r>
                                <a:rPr lang="en-US" sz="2000" i="1">
                                  <a:latin typeface="Cambria Math" panose="02040503050406030204" pitchFamily="18" charset="0"/>
                                  <a:ea typeface="Cambria Math" panose="02040503050406030204" pitchFamily="18" charset="0"/>
                                </a:rPr>
                                <m:t>𝜋</m:t>
                              </m:r>
                            </m:den>
                          </m:f>
                        </m:e>
                      </m:d>
                      <m:r>
                        <m:rPr>
                          <m:sty m:val="p"/>
                        </m:rPr>
                        <a:rPr lang="el-GR" sz="2000" i="1">
                          <a:latin typeface="Cambria Math" panose="02040503050406030204" pitchFamily="18" charset="0"/>
                        </a:rPr>
                        <m:t>λ</m:t>
                      </m:r>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n-US" sz="2000" i="1">
                              <a:latin typeface="Cambria Math" panose="02040503050406030204" pitchFamily="18" charset="0"/>
                            </a:rPr>
                            <m:t>𝑑</m:t>
                          </m:r>
                        </m:e>
                        <m:sub>
                          <m:r>
                            <a:rPr lang="en-US" sz="2000" i="1">
                              <a:latin typeface="Cambria Math" panose="02040503050406030204" pitchFamily="18" charset="0"/>
                            </a:rPr>
                            <m:t>𝑡</m:t>
                          </m:r>
                          <m:r>
                            <a:rPr lang="en-US" sz="2000" i="1">
                              <a:latin typeface="Cambria Math" panose="02040503050406030204" pitchFamily="18" charset="0"/>
                            </a:rPr>
                            <m:t>1</m:t>
                          </m:r>
                        </m:sub>
                      </m:sSub>
                    </m:oMath>
                  </m:oMathPara>
                </a14:m>
                <a:endParaRPr lang="en-US" sz="2000" dirty="0"/>
              </a:p>
            </p:txBody>
          </p:sp>
        </mc:Choice>
        <mc:Fallback xmlns="">
          <p:sp>
            <p:nvSpPr>
              <p:cNvPr id="4" name="TextBox 3"/>
              <p:cNvSpPr txBox="1">
                <a:spLocks noRot="1" noChangeAspect="1" noMove="1" noResize="1" noEditPoints="1" noAdjustHandles="1" noChangeArrowheads="1" noChangeShapeType="1" noTextEdit="1"/>
              </p:cNvSpPr>
              <p:nvPr/>
            </p:nvSpPr>
            <p:spPr>
              <a:xfrm>
                <a:off x="3062017" y="4217714"/>
                <a:ext cx="2841612" cy="691536"/>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Rectangle 4"/>
              <p:cNvSpPr/>
              <p:nvPr/>
            </p:nvSpPr>
            <p:spPr>
              <a:xfrm>
                <a:off x="559246" y="4798257"/>
                <a:ext cx="4389279" cy="1015663"/>
              </a:xfrm>
              <a:prstGeom prst="rect">
                <a:avLst/>
              </a:prstGeom>
            </p:spPr>
            <p:txBody>
              <a:bodyPr wrap="none">
                <a:spAutoFit/>
              </a:bodyPr>
              <a:lstStyle/>
              <a:p>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𝑑</m:t>
                        </m:r>
                      </m:e>
                      <m:sub>
                        <m:r>
                          <a:rPr lang="en-US" sz="2000" i="1">
                            <a:latin typeface="Cambria Math" panose="02040503050406030204" pitchFamily="18" charset="0"/>
                          </a:rPr>
                          <m:t>𝑡</m:t>
                        </m:r>
                      </m:sub>
                    </m:sSub>
                  </m:oMath>
                </a14:m>
                <a:r>
                  <a:rPr lang="en-US" sz="2000" dirty="0"/>
                  <a:t>: Distance at time </a:t>
                </a:r>
                <a:r>
                  <a:rPr lang="en-US" sz="2000" i="1" dirty="0"/>
                  <a:t>t</a:t>
                </a:r>
              </a:p>
              <a:p>
                <a:r>
                  <a:rPr lang="el-GR" sz="2000" i="1" dirty="0"/>
                  <a:t>λ</a:t>
                </a:r>
                <a:r>
                  <a:rPr lang="en-US" sz="2000" dirty="0"/>
                  <a:t>: wavelength of the signal</a:t>
                </a:r>
              </a:p>
              <a:p>
                <a14:m>
                  <m:oMath xmlns:m="http://schemas.openxmlformats.org/officeDocument/2006/math">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𝜃</m:t>
                        </m:r>
                      </m:e>
                      <m:sub>
                        <m:r>
                          <a:rPr lang="en-US" sz="2000" i="1">
                            <a:latin typeface="Cambria Math" panose="02040503050406030204" pitchFamily="18" charset="0"/>
                            <a:ea typeface="Cambria Math" panose="02040503050406030204" pitchFamily="18" charset="0"/>
                          </a:rPr>
                          <m:t>𝑡</m:t>
                        </m:r>
                      </m:sub>
                    </m:sSub>
                  </m:oMath>
                </a14:m>
                <a:r>
                  <a:rPr lang="en-US" sz="2000" dirty="0"/>
                  <a:t>: Phase of the received signal at time </a:t>
                </a:r>
                <a:r>
                  <a:rPr lang="en-US" sz="2000" i="1" dirty="0"/>
                  <a:t>t</a:t>
                </a:r>
              </a:p>
            </p:txBody>
          </p:sp>
        </mc:Choice>
        <mc:Fallback xmlns="">
          <p:sp>
            <p:nvSpPr>
              <p:cNvPr id="5" name="Rectangle 4"/>
              <p:cNvSpPr>
                <a:spLocks noRot="1" noChangeAspect="1" noMove="1" noResize="1" noEditPoints="1" noAdjustHandles="1" noChangeArrowheads="1" noChangeShapeType="1" noTextEdit="1"/>
              </p:cNvSpPr>
              <p:nvPr/>
            </p:nvSpPr>
            <p:spPr>
              <a:xfrm>
                <a:off x="559246" y="4798257"/>
                <a:ext cx="4389279" cy="1015663"/>
              </a:xfrm>
              <a:prstGeom prst="rect">
                <a:avLst/>
              </a:prstGeom>
              <a:blipFill rotWithShape="0">
                <a:blip r:embed="rId4"/>
                <a:stretch>
                  <a:fillRect l="-1528" t="-2994" r="-417" b="-9581"/>
                </a:stretch>
              </a:blipFill>
            </p:spPr>
            <p:txBody>
              <a:bodyPr/>
              <a:lstStyle/>
              <a:p>
                <a:r>
                  <a:rPr lang="en-US">
                    <a:noFill/>
                  </a:rPr>
                  <a:t> </a:t>
                </a:r>
              </a:p>
            </p:txBody>
          </p:sp>
        </mc:Fallback>
      </mc:AlternateContent>
      <p:sp>
        <p:nvSpPr>
          <p:cNvPr id="6" name="Slide Number Placeholder 5"/>
          <p:cNvSpPr>
            <a:spLocks noGrp="1"/>
          </p:cNvSpPr>
          <p:nvPr>
            <p:ph type="sldNum" sz="quarter" idx="12"/>
          </p:nvPr>
        </p:nvSpPr>
        <p:spPr/>
        <p:txBody>
          <a:bodyPr/>
          <a:lstStyle/>
          <a:p>
            <a:fld id="{6046C4E9-6070-4511-A1E7-F763F4F93923}" type="slidenum">
              <a:rPr lang="en-US" smtClean="0"/>
              <a:t>29</a:t>
            </a:fld>
            <a:endParaRPr lang="en-US"/>
          </a:p>
        </p:txBody>
      </p:sp>
    </p:spTree>
    <p:extLst>
      <p:ext uri="{BB962C8B-B14F-4D97-AF65-F5344CB8AC3E}">
        <p14:creationId xmlns:p14="http://schemas.microsoft.com/office/powerpoint/2010/main" val="21452767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goal</a:t>
            </a:r>
          </a:p>
        </p:txBody>
      </p:sp>
      <p:sp>
        <p:nvSpPr>
          <p:cNvPr id="3" name="Content Placeholder 2"/>
          <p:cNvSpPr>
            <a:spLocks noGrp="1"/>
          </p:cNvSpPr>
          <p:nvPr>
            <p:ph idx="1"/>
          </p:nvPr>
        </p:nvSpPr>
        <p:spPr>
          <a:xfrm>
            <a:off x="628650" y="1529288"/>
            <a:ext cx="8413750" cy="4351338"/>
          </a:xfrm>
        </p:spPr>
        <p:txBody>
          <a:bodyPr/>
          <a:lstStyle/>
          <a:p>
            <a:r>
              <a:rPr lang="en-US" dirty="0"/>
              <a:t>Controlling smart devices using </a:t>
            </a:r>
            <a:r>
              <a:rPr lang="en-US" b="1" dirty="0">
                <a:solidFill>
                  <a:srgbClr val="FF0000"/>
                </a:solidFill>
              </a:rPr>
              <a:t>existing</a:t>
            </a:r>
            <a:r>
              <a:rPr lang="en-US" dirty="0"/>
              <a:t> mobile devices</a:t>
            </a:r>
          </a:p>
          <a:p>
            <a:endParaRPr lang="en-US" dirty="0"/>
          </a:p>
        </p:txBody>
      </p:sp>
      <p:sp>
        <p:nvSpPr>
          <p:cNvPr id="4" name="Slide Number Placeholder 3"/>
          <p:cNvSpPr>
            <a:spLocks noGrp="1"/>
          </p:cNvSpPr>
          <p:nvPr>
            <p:ph type="sldNum" sz="quarter" idx="12"/>
          </p:nvPr>
        </p:nvSpPr>
        <p:spPr/>
        <p:txBody>
          <a:bodyPr/>
          <a:lstStyle/>
          <a:p>
            <a:fld id="{6046C4E9-6070-4511-A1E7-F763F4F93923}" type="slidenum">
              <a:rPr lang="en-US" smtClean="0"/>
              <a:t>3</a:t>
            </a:fld>
            <a:endParaRPr lang="en-US"/>
          </a:p>
        </p:txBody>
      </p:sp>
      <p:pic>
        <p:nvPicPr>
          <p:cNvPr id="5" name="Picture 12" descr="http://ssl-product-images.www8-hp.com/digmedialib/prodimg/lowres/c0434354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8751" y="3683445"/>
            <a:ext cx="1935581" cy="145253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6" descr="http://api.sonymobile.com/files/smartwatch-prodbeauty-1240x840-fc1ddef2d3923f25ab7b4b292eeaab5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6384" y="5218223"/>
            <a:ext cx="2188265" cy="148237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8" descr="http://news.cpamerica.org/images/Smartphon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4649" y="5346137"/>
            <a:ext cx="1371569" cy="137058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5"/>
          <a:stretch>
            <a:fillRect/>
          </a:stretch>
        </p:blipFill>
        <p:spPr>
          <a:xfrm>
            <a:off x="279957" y="2101359"/>
            <a:ext cx="2047875" cy="1228725"/>
          </a:xfrm>
          <a:prstGeom prst="rect">
            <a:avLst/>
          </a:prstGeom>
        </p:spPr>
      </p:pic>
      <p:pic>
        <p:nvPicPr>
          <p:cNvPr id="9" name="Picture 4" descr="https://d3nevzfk7ii3be.cloudfront.net/igi/AUyYoTvgxKMq5kC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01051" y="1970097"/>
            <a:ext cx="2011680" cy="150876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http://www4.pcmag.com/media/images/423989-google-glass.jpg?thumb=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325333" y="2682142"/>
            <a:ext cx="1828800" cy="103086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http://www.3dfocus.co.uk/wp-content/uploads/2013/04/LG-Smart-TV-Font-Screen-UK.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542080" y="4349272"/>
            <a:ext cx="1915869" cy="1977161"/>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그룹 29"/>
          <p:cNvGrpSpPr/>
          <p:nvPr/>
        </p:nvGrpSpPr>
        <p:grpSpPr>
          <a:xfrm rot="10800000">
            <a:off x="2778242" y="3875265"/>
            <a:ext cx="1028700" cy="810358"/>
            <a:chOff x="2514600" y="2958122"/>
            <a:chExt cx="1371600" cy="1080477"/>
          </a:xfrm>
        </p:grpSpPr>
        <p:sp>
          <p:nvSpPr>
            <p:cNvPr id="13" name="원호 15"/>
            <p:cNvSpPr/>
            <p:nvPr/>
          </p:nvSpPr>
          <p:spPr>
            <a:xfrm rot="5400000">
              <a:off x="2932677" y="2903468"/>
              <a:ext cx="565069" cy="1189574"/>
            </a:xfrm>
            <a:prstGeom prst="arc">
              <a:avLst>
                <a:gd name="adj1" fmla="val 17042175"/>
                <a:gd name="adj2" fmla="val 4450535"/>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sp>
          <p:nvSpPr>
            <p:cNvPr id="14" name="원호 16"/>
            <p:cNvSpPr/>
            <p:nvPr/>
          </p:nvSpPr>
          <p:spPr>
            <a:xfrm rot="5400000">
              <a:off x="2916159" y="2783457"/>
              <a:ext cx="565069" cy="914400"/>
            </a:xfrm>
            <a:prstGeom prst="arc">
              <a:avLst>
                <a:gd name="adj1" fmla="val 17161836"/>
                <a:gd name="adj2" fmla="val 4311817"/>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sp>
          <p:nvSpPr>
            <p:cNvPr id="15" name="원호 17"/>
            <p:cNvSpPr/>
            <p:nvPr/>
          </p:nvSpPr>
          <p:spPr>
            <a:xfrm rot="5400000">
              <a:off x="2917865" y="3070265"/>
              <a:ext cx="565069" cy="1371600"/>
            </a:xfrm>
            <a:prstGeom prst="arc">
              <a:avLst>
                <a:gd name="adj1" fmla="val 16741956"/>
                <a:gd name="adj2" fmla="val 4760507"/>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grpSp>
      <p:grpSp>
        <p:nvGrpSpPr>
          <p:cNvPr id="16" name="그룹 29"/>
          <p:cNvGrpSpPr/>
          <p:nvPr/>
        </p:nvGrpSpPr>
        <p:grpSpPr>
          <a:xfrm rot="10800000">
            <a:off x="5239445" y="3875265"/>
            <a:ext cx="1028700" cy="810358"/>
            <a:chOff x="2514600" y="2958122"/>
            <a:chExt cx="1371600" cy="1080477"/>
          </a:xfrm>
        </p:grpSpPr>
        <p:sp>
          <p:nvSpPr>
            <p:cNvPr id="17" name="원호 15"/>
            <p:cNvSpPr/>
            <p:nvPr/>
          </p:nvSpPr>
          <p:spPr>
            <a:xfrm rot="5400000">
              <a:off x="2932677" y="2903468"/>
              <a:ext cx="565069" cy="1189574"/>
            </a:xfrm>
            <a:prstGeom prst="arc">
              <a:avLst>
                <a:gd name="adj1" fmla="val 17042175"/>
                <a:gd name="adj2" fmla="val 4450535"/>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sp>
          <p:nvSpPr>
            <p:cNvPr id="18" name="원호 16"/>
            <p:cNvSpPr/>
            <p:nvPr/>
          </p:nvSpPr>
          <p:spPr>
            <a:xfrm rot="5400000">
              <a:off x="2916159" y="2783457"/>
              <a:ext cx="565069" cy="914400"/>
            </a:xfrm>
            <a:prstGeom prst="arc">
              <a:avLst>
                <a:gd name="adj1" fmla="val 17161836"/>
                <a:gd name="adj2" fmla="val 4311817"/>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sp>
          <p:nvSpPr>
            <p:cNvPr id="19" name="원호 17"/>
            <p:cNvSpPr/>
            <p:nvPr/>
          </p:nvSpPr>
          <p:spPr>
            <a:xfrm rot="5400000">
              <a:off x="2917865" y="3070265"/>
              <a:ext cx="565069" cy="1371600"/>
            </a:xfrm>
            <a:prstGeom prst="arc">
              <a:avLst>
                <a:gd name="adj1" fmla="val 16741956"/>
                <a:gd name="adj2" fmla="val 4760507"/>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a:p>
          </p:txBody>
        </p:sp>
      </p:grpSp>
      <p:sp>
        <p:nvSpPr>
          <p:cNvPr id="20" name="TextBox 19"/>
          <p:cNvSpPr txBox="1"/>
          <p:nvPr/>
        </p:nvSpPr>
        <p:spPr>
          <a:xfrm>
            <a:off x="463119" y="5907513"/>
            <a:ext cx="8217762"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en-US" sz="2800" dirty="0" smtClean="0"/>
              <a:t>How to enable precise mobile device position tracking?</a:t>
            </a:r>
            <a:endParaRPr lang="en-US" sz="2800" dirty="0"/>
          </a:p>
        </p:txBody>
      </p:sp>
    </p:spTree>
    <p:extLst>
      <p:ext uri="{BB962C8B-B14F-4D97-AF65-F5344CB8AC3E}">
        <p14:creationId xmlns:p14="http://schemas.microsoft.com/office/powerpoint/2010/main" val="363684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05556E-6 -4.07407E-6 L -0.01181 -0.20092 " pathEditMode="relative" rAng="0" ptsTypes="AA">
                                      <p:cBhvr>
                                        <p:cTn id="6" dur="2000" fill="hold"/>
                                        <p:tgtEl>
                                          <p:spTgt spid="5"/>
                                        </p:tgtEl>
                                        <p:attrNameLst>
                                          <p:attrName>ppt_x</p:attrName>
                                          <p:attrName>ppt_y</p:attrName>
                                        </p:attrNameLst>
                                      </p:cBhvr>
                                      <p:rCtr x="-590" y="-10046"/>
                                    </p:animMotion>
                                  </p:childTnLst>
                                </p:cTn>
                              </p:par>
                              <p:par>
                                <p:cTn id="7" presetID="42" presetClass="path" presetSubtype="0" accel="50000" decel="50000" fill="hold" nodeType="withEffect">
                                  <p:stCondLst>
                                    <p:cond delay="0"/>
                                  </p:stCondLst>
                                  <p:childTnLst>
                                    <p:animMotion origin="layout" path="M -4.72222E-6 -4.81481E-6 L 0.17292 -0.02314 " pathEditMode="relative" rAng="0" ptsTypes="AA">
                                      <p:cBhvr>
                                        <p:cTn id="8" dur="2000" fill="hold"/>
                                        <p:tgtEl>
                                          <p:spTgt spid="8"/>
                                        </p:tgtEl>
                                        <p:attrNameLst>
                                          <p:attrName>ppt_x</p:attrName>
                                          <p:attrName>ppt_y</p:attrName>
                                        </p:attrNameLst>
                                      </p:cBhvr>
                                      <p:rCtr x="8646" y="-1157"/>
                                    </p:animMotion>
                                  </p:childTnLst>
                                </p:cTn>
                              </p:par>
                              <p:par>
                                <p:cTn id="9" presetID="42" presetClass="path" presetSubtype="0" accel="50000" decel="50000" fill="hold" nodeType="withEffect">
                                  <p:stCondLst>
                                    <p:cond delay="0"/>
                                  </p:stCondLst>
                                  <p:childTnLst>
                                    <p:animMotion origin="layout" path="M 3.05556E-6 -2.22222E-6 L 0.19566 0.00209 " pathEditMode="relative" rAng="0" ptsTypes="AA">
                                      <p:cBhvr>
                                        <p:cTn id="10" dur="2000" fill="hold"/>
                                        <p:tgtEl>
                                          <p:spTgt spid="9"/>
                                        </p:tgtEl>
                                        <p:attrNameLst>
                                          <p:attrName>ppt_x</p:attrName>
                                          <p:attrName>ppt_y</p:attrName>
                                        </p:attrNameLst>
                                      </p:cBhvr>
                                      <p:rCtr x="9774" y="93"/>
                                    </p:animMotion>
                                  </p:childTnLst>
                                </p:cTn>
                              </p:par>
                              <p:par>
                                <p:cTn id="11" presetID="42" presetClass="path" presetSubtype="0" accel="50000" decel="50000" fill="hold" nodeType="withEffect">
                                  <p:stCondLst>
                                    <p:cond delay="0"/>
                                  </p:stCondLst>
                                  <p:childTnLst>
                                    <p:animMotion origin="layout" path="M -2.77778E-7 -3.7037E-6 L 0.11233 0.10348 " pathEditMode="relative" rAng="0" ptsTypes="AA">
                                      <p:cBhvr>
                                        <p:cTn id="12" dur="2000" fill="hold"/>
                                        <p:tgtEl>
                                          <p:spTgt spid="10"/>
                                        </p:tgtEl>
                                        <p:attrNameLst>
                                          <p:attrName>ppt_x</p:attrName>
                                          <p:attrName>ppt_y</p:attrName>
                                        </p:attrNameLst>
                                      </p:cBhvr>
                                      <p:rCtr x="5608" y="5162"/>
                                    </p:animMotion>
                                  </p:childTnLst>
                                </p:cTn>
                              </p:par>
                              <p:par>
                                <p:cTn id="13" presetID="42" presetClass="path" presetSubtype="0" accel="50000" decel="50000" fill="hold" nodeType="withEffect">
                                  <p:stCondLst>
                                    <p:cond delay="0"/>
                                  </p:stCondLst>
                                  <p:childTnLst>
                                    <p:animMotion origin="layout" path="M 1.11111E-6 -7.40741E-7 L 0.29635 -0.34977 " pathEditMode="relative" rAng="0" ptsTypes="AA">
                                      <p:cBhvr>
                                        <p:cTn id="14" dur="2000" fill="hold"/>
                                        <p:tgtEl>
                                          <p:spTgt spid="11"/>
                                        </p:tgtEl>
                                        <p:attrNameLst>
                                          <p:attrName>ppt_x</p:attrName>
                                          <p:attrName>ppt_y</p:attrName>
                                        </p:attrNameLst>
                                      </p:cBhvr>
                                      <p:rCtr x="14809" y="-17500"/>
                                    </p:animMotion>
                                  </p:childTnLst>
                                </p:cTn>
                              </p:par>
                              <p:par>
                                <p:cTn id="15" presetID="42" presetClass="path" presetSubtype="0" accel="50000" decel="50000" fill="hold" nodeType="withEffect">
                                  <p:stCondLst>
                                    <p:cond delay="0"/>
                                  </p:stCondLst>
                                  <p:childTnLst>
                                    <p:animMotion origin="layout" path="M -3.33333E-6 -1.48148E-6 L 0.14028 -0.00116 " pathEditMode="relative" rAng="0" ptsTypes="AA">
                                      <p:cBhvr>
                                        <p:cTn id="16" dur="2000" fill="hold"/>
                                        <p:tgtEl>
                                          <p:spTgt spid="6"/>
                                        </p:tgtEl>
                                        <p:attrNameLst>
                                          <p:attrName>ppt_x</p:attrName>
                                          <p:attrName>ppt_y</p:attrName>
                                        </p:attrNameLst>
                                      </p:cBhvr>
                                      <p:rCtr x="7014" y="-69"/>
                                    </p:animMotion>
                                  </p:childTnLst>
                                </p:cTn>
                              </p:par>
                              <p:par>
                                <p:cTn id="17" presetID="42" presetClass="path" presetSubtype="0" accel="50000" decel="50000" fill="hold" nodeType="withEffect">
                                  <p:stCondLst>
                                    <p:cond delay="0"/>
                                  </p:stCondLst>
                                  <p:childTnLst>
                                    <p:animMotion origin="layout" path="M -1.38889E-6 1.85185E-6 L 0.25625 -0.01273 " pathEditMode="relative" rAng="0" ptsTypes="AA">
                                      <p:cBhvr>
                                        <p:cTn id="18" dur="2000" fill="hold"/>
                                        <p:tgtEl>
                                          <p:spTgt spid="7"/>
                                        </p:tgtEl>
                                        <p:attrNameLst>
                                          <p:attrName>ppt_x</p:attrName>
                                          <p:attrName>ppt_y</p:attrName>
                                        </p:attrNameLst>
                                      </p:cBhvr>
                                      <p:rCtr x="12812" y="-648"/>
                                    </p:animMotion>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par>
                          <p:cTn id="25" fill="hold">
                            <p:stCondLst>
                              <p:cond delay="0"/>
                            </p:stCondLst>
                            <p:childTnLst>
                              <p:par>
                                <p:cTn id="26" presetID="26" presetClass="emph" presetSubtype="0" repeatCount="indefinite" fill="hold" nodeType="afterEffect">
                                  <p:stCondLst>
                                    <p:cond delay="0"/>
                                  </p:stCondLst>
                                  <p:endCondLst>
                                    <p:cond evt="onNext" delay="0">
                                      <p:tgtEl>
                                        <p:sldTgt/>
                                      </p:tgtEl>
                                    </p:cond>
                                  </p:endCondLst>
                                  <p:childTnLst>
                                    <p:animEffect transition="out" filter="fade">
                                      <p:cBhvr>
                                        <p:cTn id="27" dur="500" tmFilter="0, 0; .2, .5; .8, .5; 1, 0"/>
                                        <p:tgtEl>
                                          <p:spTgt spid="12"/>
                                        </p:tgtEl>
                                      </p:cBhvr>
                                    </p:animEffect>
                                    <p:animScale>
                                      <p:cBhvr>
                                        <p:cTn id="28" dur="250" autoRev="1" fill="hold"/>
                                        <p:tgtEl>
                                          <p:spTgt spid="12"/>
                                        </p:tgtEl>
                                      </p:cBhvr>
                                      <p:by x="105000" y="105000"/>
                                    </p:animScale>
                                  </p:childTnLst>
                                </p:cTn>
                              </p:par>
                              <p:par>
                                <p:cTn id="29" presetID="26" presetClass="emph" presetSubtype="0" repeatCount="indefinite" fill="hold" nodeType="withEffect">
                                  <p:stCondLst>
                                    <p:cond delay="0"/>
                                  </p:stCondLst>
                                  <p:endCondLst>
                                    <p:cond evt="onNext" delay="0">
                                      <p:tgtEl>
                                        <p:sldTgt/>
                                      </p:tgtEl>
                                    </p:cond>
                                  </p:endCondLst>
                                  <p:childTnLst>
                                    <p:animEffect transition="out" filter="fade">
                                      <p:cBhvr>
                                        <p:cTn id="30" dur="500" tmFilter="0, 0; .2, .5; .8, .5; 1, 0"/>
                                        <p:tgtEl>
                                          <p:spTgt spid="16"/>
                                        </p:tgtEl>
                                      </p:cBhvr>
                                    </p:animEffect>
                                    <p:animScale>
                                      <p:cBhvr>
                                        <p:cTn id="31" dur="250" autoRev="1" fill="hold"/>
                                        <p:tgtEl>
                                          <p:spTgt spid="16"/>
                                        </p:tgtEl>
                                      </p:cBhvr>
                                      <p:by x="105000" y="105000"/>
                                    </p:animScale>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solutions</a:t>
            </a:r>
            <a:endParaRPr lang="en-US" dirty="0"/>
          </a:p>
        </p:txBody>
      </p:sp>
      <p:grpSp>
        <p:nvGrpSpPr>
          <p:cNvPr id="5" name="Group 4"/>
          <p:cNvGrpSpPr>
            <a:grpSpLocks noChangeAspect="1"/>
          </p:cNvGrpSpPr>
          <p:nvPr/>
        </p:nvGrpSpPr>
        <p:grpSpPr>
          <a:xfrm>
            <a:off x="409427" y="5134568"/>
            <a:ext cx="5203973" cy="1586908"/>
            <a:chOff x="795668" y="4483098"/>
            <a:chExt cx="6276159" cy="1913863"/>
          </a:xfrm>
        </p:grpSpPr>
        <p:pic>
          <p:nvPicPr>
            <p:cNvPr id="4" name="Picture 10" descr="C:\temp\download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668" y="4649124"/>
              <a:ext cx="2743200" cy="1666875"/>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http://hardwarebg.com/wp-content/uploads/2012/04/LG_Magic_Remote_Sideways_Right.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44680" y="4568161"/>
              <a:ext cx="16106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http://cdn1.expertreviews.co.uk/sites/expertreviews/files/4/47/samsung_h6400_4.jpg?itok=kcxYKxew"/>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8869" y="4483098"/>
              <a:ext cx="852958" cy="1828800"/>
            </a:xfrm>
            <a:prstGeom prst="rect">
              <a:avLst/>
            </a:prstGeom>
            <a:noFill/>
            <a:extLst>
              <a:ext uri="{909E8E84-426E-40DD-AFC4-6F175D3DCCD1}">
                <a14:hiddenFill xmlns:a14="http://schemas.microsoft.com/office/drawing/2010/main">
                  <a:solidFill>
                    <a:srgbClr val="FFFFFF"/>
                  </a:solidFill>
                </a14:hiddenFill>
              </a:ext>
            </a:extLst>
          </p:spPr>
        </p:pic>
      </p:grpSp>
      <p:pic>
        <p:nvPicPr>
          <p:cNvPr id="7" name="Picture 2" descr="http://ecx.images-amazon.com/images/I/41Oo06p15cL.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57950" y="5030861"/>
            <a:ext cx="1645920" cy="164592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6046C4E9-6070-4511-A1E7-F763F4F93923}" type="slidenum">
              <a:rPr lang="en-US" smtClean="0"/>
              <a:t>4</a:t>
            </a:fld>
            <a:endParaRPr lang="en-US"/>
          </a:p>
        </p:txBody>
      </p:sp>
      <p:sp>
        <p:nvSpPr>
          <p:cNvPr id="3" name="Content Placeholder 2"/>
          <p:cNvSpPr>
            <a:spLocks noGrp="1"/>
          </p:cNvSpPr>
          <p:nvPr>
            <p:ph idx="1"/>
          </p:nvPr>
        </p:nvSpPr>
        <p:spPr/>
        <p:txBody>
          <a:bodyPr>
            <a:normAutofit/>
          </a:bodyPr>
          <a:lstStyle/>
          <a:p>
            <a:r>
              <a:rPr lang="en-US" dirty="0" err="1" smtClean="0"/>
              <a:t>WiFi</a:t>
            </a:r>
            <a:r>
              <a:rPr lang="en-US" dirty="0" smtClean="0"/>
              <a:t> </a:t>
            </a:r>
            <a:r>
              <a:rPr lang="en-US" dirty="0"/>
              <a:t>signal based device localization – sub-meter level accuracy</a:t>
            </a:r>
          </a:p>
          <a:p>
            <a:r>
              <a:rPr lang="en-US" dirty="0" smtClean="0"/>
              <a:t>Accelerometer </a:t>
            </a:r>
            <a:r>
              <a:rPr lang="en-US" dirty="0"/>
              <a:t>based device tracking – not feasible due to </a:t>
            </a:r>
            <a:r>
              <a:rPr lang="en-US" dirty="0" smtClean="0"/>
              <a:t>large error</a:t>
            </a:r>
            <a:endParaRPr lang="en-US" dirty="0"/>
          </a:p>
          <a:p>
            <a:r>
              <a:rPr lang="en-US" dirty="0"/>
              <a:t>Gyroscope – track </a:t>
            </a:r>
            <a:r>
              <a:rPr lang="en-US" dirty="0" smtClean="0"/>
              <a:t>the rotational </a:t>
            </a:r>
            <a:r>
              <a:rPr lang="en-US" dirty="0"/>
              <a:t>movement of the device</a:t>
            </a:r>
          </a:p>
        </p:txBody>
      </p:sp>
    </p:spTree>
    <p:extLst>
      <p:ext uri="{BB962C8B-B14F-4D97-AF65-F5344CB8AC3E}">
        <p14:creationId xmlns:p14="http://schemas.microsoft.com/office/powerpoint/2010/main" val="3403478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그룹 3"/>
          <p:cNvGrpSpPr>
            <a:grpSpLocks noChangeAspect="1"/>
          </p:cNvGrpSpPr>
          <p:nvPr/>
        </p:nvGrpSpPr>
        <p:grpSpPr>
          <a:xfrm>
            <a:off x="4457846" y="4495801"/>
            <a:ext cx="4451839" cy="2225676"/>
            <a:chOff x="15898" y="76200"/>
            <a:chExt cx="3489302" cy="1634273"/>
          </a:xfrm>
        </p:grpSpPr>
        <p:pic>
          <p:nvPicPr>
            <p:cNvPr id="16" name="Picture 5" descr="C:\temp\smartTv.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98" y="76200"/>
              <a:ext cx="1798230" cy="1524000"/>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그룹 5"/>
            <p:cNvGrpSpPr/>
            <p:nvPr/>
          </p:nvGrpSpPr>
          <p:grpSpPr>
            <a:xfrm>
              <a:off x="199439" y="1066800"/>
              <a:ext cx="486361" cy="643673"/>
              <a:chOff x="37288" y="911039"/>
              <a:chExt cx="486361" cy="643673"/>
            </a:xfrm>
          </p:grpSpPr>
          <p:sp>
            <p:nvSpPr>
              <p:cNvPr id="23" name="원호 11"/>
              <p:cNvSpPr/>
              <p:nvPr/>
            </p:nvSpPr>
            <p:spPr>
              <a:xfrm rot="3310108">
                <a:off x="28468" y="1147953"/>
                <a:ext cx="304800" cy="228600"/>
              </a:xfrm>
              <a:prstGeom prst="arc">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en-US" sz="1350"/>
              </a:p>
            </p:txBody>
          </p:sp>
          <p:sp>
            <p:nvSpPr>
              <p:cNvPr id="24" name="원호 12"/>
              <p:cNvSpPr/>
              <p:nvPr/>
            </p:nvSpPr>
            <p:spPr>
              <a:xfrm rot="3310108">
                <a:off x="-36717" y="1051196"/>
                <a:ext cx="511369" cy="363360"/>
              </a:xfrm>
              <a:prstGeom prst="arc">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en-US" sz="1350"/>
              </a:p>
            </p:txBody>
          </p:sp>
          <p:sp>
            <p:nvSpPr>
              <p:cNvPr id="25" name="원호 13"/>
              <p:cNvSpPr/>
              <p:nvPr/>
            </p:nvSpPr>
            <p:spPr>
              <a:xfrm rot="3310108">
                <a:off x="-26669" y="1004394"/>
                <a:ext cx="643673" cy="456963"/>
              </a:xfrm>
              <a:prstGeom prst="arc">
                <a:avLst>
                  <a:gd name="adj1" fmla="val 15602212"/>
                  <a:gd name="adj2" fmla="val 0"/>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en-US" sz="1350"/>
              </a:p>
            </p:txBody>
          </p:sp>
        </p:grpSp>
        <p:grpSp>
          <p:nvGrpSpPr>
            <p:cNvPr id="18" name="그룹 6"/>
            <p:cNvGrpSpPr/>
            <p:nvPr/>
          </p:nvGrpSpPr>
          <p:grpSpPr>
            <a:xfrm>
              <a:off x="1266239" y="990600"/>
              <a:ext cx="486361" cy="643673"/>
              <a:chOff x="37288" y="911039"/>
              <a:chExt cx="486361" cy="643673"/>
            </a:xfrm>
          </p:grpSpPr>
          <p:sp>
            <p:nvSpPr>
              <p:cNvPr id="20" name="원호 8"/>
              <p:cNvSpPr/>
              <p:nvPr/>
            </p:nvSpPr>
            <p:spPr>
              <a:xfrm rot="3310108">
                <a:off x="28468" y="1147953"/>
                <a:ext cx="304800" cy="228600"/>
              </a:xfrm>
              <a:prstGeom prst="arc">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en-US" sz="1350"/>
              </a:p>
            </p:txBody>
          </p:sp>
          <p:sp>
            <p:nvSpPr>
              <p:cNvPr id="21" name="원호 9"/>
              <p:cNvSpPr/>
              <p:nvPr/>
            </p:nvSpPr>
            <p:spPr>
              <a:xfrm rot="3310108">
                <a:off x="-36717" y="1051196"/>
                <a:ext cx="511369" cy="363360"/>
              </a:xfrm>
              <a:prstGeom prst="arc">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en-US" sz="1350"/>
              </a:p>
            </p:txBody>
          </p:sp>
          <p:sp>
            <p:nvSpPr>
              <p:cNvPr id="22" name="원호 10"/>
              <p:cNvSpPr/>
              <p:nvPr/>
            </p:nvSpPr>
            <p:spPr>
              <a:xfrm rot="3310108">
                <a:off x="-26669" y="1004394"/>
                <a:ext cx="643673" cy="456963"/>
              </a:xfrm>
              <a:prstGeom prst="arc">
                <a:avLst>
                  <a:gd name="adj1" fmla="val 15602212"/>
                  <a:gd name="adj2" fmla="val 0"/>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en-US" sz="1350"/>
              </a:p>
            </p:txBody>
          </p:sp>
        </p:grpSp>
        <p:pic>
          <p:nvPicPr>
            <p:cNvPr id="19" name="Picture 6" descr="C:\temp\tnav-touch-phones.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72100"/>
            <a:stretch/>
          </p:blipFill>
          <p:spPr bwMode="auto">
            <a:xfrm>
              <a:off x="2733687" y="685800"/>
              <a:ext cx="771513" cy="462913"/>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p:cNvSpPr>
            <a:spLocks noGrp="1"/>
          </p:cNvSpPr>
          <p:nvPr>
            <p:ph type="title"/>
          </p:nvPr>
        </p:nvSpPr>
        <p:spPr/>
        <p:txBody>
          <a:bodyPr/>
          <a:lstStyle/>
          <a:p>
            <a:r>
              <a:rPr lang="en-US" dirty="0" smtClean="0"/>
              <a:t>Our Approach</a:t>
            </a:r>
            <a:endParaRPr lang="en-US" dirty="0"/>
          </a:p>
        </p:txBody>
      </p:sp>
      <p:sp>
        <p:nvSpPr>
          <p:cNvPr id="3" name="Content Placeholder 2"/>
          <p:cNvSpPr>
            <a:spLocks noGrp="1"/>
          </p:cNvSpPr>
          <p:nvPr>
            <p:ph idx="1"/>
          </p:nvPr>
        </p:nvSpPr>
        <p:spPr>
          <a:xfrm>
            <a:off x="628650" y="1825625"/>
            <a:ext cx="8332470" cy="4351338"/>
          </a:xfrm>
        </p:spPr>
        <p:txBody>
          <a:bodyPr/>
          <a:lstStyle/>
          <a:p>
            <a:r>
              <a:rPr lang="en-US" dirty="0"/>
              <a:t>Audio based movement tracking using Doppler effect</a:t>
            </a:r>
          </a:p>
          <a:p>
            <a:endParaRPr lang="en-US" dirty="0" smtClean="0"/>
          </a:p>
          <a:p>
            <a:r>
              <a:rPr lang="en-US" dirty="0" smtClean="0"/>
              <a:t>Speakers </a:t>
            </a:r>
            <a:r>
              <a:rPr lang="en-US" dirty="0"/>
              <a:t>emit </a:t>
            </a:r>
            <a:r>
              <a:rPr lang="en-US" dirty="0" smtClean="0"/>
              <a:t>audio signals </a:t>
            </a:r>
            <a:r>
              <a:rPr lang="en-US" dirty="0"/>
              <a:t>in </a:t>
            </a:r>
            <a:r>
              <a:rPr lang="en-US" b="1" dirty="0">
                <a:solidFill>
                  <a:srgbClr val="FF0000"/>
                </a:solidFill>
              </a:rPr>
              <a:t>inaudible</a:t>
            </a:r>
            <a:r>
              <a:rPr lang="en-US" dirty="0"/>
              <a:t> frequencies</a:t>
            </a:r>
          </a:p>
          <a:p>
            <a:endParaRPr lang="en-US" dirty="0" smtClean="0"/>
          </a:p>
          <a:p>
            <a:r>
              <a:rPr lang="en-US" dirty="0" smtClean="0"/>
              <a:t>The </a:t>
            </a:r>
            <a:r>
              <a:rPr lang="en-US" dirty="0"/>
              <a:t>device position is tracked by the Doppler shift of the recorded audio signal</a:t>
            </a:r>
          </a:p>
          <a:p>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6046C4E9-6070-4511-A1E7-F763F4F93923}" type="slidenum">
              <a:rPr lang="en-US" smtClean="0"/>
              <a:t>5</a:t>
            </a:fld>
            <a:endParaRPr lang="en-US"/>
          </a:p>
        </p:txBody>
      </p:sp>
    </p:spTree>
    <p:extLst>
      <p:ext uri="{BB962C8B-B14F-4D97-AF65-F5344CB8AC3E}">
        <p14:creationId xmlns:p14="http://schemas.microsoft.com/office/powerpoint/2010/main" val="2327093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not accelerometer?</a:t>
            </a:r>
            <a:endParaRPr lang="en-US" dirty="0"/>
          </a:p>
        </p:txBody>
      </p:sp>
      <p:sp>
        <p:nvSpPr>
          <p:cNvPr id="3" name="Content Placeholder 2"/>
          <p:cNvSpPr>
            <a:spLocks noGrp="1"/>
          </p:cNvSpPr>
          <p:nvPr>
            <p:ph idx="1"/>
          </p:nvPr>
        </p:nvSpPr>
        <p:spPr>
          <a:xfrm>
            <a:off x="628649" y="1825625"/>
            <a:ext cx="8413751" cy="4351338"/>
          </a:xfrm>
        </p:spPr>
        <p:txBody>
          <a:bodyPr/>
          <a:lstStyle/>
          <a:p>
            <a:r>
              <a:rPr lang="en-US" altLang="ko-KR" dirty="0" smtClean="0"/>
              <a:t>Small hand vibration causes non-negligible error</a:t>
            </a:r>
            <a:endParaRPr lang="en-US" altLang="ko-KR" sz="3200" dirty="0"/>
          </a:p>
          <a:p>
            <a:r>
              <a:rPr lang="en-US" altLang="ko-KR" dirty="0"/>
              <a:t>Track the device position by double integration of the acceleration </a:t>
            </a:r>
          </a:p>
          <a:p>
            <a:pPr lvl="1"/>
            <a:r>
              <a:rPr lang="en-US" altLang="ko-KR" dirty="0"/>
              <a:t>Quick error </a:t>
            </a:r>
            <a:r>
              <a:rPr lang="en-US" altLang="ko-KR" dirty="0" smtClean="0"/>
              <a:t>accumulation</a:t>
            </a:r>
            <a:endParaRPr lang="en-US" altLang="ko-KR" dirty="0"/>
          </a:p>
        </p:txBody>
      </p:sp>
      <p:sp>
        <p:nvSpPr>
          <p:cNvPr id="4" name="Slide Number Placeholder 3"/>
          <p:cNvSpPr>
            <a:spLocks noGrp="1"/>
          </p:cNvSpPr>
          <p:nvPr>
            <p:ph type="sldNum" sz="quarter" idx="12"/>
          </p:nvPr>
        </p:nvSpPr>
        <p:spPr/>
        <p:txBody>
          <a:bodyPr/>
          <a:lstStyle/>
          <a:p>
            <a:fld id="{6046C4E9-6070-4511-A1E7-F763F4F93923}" type="slidenum">
              <a:rPr lang="en-US" smtClean="0"/>
              <a:t>6</a:t>
            </a:fld>
            <a:endParaRPr lang="en-US"/>
          </a:p>
        </p:txBody>
      </p:sp>
      <p:sp>
        <p:nvSpPr>
          <p:cNvPr id="6" name="TextBox 5"/>
          <p:cNvSpPr txBox="1"/>
          <p:nvPr/>
        </p:nvSpPr>
        <p:spPr>
          <a:xfrm>
            <a:off x="1226242" y="6113518"/>
            <a:ext cx="2366225" cy="369332"/>
          </a:xfrm>
          <a:prstGeom prst="rect">
            <a:avLst/>
          </a:prstGeom>
          <a:noFill/>
        </p:spPr>
        <p:txBody>
          <a:bodyPr wrap="none" rtlCol="0">
            <a:spAutoFit/>
          </a:bodyPr>
          <a:lstStyle/>
          <a:p>
            <a:r>
              <a:rPr lang="en-US" b="1" dirty="0" smtClean="0"/>
              <a:t>Measured acceleration</a:t>
            </a:r>
            <a:endParaRPr lang="en-US" b="1" dirty="0"/>
          </a:p>
        </p:txBody>
      </p:sp>
      <p:sp>
        <p:nvSpPr>
          <p:cNvPr id="8" name="TextBox 7"/>
          <p:cNvSpPr txBox="1"/>
          <p:nvPr/>
        </p:nvSpPr>
        <p:spPr>
          <a:xfrm>
            <a:off x="5478158" y="5970200"/>
            <a:ext cx="2704651" cy="707886"/>
          </a:xfrm>
          <a:prstGeom prst="rect">
            <a:avLst/>
          </a:prstGeom>
          <a:noFill/>
        </p:spPr>
        <p:txBody>
          <a:bodyPr wrap="none" rtlCol="0">
            <a:spAutoFit/>
          </a:bodyPr>
          <a:lstStyle/>
          <a:p>
            <a:r>
              <a:rPr lang="en-US" sz="2000" b="1" dirty="0"/>
              <a:t>Movement estimated </a:t>
            </a:r>
            <a:r>
              <a:rPr lang="en-US" sz="2000" b="1" dirty="0" smtClean="0"/>
              <a:t/>
            </a:r>
            <a:br>
              <a:rPr lang="en-US" sz="2000" b="1" dirty="0" smtClean="0"/>
            </a:br>
            <a:r>
              <a:rPr lang="en-US" sz="2000" b="1" dirty="0" smtClean="0"/>
              <a:t>from </a:t>
            </a:r>
            <a:r>
              <a:rPr lang="en-US" sz="2000" b="1" dirty="0"/>
              <a:t>the accelerometer</a:t>
            </a:r>
          </a:p>
        </p:txBody>
      </p:sp>
      <p:pic>
        <p:nvPicPr>
          <p:cNvPr id="14" name="Picture 13"/>
          <p:cNvPicPr>
            <a:picLocks noChangeAspect="1"/>
          </p:cNvPicPr>
          <p:nvPr/>
        </p:nvPicPr>
        <p:blipFill>
          <a:blip r:embed="rId2"/>
          <a:stretch>
            <a:fillRect/>
          </a:stretch>
        </p:blipFill>
        <p:spPr>
          <a:xfrm>
            <a:off x="152935" y="4007637"/>
            <a:ext cx="4114800" cy="2063546"/>
          </a:xfrm>
          <a:prstGeom prst="rect">
            <a:avLst/>
          </a:prstGeom>
        </p:spPr>
      </p:pic>
      <p:pic>
        <p:nvPicPr>
          <p:cNvPr id="7" name="Picture 6"/>
          <p:cNvPicPr>
            <a:picLocks noChangeAspect="1"/>
          </p:cNvPicPr>
          <p:nvPr/>
        </p:nvPicPr>
        <p:blipFill>
          <a:blip r:embed="rId3"/>
          <a:stretch>
            <a:fillRect/>
          </a:stretch>
        </p:blipFill>
        <p:spPr>
          <a:xfrm>
            <a:off x="4597667" y="4005707"/>
            <a:ext cx="4114800" cy="2067406"/>
          </a:xfrm>
          <a:prstGeom prst="rect">
            <a:avLst/>
          </a:prstGeom>
        </p:spPr>
      </p:pic>
      <p:grpSp>
        <p:nvGrpSpPr>
          <p:cNvPr id="13" name="Group 12"/>
          <p:cNvGrpSpPr/>
          <p:nvPr/>
        </p:nvGrpSpPr>
        <p:grpSpPr>
          <a:xfrm>
            <a:off x="1252042" y="5527860"/>
            <a:ext cx="4514667" cy="154904"/>
            <a:chOff x="1252042" y="5527860"/>
            <a:chExt cx="4514667" cy="154904"/>
          </a:xfrm>
        </p:grpSpPr>
        <p:sp>
          <p:nvSpPr>
            <p:cNvPr id="12" name="Oval 11"/>
            <p:cNvSpPr/>
            <p:nvPr/>
          </p:nvSpPr>
          <p:spPr>
            <a:xfrm>
              <a:off x="5629549" y="5545604"/>
              <a:ext cx="137160" cy="137160"/>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5" name="Oval 14"/>
            <p:cNvSpPr/>
            <p:nvPr/>
          </p:nvSpPr>
          <p:spPr>
            <a:xfrm>
              <a:off x="1252042" y="5527860"/>
              <a:ext cx="150876" cy="150876"/>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grpSp>
      <p:grpSp>
        <p:nvGrpSpPr>
          <p:cNvPr id="19" name="Group 18"/>
          <p:cNvGrpSpPr/>
          <p:nvPr/>
        </p:nvGrpSpPr>
        <p:grpSpPr>
          <a:xfrm>
            <a:off x="2830475" y="5527858"/>
            <a:ext cx="4558211" cy="154904"/>
            <a:chOff x="2830475" y="5527858"/>
            <a:chExt cx="4558211" cy="154904"/>
          </a:xfrm>
        </p:grpSpPr>
        <p:sp>
          <p:nvSpPr>
            <p:cNvPr id="17" name="Oval 16"/>
            <p:cNvSpPr/>
            <p:nvPr/>
          </p:nvSpPr>
          <p:spPr>
            <a:xfrm>
              <a:off x="7251526" y="5545602"/>
              <a:ext cx="137160" cy="137160"/>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8" name="Oval 17"/>
            <p:cNvSpPr/>
            <p:nvPr/>
          </p:nvSpPr>
          <p:spPr>
            <a:xfrm>
              <a:off x="2830475" y="5527858"/>
              <a:ext cx="150876" cy="150876"/>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grpSp>
    </p:spTree>
    <p:extLst>
      <p:ext uri="{BB962C8B-B14F-4D97-AF65-F5344CB8AC3E}">
        <p14:creationId xmlns:p14="http://schemas.microsoft.com/office/powerpoint/2010/main" val="1500872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http://www.school-for-champions.com/science/images/sound_doppler_effect.gif"/>
          <p:cNvPicPr>
            <a:picLocks noChangeAspect="1" noChangeArrowheads="1"/>
          </p:cNvPicPr>
          <p:nvPr/>
        </p:nvPicPr>
        <p:blipFill rotWithShape="1">
          <a:blip r:embed="rId3">
            <a:extLst>
              <a:ext uri="{28A0092B-C50C-407E-A947-70E740481C1C}">
                <a14:useLocalDpi xmlns:a14="http://schemas.microsoft.com/office/drawing/2010/main" val="0"/>
              </a:ext>
            </a:extLst>
          </a:blip>
          <a:srcRect l="23757" r="23717"/>
          <a:stretch/>
        </p:blipFill>
        <p:spPr bwMode="auto">
          <a:xfrm>
            <a:off x="4879786" y="4021367"/>
            <a:ext cx="2751667" cy="263842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Doppler Effect</a:t>
            </a:r>
            <a:endParaRPr lang="en-US" dirty="0"/>
          </a:p>
        </p:txBody>
      </p:sp>
      <p:sp>
        <p:nvSpPr>
          <p:cNvPr id="3" name="Content Placeholder 2"/>
          <p:cNvSpPr>
            <a:spLocks noGrp="1"/>
          </p:cNvSpPr>
          <p:nvPr>
            <p:ph idx="1"/>
          </p:nvPr>
        </p:nvSpPr>
        <p:spPr/>
        <p:txBody>
          <a:bodyPr/>
          <a:lstStyle/>
          <a:p>
            <a:r>
              <a:rPr lang="en-US" dirty="0" smtClean="0"/>
              <a:t>Doppler shift – change in the frequency due to the movement of the sender or the receiver</a:t>
            </a:r>
          </a:p>
        </p:txBody>
      </p:sp>
      <mc:AlternateContent xmlns:mc="http://schemas.openxmlformats.org/markup-compatibility/2006" xmlns:a14="http://schemas.microsoft.com/office/drawing/2010/main">
        <mc:Choice Requires="a14">
          <p:sp>
            <p:nvSpPr>
              <p:cNvPr id="4" name="TextBox 3"/>
              <p:cNvSpPr txBox="1"/>
              <p:nvPr/>
            </p:nvSpPr>
            <p:spPr>
              <a:xfrm>
                <a:off x="814207" y="2909397"/>
                <a:ext cx="3639260" cy="649601"/>
              </a:xfrm>
              <a:prstGeom prst="rect">
                <a:avLst/>
              </a:prstGeom>
              <a:noFill/>
            </p:spPr>
            <p:txBody>
              <a:bodyPr wrap="square" rtlCol="0">
                <a:spAutoFit/>
              </a:bodyPr>
              <a:lstStyle/>
              <a:p>
                <a14:m>
                  <m:oMath xmlns:m="http://schemas.openxmlformats.org/officeDocument/2006/math">
                    <m:sSup>
                      <m:sSupPr>
                        <m:ctrlPr>
                          <a:rPr lang="en-US" sz="2400" i="1" smtClean="0">
                            <a:latin typeface="Cambria Math" panose="02040503050406030204" pitchFamily="18" charset="0"/>
                          </a:rPr>
                        </m:ctrlPr>
                      </m:sSupPr>
                      <m:e>
                        <m:r>
                          <a:rPr lang="en-US" sz="2400" i="1">
                            <a:latin typeface="Cambria Math"/>
                          </a:rPr>
                          <m:t>𝐹</m:t>
                        </m:r>
                      </m:e>
                      <m:sup>
                        <m:r>
                          <a:rPr lang="en-US" sz="2400" i="1">
                            <a:latin typeface="Cambria Math"/>
                          </a:rPr>
                          <m:t>𝑠</m:t>
                        </m:r>
                      </m:sup>
                    </m:sSup>
                    <m:r>
                      <a:rPr lang="en-US" sz="2400" i="1">
                        <a:latin typeface="Cambria Math"/>
                      </a:rPr>
                      <m:t>=</m:t>
                    </m:r>
                    <m:f>
                      <m:fPr>
                        <m:ctrlPr>
                          <a:rPr lang="en-US" sz="2400" i="1">
                            <a:latin typeface="Cambria Math" panose="02040503050406030204" pitchFamily="18" charset="0"/>
                          </a:rPr>
                        </m:ctrlPr>
                      </m:fPr>
                      <m:num>
                        <m:r>
                          <a:rPr lang="en-US" sz="2400" i="1">
                            <a:latin typeface="Cambria Math"/>
                          </a:rPr>
                          <m:t>𝑣</m:t>
                        </m:r>
                      </m:num>
                      <m:den>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𝑉</m:t>
                            </m:r>
                          </m:e>
                          <m:sub>
                            <m:r>
                              <a:rPr lang="en-US" sz="2400" b="0" i="1" smtClean="0">
                                <a:latin typeface="Cambria Math" panose="02040503050406030204" pitchFamily="18" charset="0"/>
                              </a:rPr>
                              <m:t>𝑠</m:t>
                            </m:r>
                          </m:sub>
                        </m:sSub>
                      </m:den>
                    </m:f>
                    <m:r>
                      <a:rPr lang="en-US" sz="2400" i="1">
                        <a:latin typeface="Cambria Math"/>
                      </a:rPr>
                      <m:t>𝐹</m:t>
                    </m:r>
                  </m:oMath>
                </a14:m>
                <a:r>
                  <a:rPr lang="en-US" sz="2400" dirty="0"/>
                  <a:t>  --&gt;   </a:t>
                </a:r>
                <a14:m>
                  <m:oMath xmlns:m="http://schemas.openxmlformats.org/officeDocument/2006/math">
                    <m:r>
                      <a:rPr lang="en-US" sz="2400" i="1">
                        <a:latin typeface="Cambria Math"/>
                      </a:rPr>
                      <m:t>𝑣</m:t>
                    </m:r>
                    <m:r>
                      <a:rPr lang="en-US" sz="2400" i="1">
                        <a:latin typeface="Cambria Math"/>
                      </a:rPr>
                      <m:t>=</m:t>
                    </m:r>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r>
                              <a:rPr lang="en-US" sz="2400" i="1">
                                <a:latin typeface="Cambria Math"/>
                              </a:rPr>
                              <m:t>𝐹</m:t>
                            </m:r>
                          </m:e>
                          <m:sup>
                            <m:r>
                              <a:rPr lang="en-US" sz="2400" i="1">
                                <a:latin typeface="Cambria Math"/>
                              </a:rPr>
                              <m:t>𝑠</m:t>
                            </m:r>
                          </m:sup>
                        </m:sSup>
                      </m:num>
                      <m:den>
                        <m:r>
                          <a:rPr lang="en-US" sz="2400" i="1">
                            <a:latin typeface="Cambria Math"/>
                          </a:rPr>
                          <m:t>𝐹</m:t>
                        </m:r>
                      </m:den>
                    </m:f>
                    <m:sSub>
                      <m:sSubPr>
                        <m:ctrlPr>
                          <a:rPr lang="en-US" sz="2400" i="1">
                            <a:latin typeface="Cambria Math" panose="02040503050406030204" pitchFamily="18" charset="0"/>
                          </a:rPr>
                        </m:ctrlPr>
                      </m:sSubPr>
                      <m:e>
                        <m:r>
                          <a:rPr lang="en-US" sz="2400" i="1">
                            <a:latin typeface="Cambria Math" panose="02040503050406030204" pitchFamily="18" charset="0"/>
                          </a:rPr>
                          <m:t>𝑉</m:t>
                        </m:r>
                      </m:e>
                      <m:sub>
                        <m:r>
                          <a:rPr lang="en-US" sz="2400" i="1">
                            <a:latin typeface="Cambria Math" panose="02040503050406030204" pitchFamily="18" charset="0"/>
                          </a:rPr>
                          <m:t>𝑠</m:t>
                        </m:r>
                      </m:sub>
                    </m:sSub>
                  </m:oMath>
                </a14:m>
                <a:endParaRPr lang="en-US" sz="2400" dirty="0"/>
              </a:p>
            </p:txBody>
          </p:sp>
        </mc:Choice>
        <mc:Fallback xmlns="">
          <p:sp>
            <p:nvSpPr>
              <p:cNvPr id="4" name="TextBox 3"/>
              <p:cNvSpPr txBox="1">
                <a:spLocks noRot="1" noChangeAspect="1" noMove="1" noResize="1" noEditPoints="1" noAdjustHandles="1" noChangeArrowheads="1" noChangeShapeType="1" noTextEdit="1"/>
              </p:cNvSpPr>
              <p:nvPr/>
            </p:nvSpPr>
            <p:spPr>
              <a:xfrm>
                <a:off x="814207" y="2909397"/>
                <a:ext cx="3639260" cy="649601"/>
              </a:xfrm>
              <a:prstGeom prst="rect">
                <a:avLst/>
              </a:prstGeom>
              <a:blipFill rotWithShape="0">
                <a:blip r:embed="rId4"/>
                <a:stretch>
                  <a:fillRect b="-3738"/>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fld id="{6046C4E9-6070-4511-A1E7-F763F4F93923}" type="slidenum">
              <a:rPr lang="en-US" smtClean="0"/>
              <a:t>7</a:t>
            </a:fld>
            <a:endParaRPr lang="en-US" dirty="0"/>
          </a:p>
        </p:txBody>
      </p:sp>
      <p:sp>
        <p:nvSpPr>
          <p:cNvPr id="6" name="Oval 5"/>
          <p:cNvSpPr/>
          <p:nvPr/>
        </p:nvSpPr>
        <p:spPr>
          <a:xfrm>
            <a:off x="4548021" y="5274660"/>
            <a:ext cx="137160" cy="137160"/>
          </a:xfrm>
          <a:prstGeom prst="ellipse">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824769" y="5469077"/>
            <a:ext cx="1257395" cy="707886"/>
          </a:xfrm>
          <a:prstGeom prst="rect">
            <a:avLst/>
          </a:prstGeom>
          <a:noFill/>
        </p:spPr>
        <p:txBody>
          <a:bodyPr wrap="none" rtlCol="0">
            <a:spAutoFit/>
          </a:bodyPr>
          <a:lstStyle/>
          <a:p>
            <a:r>
              <a:rPr lang="en-US" sz="2000" b="1" dirty="0" smtClean="0">
                <a:solidFill>
                  <a:schemeClr val="accent2"/>
                </a:solidFill>
              </a:rPr>
              <a:t>Lower </a:t>
            </a:r>
          </a:p>
          <a:p>
            <a:r>
              <a:rPr lang="en-US" sz="2000" b="1" dirty="0" smtClean="0">
                <a:solidFill>
                  <a:schemeClr val="accent2"/>
                </a:solidFill>
              </a:rPr>
              <a:t>frequency</a:t>
            </a:r>
            <a:endParaRPr lang="en-US" sz="2000" b="1" dirty="0">
              <a:solidFill>
                <a:schemeClr val="accent2"/>
              </a:solidFill>
            </a:endParaRPr>
          </a:p>
        </p:txBody>
      </p:sp>
      <p:sp>
        <p:nvSpPr>
          <p:cNvPr id="11" name="Oval 10"/>
          <p:cNvSpPr/>
          <p:nvPr/>
        </p:nvSpPr>
        <p:spPr>
          <a:xfrm>
            <a:off x="7868534" y="5274660"/>
            <a:ext cx="137160" cy="148158"/>
          </a:xfrm>
          <a:prstGeom prst="ellipse">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7715111" y="5394549"/>
            <a:ext cx="1257395" cy="707886"/>
          </a:xfrm>
          <a:prstGeom prst="rect">
            <a:avLst/>
          </a:prstGeom>
          <a:noFill/>
        </p:spPr>
        <p:txBody>
          <a:bodyPr wrap="none" rtlCol="0">
            <a:spAutoFit/>
          </a:bodyPr>
          <a:lstStyle/>
          <a:p>
            <a:r>
              <a:rPr lang="en-US" sz="2000" b="1" dirty="0" smtClean="0">
                <a:solidFill>
                  <a:schemeClr val="accent2"/>
                </a:solidFill>
              </a:rPr>
              <a:t>Higher</a:t>
            </a:r>
          </a:p>
          <a:p>
            <a:r>
              <a:rPr lang="en-US" sz="2000" b="1" dirty="0" smtClean="0">
                <a:solidFill>
                  <a:schemeClr val="accent2"/>
                </a:solidFill>
              </a:rPr>
              <a:t>frequency</a:t>
            </a:r>
            <a:endParaRPr lang="en-US" sz="2000" b="1" dirty="0">
              <a:solidFill>
                <a:schemeClr val="accent2"/>
              </a:solidFill>
            </a:endParaRPr>
          </a:p>
        </p:txBody>
      </p:sp>
      <mc:AlternateContent xmlns:mc="http://schemas.openxmlformats.org/markup-compatibility/2006" xmlns:a14="http://schemas.microsoft.com/office/drawing/2010/main">
        <mc:Choice Requires="a14">
          <p:sp>
            <p:nvSpPr>
              <p:cNvPr id="7" name="Rectangle 6"/>
              <p:cNvSpPr/>
              <p:nvPr/>
            </p:nvSpPr>
            <p:spPr>
              <a:xfrm>
                <a:off x="814207" y="3552560"/>
                <a:ext cx="4472828" cy="1130246"/>
              </a:xfrm>
              <a:prstGeom prst="rect">
                <a:avLst/>
              </a:prstGeom>
            </p:spPr>
            <p:txBody>
              <a:bodyPr wrap="none">
                <a:spAutoFit/>
              </a:bodyPr>
              <a:lstStyle/>
              <a:p>
                <a14:m>
                  <m:oMath xmlns:m="http://schemas.openxmlformats.org/officeDocument/2006/math">
                    <m:sSup>
                      <m:sSupPr>
                        <m:ctrlPr>
                          <a:rPr lang="en-US" sz="2200" i="1">
                            <a:latin typeface="Cambria Math" panose="02040503050406030204" pitchFamily="18" charset="0"/>
                          </a:rPr>
                        </m:ctrlPr>
                      </m:sSupPr>
                      <m:e>
                        <m:r>
                          <a:rPr lang="en-US" sz="2200" i="1">
                            <a:latin typeface="Cambria Math"/>
                          </a:rPr>
                          <m:t>𝐹</m:t>
                        </m:r>
                      </m:e>
                      <m:sup>
                        <m:r>
                          <a:rPr lang="en-US" sz="2200" i="1">
                            <a:latin typeface="Cambria Math"/>
                          </a:rPr>
                          <m:t>𝑠</m:t>
                        </m:r>
                      </m:sup>
                    </m:sSup>
                  </m:oMath>
                </a14:m>
                <a:r>
                  <a:rPr lang="en-US" sz="2200" dirty="0"/>
                  <a:t>: Doppler shift</a:t>
                </a:r>
              </a:p>
              <a:p>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𝑉</m:t>
                        </m:r>
                      </m:e>
                      <m:sub>
                        <m:r>
                          <a:rPr lang="en-US" sz="2000" i="1">
                            <a:latin typeface="Cambria Math" panose="02040503050406030204" pitchFamily="18" charset="0"/>
                          </a:rPr>
                          <m:t>𝑠</m:t>
                        </m:r>
                      </m:sub>
                    </m:sSub>
                  </m:oMath>
                </a14:m>
                <a:r>
                  <a:rPr lang="en-US" sz="2200" dirty="0"/>
                  <a:t>: propagation speed of the medium</a:t>
                </a:r>
              </a:p>
              <a:p>
                <a14:m>
                  <m:oMath xmlns:m="http://schemas.openxmlformats.org/officeDocument/2006/math">
                    <m:r>
                      <a:rPr lang="en-US" sz="2200" i="1">
                        <a:latin typeface="Cambria Math"/>
                      </a:rPr>
                      <m:t>𝐹</m:t>
                    </m:r>
                    <m:r>
                      <a:rPr lang="en-US" sz="2200" i="1">
                        <a:latin typeface="Cambria Math"/>
                      </a:rPr>
                      <m:t> </m:t>
                    </m:r>
                  </m:oMath>
                </a14:m>
                <a:r>
                  <a:rPr lang="en-US" sz="2200" dirty="0"/>
                  <a:t>: frequency of the wave</a:t>
                </a:r>
              </a:p>
            </p:txBody>
          </p:sp>
        </mc:Choice>
        <mc:Fallback xmlns="">
          <p:sp>
            <p:nvSpPr>
              <p:cNvPr id="7" name="Rectangle 6"/>
              <p:cNvSpPr>
                <a:spLocks noRot="1" noChangeAspect="1" noMove="1" noResize="1" noEditPoints="1" noAdjustHandles="1" noChangeArrowheads="1" noChangeShapeType="1" noTextEdit="1"/>
              </p:cNvSpPr>
              <p:nvPr/>
            </p:nvSpPr>
            <p:spPr>
              <a:xfrm>
                <a:off x="814207" y="3552560"/>
                <a:ext cx="4472828" cy="1130246"/>
              </a:xfrm>
              <a:prstGeom prst="rect">
                <a:avLst/>
              </a:prstGeom>
              <a:blipFill rotWithShape="0">
                <a:blip r:embed="rId5"/>
                <a:stretch>
                  <a:fillRect l="-136" t="-3784" r="-136" b="-8108"/>
                </a:stretch>
              </a:blipFill>
            </p:spPr>
            <p:txBody>
              <a:bodyPr/>
              <a:lstStyle/>
              <a:p>
                <a:r>
                  <a:rPr lang="en-US">
                    <a:noFill/>
                  </a:rPr>
                  <a:t> </a:t>
                </a:r>
              </a:p>
            </p:txBody>
          </p:sp>
        </mc:Fallback>
      </mc:AlternateContent>
    </p:spTree>
    <p:extLst>
      <p:ext uri="{BB962C8B-B14F-4D97-AF65-F5344CB8AC3E}">
        <p14:creationId xmlns:p14="http://schemas.microsoft.com/office/powerpoint/2010/main" val="9284136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Doppler based device tracking</a:t>
            </a:r>
          </a:p>
        </p:txBody>
      </p:sp>
      <p:sp>
        <p:nvSpPr>
          <p:cNvPr id="3" name="Content Placeholder 2"/>
          <p:cNvSpPr>
            <a:spLocks noGrp="1"/>
          </p:cNvSpPr>
          <p:nvPr>
            <p:ph idx="1"/>
          </p:nvPr>
        </p:nvSpPr>
        <p:spPr/>
        <p:txBody>
          <a:bodyPr/>
          <a:lstStyle/>
          <a:p>
            <a:r>
              <a:rPr lang="en-US" dirty="0"/>
              <a:t>From the measured Doppler shift, we can get the velocity and the moving distance of the device</a:t>
            </a:r>
          </a:p>
        </p:txBody>
      </p:sp>
      <p:sp>
        <p:nvSpPr>
          <p:cNvPr id="14" name="Slide Number Placeholder 13"/>
          <p:cNvSpPr>
            <a:spLocks noGrp="1"/>
          </p:cNvSpPr>
          <p:nvPr>
            <p:ph type="sldNum" sz="quarter" idx="12"/>
          </p:nvPr>
        </p:nvSpPr>
        <p:spPr/>
        <p:txBody>
          <a:bodyPr/>
          <a:lstStyle/>
          <a:p>
            <a:fld id="{6046C4E9-6070-4511-A1E7-F763F4F93923}" type="slidenum">
              <a:rPr lang="en-US" smtClean="0"/>
              <a:t>8</a:t>
            </a:fld>
            <a:endParaRPr lang="en-US" dirty="0"/>
          </a:p>
        </p:txBody>
      </p:sp>
      <p:sp>
        <p:nvSpPr>
          <p:cNvPr id="10" name="TextBox 9"/>
          <p:cNvSpPr txBox="1"/>
          <p:nvPr/>
        </p:nvSpPr>
        <p:spPr>
          <a:xfrm>
            <a:off x="980663" y="5546624"/>
            <a:ext cx="2709716" cy="400110"/>
          </a:xfrm>
          <a:prstGeom prst="rect">
            <a:avLst/>
          </a:prstGeom>
          <a:noFill/>
        </p:spPr>
        <p:txBody>
          <a:bodyPr wrap="none" rtlCol="0">
            <a:spAutoFit/>
          </a:bodyPr>
          <a:lstStyle/>
          <a:p>
            <a:r>
              <a:rPr lang="en-US" sz="2000" b="1" dirty="0"/>
              <a:t>Measured Doppler shift</a:t>
            </a:r>
          </a:p>
        </p:txBody>
      </p:sp>
      <p:sp>
        <p:nvSpPr>
          <p:cNvPr id="11" name="TextBox 10"/>
          <p:cNvSpPr txBox="1"/>
          <p:nvPr/>
        </p:nvSpPr>
        <p:spPr>
          <a:xfrm>
            <a:off x="5429542" y="5507587"/>
            <a:ext cx="2538387" cy="707886"/>
          </a:xfrm>
          <a:prstGeom prst="rect">
            <a:avLst/>
          </a:prstGeom>
          <a:noFill/>
        </p:spPr>
        <p:txBody>
          <a:bodyPr wrap="none" rtlCol="0">
            <a:spAutoFit/>
          </a:bodyPr>
          <a:lstStyle/>
          <a:p>
            <a:r>
              <a:rPr lang="en-US" sz="2000" b="1" dirty="0"/>
              <a:t>Movement estimated </a:t>
            </a:r>
            <a:endParaRPr lang="en-US" sz="2000" b="1" dirty="0" smtClean="0"/>
          </a:p>
          <a:p>
            <a:r>
              <a:rPr lang="en-US" sz="2000" b="1" dirty="0" smtClean="0"/>
              <a:t>from </a:t>
            </a:r>
            <a:r>
              <a:rPr lang="en-US" sz="2000" b="1" dirty="0"/>
              <a:t>Doppler shift</a:t>
            </a:r>
          </a:p>
        </p:txBody>
      </p:sp>
      <p:pic>
        <p:nvPicPr>
          <p:cNvPr id="12" name="Picture 11"/>
          <p:cNvPicPr>
            <a:picLocks noChangeAspect="1"/>
          </p:cNvPicPr>
          <p:nvPr/>
        </p:nvPicPr>
        <p:blipFill>
          <a:blip r:embed="rId3"/>
          <a:stretch>
            <a:fillRect/>
          </a:stretch>
        </p:blipFill>
        <p:spPr>
          <a:xfrm>
            <a:off x="4493683" y="3452915"/>
            <a:ext cx="4114800" cy="2063546"/>
          </a:xfrm>
          <a:prstGeom prst="rect">
            <a:avLst/>
          </a:prstGeom>
        </p:spPr>
      </p:pic>
      <p:pic>
        <p:nvPicPr>
          <p:cNvPr id="5" name="Picture 4"/>
          <p:cNvPicPr>
            <a:picLocks noChangeAspect="1"/>
          </p:cNvPicPr>
          <p:nvPr/>
        </p:nvPicPr>
        <p:blipFill>
          <a:blip r:embed="rId4"/>
          <a:stretch>
            <a:fillRect/>
          </a:stretch>
        </p:blipFill>
        <p:spPr>
          <a:xfrm>
            <a:off x="171450" y="3452915"/>
            <a:ext cx="4114800" cy="2063546"/>
          </a:xfrm>
          <a:prstGeom prst="rect">
            <a:avLst/>
          </a:prstGeom>
        </p:spPr>
      </p:pic>
      <p:grpSp>
        <p:nvGrpSpPr>
          <p:cNvPr id="9" name="Group 8"/>
          <p:cNvGrpSpPr/>
          <p:nvPr/>
        </p:nvGrpSpPr>
        <p:grpSpPr>
          <a:xfrm>
            <a:off x="1295586" y="4983570"/>
            <a:ext cx="4514667" cy="154904"/>
            <a:chOff x="1252042" y="5527860"/>
            <a:chExt cx="4514667" cy="154904"/>
          </a:xfrm>
        </p:grpSpPr>
        <p:sp>
          <p:nvSpPr>
            <p:cNvPr id="13" name="Oval 12"/>
            <p:cNvSpPr/>
            <p:nvPr/>
          </p:nvSpPr>
          <p:spPr>
            <a:xfrm>
              <a:off x="5629549" y="5545604"/>
              <a:ext cx="137160" cy="137160"/>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5" name="Oval 14"/>
            <p:cNvSpPr/>
            <p:nvPr/>
          </p:nvSpPr>
          <p:spPr>
            <a:xfrm>
              <a:off x="1252042" y="5527860"/>
              <a:ext cx="150876" cy="150876"/>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grpSp>
      <p:grpSp>
        <p:nvGrpSpPr>
          <p:cNvPr id="4" name="Group 3"/>
          <p:cNvGrpSpPr/>
          <p:nvPr/>
        </p:nvGrpSpPr>
        <p:grpSpPr>
          <a:xfrm>
            <a:off x="2623645" y="4950913"/>
            <a:ext cx="4471123" cy="165790"/>
            <a:chOff x="2623645" y="4950913"/>
            <a:chExt cx="4471123" cy="165790"/>
          </a:xfrm>
        </p:grpSpPr>
        <p:sp>
          <p:nvSpPr>
            <p:cNvPr id="17" name="Oval 16"/>
            <p:cNvSpPr/>
            <p:nvPr/>
          </p:nvSpPr>
          <p:spPr>
            <a:xfrm>
              <a:off x="6957608" y="4979543"/>
              <a:ext cx="137160" cy="137160"/>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18" name="Oval 17"/>
            <p:cNvSpPr/>
            <p:nvPr/>
          </p:nvSpPr>
          <p:spPr>
            <a:xfrm>
              <a:off x="2623645" y="4950913"/>
              <a:ext cx="150876" cy="150876"/>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a:t>
              </a:r>
              <a:endParaRPr lang="en-US" dirty="0"/>
            </a:p>
          </p:txBody>
        </p:sp>
      </p:grpSp>
    </p:spTree>
    <p:extLst>
      <p:ext uri="{BB962C8B-B14F-4D97-AF65-F5344CB8AC3E}">
        <p14:creationId xmlns:p14="http://schemas.microsoft.com/office/powerpoint/2010/main" val="1937926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628649" y="1825625"/>
            <a:ext cx="8422217" cy="4351338"/>
          </a:xfrm>
        </p:spPr>
        <p:txBody>
          <a:bodyPr/>
          <a:lstStyle/>
          <a:p>
            <a:r>
              <a:rPr lang="en-US" sz="3200" dirty="0" smtClean="0"/>
              <a:t>Accurately estimate the Doppler shift</a:t>
            </a:r>
          </a:p>
          <a:p>
            <a:r>
              <a:rPr lang="en-US" sz="3200" dirty="0" smtClean="0"/>
              <a:t>Locate the device </a:t>
            </a:r>
          </a:p>
          <a:p>
            <a:r>
              <a:rPr lang="en-US" sz="3200" dirty="0" smtClean="0"/>
              <a:t>Finding the distance between speakers</a:t>
            </a:r>
            <a:endParaRPr lang="en-US" sz="3200" dirty="0"/>
          </a:p>
          <a:p>
            <a:r>
              <a:rPr lang="en-US" sz="3200" dirty="0" smtClean="0"/>
              <a:t>Handling the uncertainty of the initial position</a:t>
            </a:r>
            <a:endParaRPr lang="en-US" dirty="0" smtClean="0"/>
          </a:p>
        </p:txBody>
      </p:sp>
      <p:sp>
        <p:nvSpPr>
          <p:cNvPr id="4" name="Slide Number Placeholder 3"/>
          <p:cNvSpPr>
            <a:spLocks noGrp="1"/>
          </p:cNvSpPr>
          <p:nvPr>
            <p:ph type="sldNum" sz="quarter" idx="12"/>
          </p:nvPr>
        </p:nvSpPr>
        <p:spPr/>
        <p:txBody>
          <a:bodyPr/>
          <a:lstStyle/>
          <a:p>
            <a:fld id="{6046C4E9-6070-4511-A1E7-F763F4F93923}" type="slidenum">
              <a:rPr lang="en-US" smtClean="0"/>
              <a:t>9</a:t>
            </a:fld>
            <a:endParaRPr lang="en-US"/>
          </a:p>
        </p:txBody>
      </p:sp>
    </p:spTree>
    <p:extLst>
      <p:ext uri="{BB962C8B-B14F-4D97-AF65-F5344CB8AC3E}">
        <p14:creationId xmlns:p14="http://schemas.microsoft.com/office/powerpoint/2010/main" val="2883365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4169</TotalTime>
  <Words>2463</Words>
  <Application>Microsoft Office PowerPoint</Application>
  <PresentationFormat>全屏显示(4:3)</PresentationFormat>
  <Paragraphs>255</Paragraphs>
  <Slides>29</Slides>
  <Notes>15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29</vt:i4>
      </vt:variant>
    </vt:vector>
  </HeadingPairs>
  <TitlesOfParts>
    <vt:vector size="36" baseType="lpstr">
      <vt:lpstr>맑은 고딕</vt:lpstr>
      <vt:lpstr>Tw Cen MT Condensed</vt:lpstr>
      <vt:lpstr>Arial</vt:lpstr>
      <vt:lpstr>Calibri</vt:lpstr>
      <vt:lpstr>Calibri Light</vt:lpstr>
      <vt:lpstr>Cambria Math</vt:lpstr>
      <vt:lpstr>Office Theme</vt:lpstr>
      <vt:lpstr>Turning a Mobile Device into a Mouse in the Air</vt:lpstr>
      <vt:lpstr>Era of Smart Devices</vt:lpstr>
      <vt:lpstr>Our goal</vt:lpstr>
      <vt:lpstr>Possible solutions</vt:lpstr>
      <vt:lpstr>Our Approach</vt:lpstr>
      <vt:lpstr>Why not accelerometer?</vt:lpstr>
      <vt:lpstr>Doppler Effect</vt:lpstr>
      <vt:lpstr>Doppler based device tracking</vt:lpstr>
      <vt:lpstr>Outline</vt:lpstr>
      <vt:lpstr>Outline</vt:lpstr>
      <vt:lpstr>Doppler shift estimation</vt:lpstr>
      <vt:lpstr>Improving the frequency shift estimation accuracy</vt:lpstr>
      <vt:lpstr>Outline</vt:lpstr>
      <vt:lpstr>Tracking the device position - 1</vt:lpstr>
      <vt:lpstr>Tracking the device position - 2</vt:lpstr>
      <vt:lpstr>Finding the distance between speakers</vt:lpstr>
      <vt:lpstr>Handling the uncertainty of the initial position (particle filtering)</vt:lpstr>
      <vt:lpstr>Implementation</vt:lpstr>
      <vt:lpstr>Performance evaluation</vt:lpstr>
      <vt:lpstr>Tracking accuracy</vt:lpstr>
      <vt:lpstr>Target Pointing evaluation</vt:lpstr>
      <vt:lpstr>Drawing evaluation</vt:lpstr>
      <vt:lpstr>Limitation</vt:lpstr>
      <vt:lpstr>Conclusion</vt:lpstr>
      <vt:lpstr>Thank you!</vt:lpstr>
      <vt:lpstr>PowerPoint 演示文稿</vt:lpstr>
      <vt:lpstr>Impact of using multiple sounds and outlier removal</vt:lpstr>
      <vt:lpstr>Impact of the speaker distance calibration</vt:lpstr>
      <vt:lpstr>Controlling a device with one speaker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Turning a Mobile Device into Mouse in the Air</dc:title>
  <dc:creator>Sangki Yun</dc:creator>
  <cp:lastModifiedBy>Yinner</cp:lastModifiedBy>
  <cp:revision>373</cp:revision>
  <dcterms:created xsi:type="dcterms:W3CDTF">2015-03-23T22:18:28Z</dcterms:created>
  <dcterms:modified xsi:type="dcterms:W3CDTF">2016-03-19T07:52:28Z</dcterms:modified>
</cp:coreProperties>
</file>