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0"/>
  </p:notesMasterIdLst>
  <p:sldIdLst>
    <p:sldId id="256" r:id="rId2"/>
    <p:sldId id="257" r:id="rId3"/>
    <p:sldId id="300" r:id="rId4"/>
    <p:sldId id="301" r:id="rId5"/>
    <p:sldId id="299" r:id="rId6"/>
    <p:sldId id="302" r:id="rId7"/>
    <p:sldId id="263" r:id="rId8"/>
    <p:sldId id="265" r:id="rId9"/>
    <p:sldId id="280" r:id="rId10"/>
    <p:sldId id="284" r:id="rId11"/>
    <p:sldId id="285" r:id="rId12"/>
    <p:sldId id="317" r:id="rId13"/>
    <p:sldId id="327" r:id="rId14"/>
    <p:sldId id="343" r:id="rId15"/>
    <p:sldId id="344" r:id="rId16"/>
    <p:sldId id="323" r:id="rId17"/>
    <p:sldId id="318" r:id="rId18"/>
    <p:sldId id="259" r:id="rId19"/>
    <p:sldId id="319" r:id="rId20"/>
    <p:sldId id="320" r:id="rId21"/>
    <p:sldId id="324" r:id="rId22"/>
    <p:sldId id="330" r:id="rId23"/>
    <p:sldId id="345" r:id="rId24"/>
    <p:sldId id="309" r:id="rId25"/>
    <p:sldId id="337" r:id="rId26"/>
    <p:sldId id="311" r:id="rId27"/>
    <p:sldId id="312" r:id="rId28"/>
    <p:sldId id="325" r:id="rId29"/>
    <p:sldId id="267" r:id="rId30"/>
    <p:sldId id="340" r:id="rId31"/>
    <p:sldId id="341" r:id="rId32"/>
    <p:sldId id="342" r:id="rId33"/>
    <p:sldId id="295" r:id="rId34"/>
    <p:sldId id="261" r:id="rId35"/>
    <p:sldId id="338" r:id="rId36"/>
    <p:sldId id="268" r:id="rId37"/>
    <p:sldId id="269" r:id="rId38"/>
    <p:sldId id="313" r:id="rId39"/>
    <p:sldId id="331" r:id="rId40"/>
    <p:sldId id="270" r:id="rId41"/>
    <p:sldId id="332" r:id="rId42"/>
    <p:sldId id="272" r:id="rId43"/>
    <p:sldId id="333" r:id="rId44"/>
    <p:sldId id="271" r:id="rId45"/>
    <p:sldId id="335" r:id="rId46"/>
    <p:sldId id="297" r:id="rId47"/>
    <p:sldId id="334" r:id="rId48"/>
    <p:sldId id="273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4314" autoAdjust="0"/>
  </p:normalViewPr>
  <p:slideViewPr>
    <p:cSldViewPr snapToGrid="0" snapToObjects="1">
      <p:cViewPr>
        <p:scale>
          <a:sx n="127" d="100"/>
          <a:sy n="127" d="100"/>
        </p:scale>
        <p:origin x="-224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LOS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Sheet1!$A$2:$A$117</c:f>
              <c:numCache>
                <c:formatCode>0.00E+00</c:formatCode>
                <c:ptCount val="116"/>
                <c:pt idx="0" formatCode="General">
                  <c:v>0.0</c:v>
                </c:pt>
                <c:pt idx="1">
                  <c:v>8.88178419700138E-16</c:v>
                </c:pt>
                <c:pt idx="2" formatCode="General">
                  <c:v>0.00300000000000011</c:v>
                </c:pt>
                <c:pt idx="3" formatCode="General">
                  <c:v>0.00570000000000093</c:v>
                </c:pt>
                <c:pt idx="4" formatCode="General">
                  <c:v>0.00699999999999967</c:v>
                </c:pt>
                <c:pt idx="5" formatCode="General">
                  <c:v>0.0148999999999999</c:v>
                </c:pt>
                <c:pt idx="6" formatCode="General">
                  <c:v>0.0169999999999995</c:v>
                </c:pt>
                <c:pt idx="7" formatCode="General">
                  <c:v>0.0173000000000005</c:v>
                </c:pt>
                <c:pt idx="8" formatCode="General">
                  <c:v>0.0190000000000001</c:v>
                </c:pt>
                <c:pt idx="9" formatCode="General">
                  <c:v>0.0210000000000008</c:v>
                </c:pt>
                <c:pt idx="10" formatCode="General">
                  <c:v>0.025500000000001</c:v>
                </c:pt>
                <c:pt idx="11" formatCode="General">
                  <c:v>0.028</c:v>
                </c:pt>
                <c:pt idx="12" formatCode="General">
                  <c:v>0.0289999999999999</c:v>
                </c:pt>
                <c:pt idx="13" formatCode="General">
                  <c:v>0.0310000000000006</c:v>
                </c:pt>
                <c:pt idx="14" formatCode="General">
                  <c:v>0.0389999999999988</c:v>
                </c:pt>
                <c:pt idx="15" formatCode="General">
                  <c:v>0.0485000000000007</c:v>
                </c:pt>
                <c:pt idx="16" formatCode="General">
                  <c:v>0.0500000000000007</c:v>
                </c:pt>
                <c:pt idx="17" formatCode="General">
                  <c:v>0.0539000000000005</c:v>
                </c:pt>
                <c:pt idx="18" formatCode="General">
                  <c:v>0.0593000000000004</c:v>
                </c:pt>
                <c:pt idx="19" formatCode="General">
                  <c:v>0.0604999999999993</c:v>
                </c:pt>
                <c:pt idx="20" formatCode="General">
                  <c:v>0.0620000000000003</c:v>
                </c:pt>
                <c:pt idx="21" formatCode="General">
                  <c:v>0.0639000000000003</c:v>
                </c:pt>
                <c:pt idx="22" formatCode="General">
                  <c:v>0.0642999999999994</c:v>
                </c:pt>
                <c:pt idx="23" formatCode="General">
                  <c:v>0.0659000000000001</c:v>
                </c:pt>
                <c:pt idx="24" formatCode="General">
                  <c:v>0.0673000000000013</c:v>
                </c:pt>
                <c:pt idx="25" formatCode="General">
                  <c:v>0.0675000000000008</c:v>
                </c:pt>
                <c:pt idx="26" formatCode="General">
                  <c:v>0.075499999999999</c:v>
                </c:pt>
                <c:pt idx="27" formatCode="General">
                  <c:v>0.0764999999999994</c:v>
                </c:pt>
                <c:pt idx="28" formatCode="General">
                  <c:v>0.0769000000000002</c:v>
                </c:pt>
                <c:pt idx="29" formatCode="General">
                  <c:v>0.0792999999999999</c:v>
                </c:pt>
                <c:pt idx="30" formatCode="General">
                  <c:v>0.0799000000000003</c:v>
                </c:pt>
                <c:pt idx="31" formatCode="General">
                  <c:v>0.0800000000000019</c:v>
                </c:pt>
                <c:pt idx="32" formatCode="General">
                  <c:v>0.0810999999999993</c:v>
                </c:pt>
                <c:pt idx="33" formatCode="General">
                  <c:v>0.083000000000002</c:v>
                </c:pt>
                <c:pt idx="34" formatCode="General">
                  <c:v>0.0873000000000008</c:v>
                </c:pt>
                <c:pt idx="35" formatCode="General">
                  <c:v>0.0894999999999993</c:v>
                </c:pt>
                <c:pt idx="36" formatCode="General">
                  <c:v>0.0989</c:v>
                </c:pt>
                <c:pt idx="37" formatCode="General">
                  <c:v>0.0999000000000003</c:v>
                </c:pt>
                <c:pt idx="38" formatCode="General">
                  <c:v>0.1015</c:v>
                </c:pt>
                <c:pt idx="39" formatCode="General">
                  <c:v>0.1035</c:v>
                </c:pt>
                <c:pt idx="40" formatCode="General">
                  <c:v>0.1035</c:v>
                </c:pt>
                <c:pt idx="41" formatCode="General">
                  <c:v>0.1035</c:v>
                </c:pt>
                <c:pt idx="42" formatCode="General">
                  <c:v>0.106300000000001</c:v>
                </c:pt>
                <c:pt idx="43" formatCode="General">
                  <c:v>0.1115</c:v>
                </c:pt>
                <c:pt idx="44" formatCode="General">
                  <c:v>0.113299999999999</c:v>
                </c:pt>
                <c:pt idx="45" formatCode="General">
                  <c:v>0.1149</c:v>
                </c:pt>
                <c:pt idx="46" formatCode="General">
                  <c:v>0.116000000000001</c:v>
                </c:pt>
                <c:pt idx="47" formatCode="General">
                  <c:v>0.117299999999998</c:v>
                </c:pt>
                <c:pt idx="48" formatCode="General">
                  <c:v>0.1187</c:v>
                </c:pt>
                <c:pt idx="49" formatCode="General">
                  <c:v>0.122299999999999</c:v>
                </c:pt>
                <c:pt idx="50" formatCode="General">
                  <c:v>0.125900000000001</c:v>
                </c:pt>
                <c:pt idx="51" formatCode="General">
                  <c:v>0.1265</c:v>
                </c:pt>
                <c:pt idx="52" formatCode="General">
                  <c:v>0.1319</c:v>
                </c:pt>
                <c:pt idx="53" formatCode="General">
                  <c:v>0.1343</c:v>
                </c:pt>
                <c:pt idx="54" formatCode="General">
                  <c:v>0.137900000000002</c:v>
                </c:pt>
                <c:pt idx="55" formatCode="General">
                  <c:v>0.1385</c:v>
                </c:pt>
                <c:pt idx="56" formatCode="General">
                  <c:v>0.142500000000002</c:v>
                </c:pt>
                <c:pt idx="57" formatCode="General">
                  <c:v>0.1429</c:v>
                </c:pt>
                <c:pt idx="58" formatCode="General">
                  <c:v>0.1433</c:v>
                </c:pt>
                <c:pt idx="59" formatCode="General">
                  <c:v>0.145300000000002</c:v>
                </c:pt>
                <c:pt idx="60" formatCode="General">
                  <c:v>0.1469</c:v>
                </c:pt>
                <c:pt idx="61" formatCode="General">
                  <c:v>0.1515</c:v>
                </c:pt>
                <c:pt idx="62" formatCode="General">
                  <c:v>0.155099999999999</c:v>
                </c:pt>
                <c:pt idx="63" formatCode="General">
                  <c:v>0.1559</c:v>
                </c:pt>
                <c:pt idx="64" formatCode="General">
                  <c:v>0.163699999999999</c:v>
                </c:pt>
                <c:pt idx="65" formatCode="General">
                  <c:v>0.169900000000002</c:v>
                </c:pt>
                <c:pt idx="66" formatCode="General">
                  <c:v>0.1715</c:v>
                </c:pt>
                <c:pt idx="67" formatCode="General">
                  <c:v>0.1717</c:v>
                </c:pt>
                <c:pt idx="68" formatCode="General">
                  <c:v>0.172899999999999</c:v>
                </c:pt>
                <c:pt idx="69" formatCode="General">
                  <c:v>0.186999999999999</c:v>
                </c:pt>
                <c:pt idx="70" formatCode="General">
                  <c:v>0.187099999999999</c:v>
                </c:pt>
                <c:pt idx="71" formatCode="General">
                  <c:v>0.193</c:v>
                </c:pt>
                <c:pt idx="72" formatCode="General">
                  <c:v>0.194900000000001</c:v>
                </c:pt>
                <c:pt idx="73" formatCode="General">
                  <c:v>0.198300000000001</c:v>
                </c:pt>
                <c:pt idx="74" formatCode="General">
                  <c:v>0.198900000000001</c:v>
                </c:pt>
                <c:pt idx="75" formatCode="General">
                  <c:v>0.201000000000001</c:v>
                </c:pt>
                <c:pt idx="76" formatCode="General">
                  <c:v>0.201499999999999</c:v>
                </c:pt>
                <c:pt idx="77" formatCode="General">
                  <c:v>0.2035</c:v>
                </c:pt>
                <c:pt idx="78" formatCode="General">
                  <c:v>0.226000000000001</c:v>
                </c:pt>
                <c:pt idx="79" formatCode="General">
                  <c:v>0.2423</c:v>
                </c:pt>
                <c:pt idx="80" formatCode="General">
                  <c:v>0.243500000000001</c:v>
                </c:pt>
                <c:pt idx="81" formatCode="General">
                  <c:v>0.245999999999999</c:v>
                </c:pt>
                <c:pt idx="82" formatCode="General">
                  <c:v>0.246700000000001</c:v>
                </c:pt>
                <c:pt idx="83" formatCode="General">
                  <c:v>0.25</c:v>
                </c:pt>
                <c:pt idx="84" formatCode="General">
                  <c:v>0.252700000000001</c:v>
                </c:pt>
                <c:pt idx="85" formatCode="General">
                  <c:v>0.2707</c:v>
                </c:pt>
                <c:pt idx="86" formatCode="General">
                  <c:v>0.2791</c:v>
                </c:pt>
                <c:pt idx="87" formatCode="General">
                  <c:v>0.2857</c:v>
                </c:pt>
                <c:pt idx="88" formatCode="General">
                  <c:v>0.286100000000001</c:v>
                </c:pt>
                <c:pt idx="89" formatCode="General">
                  <c:v>0.2885</c:v>
                </c:pt>
                <c:pt idx="90" formatCode="General">
                  <c:v>0.2905</c:v>
                </c:pt>
                <c:pt idx="91" formatCode="General">
                  <c:v>0.327899999999999</c:v>
                </c:pt>
                <c:pt idx="92" formatCode="General">
                  <c:v>0.334</c:v>
                </c:pt>
                <c:pt idx="93" formatCode="General">
                  <c:v>0.335699999999999</c:v>
                </c:pt>
                <c:pt idx="94" formatCode="General">
                  <c:v>0.341100000000001</c:v>
                </c:pt>
                <c:pt idx="95" formatCode="General">
                  <c:v>0.3475</c:v>
                </c:pt>
                <c:pt idx="96" formatCode="General">
                  <c:v>0.351099999999999</c:v>
                </c:pt>
                <c:pt idx="97" formatCode="General">
                  <c:v>0.3515</c:v>
                </c:pt>
                <c:pt idx="98" formatCode="General">
                  <c:v>0.365</c:v>
                </c:pt>
                <c:pt idx="99" formatCode="General">
                  <c:v>0.391999999999999</c:v>
                </c:pt>
                <c:pt idx="100" formatCode="General">
                  <c:v>0.398099999999999</c:v>
                </c:pt>
                <c:pt idx="101" formatCode="General">
                  <c:v>0.4015</c:v>
                </c:pt>
                <c:pt idx="102" formatCode="General">
                  <c:v>0.405299999999999</c:v>
                </c:pt>
                <c:pt idx="103" formatCode="General">
                  <c:v>0.406499999999999</c:v>
                </c:pt>
                <c:pt idx="104" formatCode="General">
                  <c:v>0.4331</c:v>
                </c:pt>
                <c:pt idx="105" formatCode="General">
                  <c:v>0.434999999999999</c:v>
                </c:pt>
                <c:pt idx="106" formatCode="General">
                  <c:v>0.469000000000001</c:v>
                </c:pt>
                <c:pt idx="107" formatCode="General">
                  <c:v>0.5017</c:v>
                </c:pt>
                <c:pt idx="108" formatCode="General">
                  <c:v>0.517499999999999</c:v>
                </c:pt>
                <c:pt idx="109" formatCode="General">
                  <c:v>0.587999999999999</c:v>
                </c:pt>
                <c:pt idx="110" formatCode="General">
                  <c:v>0.591999999999999</c:v>
                </c:pt>
                <c:pt idx="111" formatCode="General">
                  <c:v>0.708499999999999</c:v>
                </c:pt>
                <c:pt idx="112" formatCode="General">
                  <c:v>0.723700000000001</c:v>
                </c:pt>
                <c:pt idx="113" formatCode="General">
                  <c:v>0.795500000000001</c:v>
                </c:pt>
                <c:pt idx="114" formatCode="General">
                  <c:v>0.827700000000002</c:v>
                </c:pt>
                <c:pt idx="115" formatCode="General">
                  <c:v>0.8767</c:v>
                </c:pt>
              </c:numCache>
            </c:numRef>
          </c:xVal>
          <c:yVal>
            <c:numRef>
              <c:f>Sheet1!$B$2:$B$117</c:f>
              <c:numCache>
                <c:formatCode>General</c:formatCode>
                <c:ptCount val="116"/>
                <c:pt idx="0">
                  <c:v>0.00862068965517241</c:v>
                </c:pt>
                <c:pt idx="1">
                  <c:v>0.0172413793103448</c:v>
                </c:pt>
                <c:pt idx="2">
                  <c:v>0.0258620689655172</c:v>
                </c:pt>
                <c:pt idx="3">
                  <c:v>0.0344827586206896</c:v>
                </c:pt>
                <c:pt idx="4">
                  <c:v>0.0431034482758621</c:v>
                </c:pt>
                <c:pt idx="5">
                  <c:v>0.0517241379310345</c:v>
                </c:pt>
                <c:pt idx="6">
                  <c:v>0.0603448275862069</c:v>
                </c:pt>
                <c:pt idx="7">
                  <c:v>0.0689655172413793</c:v>
                </c:pt>
                <c:pt idx="8">
                  <c:v>0.0775862068965517</c:v>
                </c:pt>
                <c:pt idx="9">
                  <c:v>0.0862068965517241</c:v>
                </c:pt>
                <c:pt idx="10">
                  <c:v>0.0948275862068965</c:v>
                </c:pt>
                <c:pt idx="11">
                  <c:v>0.103448275862069</c:v>
                </c:pt>
                <c:pt idx="12">
                  <c:v>0.112068965517241</c:v>
                </c:pt>
                <c:pt idx="13">
                  <c:v>0.120689655172414</c:v>
                </c:pt>
                <c:pt idx="14">
                  <c:v>0.129310344827586</c:v>
                </c:pt>
                <c:pt idx="15">
                  <c:v>0.137931034482759</c:v>
                </c:pt>
                <c:pt idx="16">
                  <c:v>0.146551724137931</c:v>
                </c:pt>
                <c:pt idx="17">
                  <c:v>0.155172413793103</c:v>
                </c:pt>
                <c:pt idx="18">
                  <c:v>0.163793103448276</c:v>
                </c:pt>
                <c:pt idx="19">
                  <c:v>0.172413793103448</c:v>
                </c:pt>
                <c:pt idx="20">
                  <c:v>0.181034482758621</c:v>
                </c:pt>
                <c:pt idx="21">
                  <c:v>0.189655172413793</c:v>
                </c:pt>
                <c:pt idx="22">
                  <c:v>0.198275862068965</c:v>
                </c:pt>
                <c:pt idx="23">
                  <c:v>0.206896551724138</c:v>
                </c:pt>
                <c:pt idx="24">
                  <c:v>0.21551724137931</c:v>
                </c:pt>
                <c:pt idx="25">
                  <c:v>0.224137931034483</c:v>
                </c:pt>
                <c:pt idx="26">
                  <c:v>0.232758620689655</c:v>
                </c:pt>
                <c:pt idx="27">
                  <c:v>0.241379310344828</c:v>
                </c:pt>
                <c:pt idx="28">
                  <c:v>0.25</c:v>
                </c:pt>
                <c:pt idx="29">
                  <c:v>0.258620689655172</c:v>
                </c:pt>
                <c:pt idx="30">
                  <c:v>0.267241379310345</c:v>
                </c:pt>
                <c:pt idx="31">
                  <c:v>0.275862068965517</c:v>
                </c:pt>
                <c:pt idx="32">
                  <c:v>0.28448275862069</c:v>
                </c:pt>
                <c:pt idx="33">
                  <c:v>0.293103448275862</c:v>
                </c:pt>
                <c:pt idx="34">
                  <c:v>0.301724137931034</c:v>
                </c:pt>
                <c:pt idx="35">
                  <c:v>0.310344827586207</c:v>
                </c:pt>
                <c:pt idx="36">
                  <c:v>0.318965517241379</c:v>
                </c:pt>
                <c:pt idx="37">
                  <c:v>0.327586206896552</c:v>
                </c:pt>
                <c:pt idx="38">
                  <c:v>0.336206896551724</c:v>
                </c:pt>
                <c:pt idx="39">
                  <c:v>0.344827586206897</c:v>
                </c:pt>
                <c:pt idx="40">
                  <c:v>0.353448275862069</c:v>
                </c:pt>
                <c:pt idx="41">
                  <c:v>0.362068965517241</c:v>
                </c:pt>
                <c:pt idx="42">
                  <c:v>0.370689655172414</c:v>
                </c:pt>
                <c:pt idx="43">
                  <c:v>0.379310344827586</c:v>
                </c:pt>
                <c:pt idx="44">
                  <c:v>0.387931034482759</c:v>
                </c:pt>
                <c:pt idx="45">
                  <c:v>0.396551724137931</c:v>
                </c:pt>
                <c:pt idx="46">
                  <c:v>0.405172413793103</c:v>
                </c:pt>
                <c:pt idx="47">
                  <c:v>0.413793103448276</c:v>
                </c:pt>
                <c:pt idx="48">
                  <c:v>0.422413793103448</c:v>
                </c:pt>
                <c:pt idx="49">
                  <c:v>0.431034482758621</c:v>
                </c:pt>
                <c:pt idx="50">
                  <c:v>0.439655172413793</c:v>
                </c:pt>
                <c:pt idx="51">
                  <c:v>0.448275862068965</c:v>
                </c:pt>
                <c:pt idx="52">
                  <c:v>0.456896551724138</c:v>
                </c:pt>
                <c:pt idx="53">
                  <c:v>0.46551724137931</c:v>
                </c:pt>
                <c:pt idx="54">
                  <c:v>0.474137931034483</c:v>
                </c:pt>
                <c:pt idx="55">
                  <c:v>0.482758620689655</c:v>
                </c:pt>
                <c:pt idx="56">
                  <c:v>0.491379310344828</c:v>
                </c:pt>
                <c:pt idx="57">
                  <c:v>0.5</c:v>
                </c:pt>
                <c:pt idx="58">
                  <c:v>0.508620689655172</c:v>
                </c:pt>
                <c:pt idx="59">
                  <c:v>0.517241379310345</c:v>
                </c:pt>
                <c:pt idx="60">
                  <c:v>0.525862068965517</c:v>
                </c:pt>
                <c:pt idx="61">
                  <c:v>0.53448275862069</c:v>
                </c:pt>
                <c:pt idx="62">
                  <c:v>0.543103448275862</c:v>
                </c:pt>
                <c:pt idx="63">
                  <c:v>0.551724137931034</c:v>
                </c:pt>
                <c:pt idx="64">
                  <c:v>0.560344827586207</c:v>
                </c:pt>
                <c:pt idx="65">
                  <c:v>0.568965517241379</c:v>
                </c:pt>
                <c:pt idx="66">
                  <c:v>0.577586206896552</c:v>
                </c:pt>
                <c:pt idx="67">
                  <c:v>0.586206896551724</c:v>
                </c:pt>
                <c:pt idx="68">
                  <c:v>0.594827586206897</c:v>
                </c:pt>
                <c:pt idx="69">
                  <c:v>0.603448275862069</c:v>
                </c:pt>
                <c:pt idx="70">
                  <c:v>0.612068965517241</c:v>
                </c:pt>
                <c:pt idx="71">
                  <c:v>0.620689655172414</c:v>
                </c:pt>
                <c:pt idx="72">
                  <c:v>0.629310344827586</c:v>
                </c:pt>
                <c:pt idx="73">
                  <c:v>0.637931034482759</c:v>
                </c:pt>
                <c:pt idx="74">
                  <c:v>0.646551724137931</c:v>
                </c:pt>
                <c:pt idx="75">
                  <c:v>0.655172413793103</c:v>
                </c:pt>
                <c:pt idx="76">
                  <c:v>0.663793103448276</c:v>
                </c:pt>
                <c:pt idx="77">
                  <c:v>0.672413793103448</c:v>
                </c:pt>
                <c:pt idx="78">
                  <c:v>0.681034482758621</c:v>
                </c:pt>
                <c:pt idx="79">
                  <c:v>0.689655172413793</c:v>
                </c:pt>
                <c:pt idx="80">
                  <c:v>0.698275862068965</c:v>
                </c:pt>
                <c:pt idx="81">
                  <c:v>0.706896551724138</c:v>
                </c:pt>
                <c:pt idx="82">
                  <c:v>0.71551724137931</c:v>
                </c:pt>
                <c:pt idx="83">
                  <c:v>0.724137931034483</c:v>
                </c:pt>
                <c:pt idx="84">
                  <c:v>0.732758620689655</c:v>
                </c:pt>
                <c:pt idx="85">
                  <c:v>0.741379310344828</c:v>
                </c:pt>
                <c:pt idx="86">
                  <c:v>0.75</c:v>
                </c:pt>
                <c:pt idx="87">
                  <c:v>0.758620689655172</c:v>
                </c:pt>
                <c:pt idx="88">
                  <c:v>0.767241379310345</c:v>
                </c:pt>
                <c:pt idx="89">
                  <c:v>0.775862068965517</c:v>
                </c:pt>
                <c:pt idx="90">
                  <c:v>0.78448275862069</c:v>
                </c:pt>
                <c:pt idx="91">
                  <c:v>0.793103448275862</c:v>
                </c:pt>
                <c:pt idx="92">
                  <c:v>0.801724137931034</c:v>
                </c:pt>
                <c:pt idx="93">
                  <c:v>0.810344827586207</c:v>
                </c:pt>
                <c:pt idx="94">
                  <c:v>0.818965517241379</c:v>
                </c:pt>
                <c:pt idx="95">
                  <c:v>0.827586206896552</c:v>
                </c:pt>
                <c:pt idx="96">
                  <c:v>0.836206896551724</c:v>
                </c:pt>
                <c:pt idx="97">
                  <c:v>0.844827586206897</c:v>
                </c:pt>
                <c:pt idx="98">
                  <c:v>0.853448275862069</c:v>
                </c:pt>
                <c:pt idx="99">
                  <c:v>0.862068965517241</c:v>
                </c:pt>
                <c:pt idx="100">
                  <c:v>0.870689655172414</c:v>
                </c:pt>
                <c:pt idx="101">
                  <c:v>0.879310344827586</c:v>
                </c:pt>
                <c:pt idx="102">
                  <c:v>0.887931034482759</c:v>
                </c:pt>
                <c:pt idx="103">
                  <c:v>0.896551724137931</c:v>
                </c:pt>
                <c:pt idx="104">
                  <c:v>0.905172413793103</c:v>
                </c:pt>
                <c:pt idx="105">
                  <c:v>0.913793103448276</c:v>
                </c:pt>
                <c:pt idx="106">
                  <c:v>0.922413793103448</c:v>
                </c:pt>
                <c:pt idx="107">
                  <c:v>0.931034482758621</c:v>
                </c:pt>
                <c:pt idx="108">
                  <c:v>0.939655172413793</c:v>
                </c:pt>
                <c:pt idx="109">
                  <c:v>0.948275862068965</c:v>
                </c:pt>
                <c:pt idx="110">
                  <c:v>0.956896551724138</c:v>
                </c:pt>
                <c:pt idx="111">
                  <c:v>0.96551724137931</c:v>
                </c:pt>
                <c:pt idx="112">
                  <c:v>0.974137931034483</c:v>
                </c:pt>
                <c:pt idx="113">
                  <c:v>0.982758620689655</c:v>
                </c:pt>
                <c:pt idx="114">
                  <c:v>0.991379310344828</c:v>
                </c:pt>
                <c:pt idx="115">
                  <c:v>1.0</c:v>
                </c:pt>
              </c:numCache>
            </c:numRef>
          </c:yVal>
          <c:smooth val="1"/>
        </c:ser>
        <c:ser>
          <c:idx val="1"/>
          <c:order val="1"/>
          <c:tx>
            <c:v>NLOS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Sheet1!$F$2:$F$143</c:f>
              <c:numCache>
                <c:formatCode>General</c:formatCode>
                <c:ptCount val="142"/>
                <c:pt idx="0">
                  <c:v>0.00100000000000033</c:v>
                </c:pt>
                <c:pt idx="1">
                  <c:v>0.00200000000000067</c:v>
                </c:pt>
                <c:pt idx="2">
                  <c:v>0.00500000000000078</c:v>
                </c:pt>
                <c:pt idx="3">
                  <c:v>0.00609999999999822</c:v>
                </c:pt>
                <c:pt idx="4">
                  <c:v>0.00699999999999967</c:v>
                </c:pt>
                <c:pt idx="5">
                  <c:v>0.00699999999999967</c:v>
                </c:pt>
                <c:pt idx="6">
                  <c:v>0.0100000000000007</c:v>
                </c:pt>
                <c:pt idx="7">
                  <c:v>0.0100000000000007</c:v>
                </c:pt>
                <c:pt idx="8">
                  <c:v>0.0130000000000017</c:v>
                </c:pt>
                <c:pt idx="9">
                  <c:v>0.0145</c:v>
                </c:pt>
                <c:pt idx="10">
                  <c:v>0.0156999999999989</c:v>
                </c:pt>
                <c:pt idx="11">
                  <c:v>0.0179999999999998</c:v>
                </c:pt>
                <c:pt idx="12">
                  <c:v>0.0205000000000002</c:v>
                </c:pt>
                <c:pt idx="13">
                  <c:v>0.0214999999999996</c:v>
                </c:pt>
                <c:pt idx="14">
                  <c:v>0.0251000000000001</c:v>
                </c:pt>
                <c:pt idx="15">
                  <c:v>0.0309999999999997</c:v>
                </c:pt>
                <c:pt idx="16">
                  <c:v>0.0364999999999984</c:v>
                </c:pt>
                <c:pt idx="17">
                  <c:v>0.0389999999999997</c:v>
                </c:pt>
                <c:pt idx="18">
                  <c:v>0.0429999999999993</c:v>
                </c:pt>
                <c:pt idx="19">
                  <c:v>0.0440000000000005</c:v>
                </c:pt>
                <c:pt idx="20">
                  <c:v>0.0475000000000003</c:v>
                </c:pt>
                <c:pt idx="21">
                  <c:v>0.0485000000000007</c:v>
                </c:pt>
                <c:pt idx="22">
                  <c:v>0.0493000000000006</c:v>
                </c:pt>
                <c:pt idx="23">
                  <c:v>0.0579999999999998</c:v>
                </c:pt>
                <c:pt idx="24">
                  <c:v>0.0642999999999994</c:v>
                </c:pt>
                <c:pt idx="25">
                  <c:v>0.0679999999999996</c:v>
                </c:pt>
                <c:pt idx="26">
                  <c:v>0.0693000000000001</c:v>
                </c:pt>
                <c:pt idx="27">
                  <c:v>0.0699000000000001</c:v>
                </c:pt>
                <c:pt idx="28">
                  <c:v>0.077</c:v>
                </c:pt>
                <c:pt idx="29">
                  <c:v>0.0794999999999995</c:v>
                </c:pt>
                <c:pt idx="30">
                  <c:v>0.0822999999999992</c:v>
                </c:pt>
                <c:pt idx="31">
                  <c:v>0.0853000000000019</c:v>
                </c:pt>
                <c:pt idx="32">
                  <c:v>0.0854999999999988</c:v>
                </c:pt>
                <c:pt idx="33">
                  <c:v>0.0872999999999999</c:v>
                </c:pt>
                <c:pt idx="34">
                  <c:v>0.0872999999999999</c:v>
                </c:pt>
                <c:pt idx="35">
                  <c:v>0.0925000000000011</c:v>
                </c:pt>
                <c:pt idx="36">
                  <c:v>0.0935000000000001</c:v>
                </c:pt>
                <c:pt idx="37">
                  <c:v>0.0963000000000012</c:v>
                </c:pt>
                <c:pt idx="38">
                  <c:v>0.0999999999999996</c:v>
                </c:pt>
                <c:pt idx="39">
                  <c:v>0.103299999999999</c:v>
                </c:pt>
                <c:pt idx="40">
                  <c:v>0.105899999999999</c:v>
                </c:pt>
                <c:pt idx="41">
                  <c:v>0.1135</c:v>
                </c:pt>
                <c:pt idx="42">
                  <c:v>0.121</c:v>
                </c:pt>
                <c:pt idx="43">
                  <c:v>0.1219</c:v>
                </c:pt>
                <c:pt idx="44">
                  <c:v>0.1259</c:v>
                </c:pt>
                <c:pt idx="45">
                  <c:v>0.127299999999998</c:v>
                </c:pt>
                <c:pt idx="46">
                  <c:v>0.1289</c:v>
                </c:pt>
                <c:pt idx="47">
                  <c:v>0.1329</c:v>
                </c:pt>
                <c:pt idx="48">
                  <c:v>0.1385</c:v>
                </c:pt>
                <c:pt idx="49">
                  <c:v>0.1415</c:v>
                </c:pt>
                <c:pt idx="50">
                  <c:v>0.142300000000001</c:v>
                </c:pt>
                <c:pt idx="51">
                  <c:v>0.1433</c:v>
                </c:pt>
                <c:pt idx="52">
                  <c:v>0.1469</c:v>
                </c:pt>
                <c:pt idx="53">
                  <c:v>0.1489</c:v>
                </c:pt>
                <c:pt idx="54">
                  <c:v>0.152500000000002</c:v>
                </c:pt>
                <c:pt idx="55">
                  <c:v>0.156499999999999</c:v>
                </c:pt>
                <c:pt idx="56">
                  <c:v>0.161999999999999</c:v>
                </c:pt>
                <c:pt idx="57">
                  <c:v>0.1629</c:v>
                </c:pt>
                <c:pt idx="58">
                  <c:v>0.163699999999999</c:v>
                </c:pt>
                <c:pt idx="59">
                  <c:v>0.164000000000001</c:v>
                </c:pt>
                <c:pt idx="60">
                  <c:v>0.165099999999999</c:v>
                </c:pt>
                <c:pt idx="61">
                  <c:v>0.167900000000001</c:v>
                </c:pt>
                <c:pt idx="62">
                  <c:v>0.1717</c:v>
                </c:pt>
                <c:pt idx="63">
                  <c:v>0.1735</c:v>
                </c:pt>
                <c:pt idx="64">
                  <c:v>0.1735</c:v>
                </c:pt>
                <c:pt idx="65">
                  <c:v>0.177</c:v>
                </c:pt>
                <c:pt idx="66">
                  <c:v>0.1815</c:v>
                </c:pt>
                <c:pt idx="67">
                  <c:v>0.181500000000001</c:v>
                </c:pt>
                <c:pt idx="68">
                  <c:v>0.188700000000001</c:v>
                </c:pt>
                <c:pt idx="69">
                  <c:v>0.193999999999999</c:v>
                </c:pt>
                <c:pt idx="70">
                  <c:v>0.197099999999999</c:v>
                </c:pt>
                <c:pt idx="71">
                  <c:v>0.198</c:v>
                </c:pt>
                <c:pt idx="72">
                  <c:v>0.207</c:v>
                </c:pt>
                <c:pt idx="73">
                  <c:v>0.215299999999998</c:v>
                </c:pt>
                <c:pt idx="74">
                  <c:v>0.2283</c:v>
                </c:pt>
                <c:pt idx="75">
                  <c:v>0.2301</c:v>
                </c:pt>
                <c:pt idx="76">
                  <c:v>0.2315</c:v>
                </c:pt>
                <c:pt idx="77">
                  <c:v>0.25</c:v>
                </c:pt>
                <c:pt idx="78">
                  <c:v>0.250499999999999</c:v>
                </c:pt>
                <c:pt idx="79">
                  <c:v>0.251000000000001</c:v>
                </c:pt>
                <c:pt idx="80">
                  <c:v>0.2585</c:v>
                </c:pt>
                <c:pt idx="81">
                  <c:v>0.261099999999999</c:v>
                </c:pt>
                <c:pt idx="82">
                  <c:v>0.262699999999999</c:v>
                </c:pt>
                <c:pt idx="83">
                  <c:v>0.263500000000001</c:v>
                </c:pt>
                <c:pt idx="84">
                  <c:v>0.265000000000001</c:v>
                </c:pt>
                <c:pt idx="85">
                  <c:v>0.278</c:v>
                </c:pt>
                <c:pt idx="86">
                  <c:v>0.279000000000002</c:v>
                </c:pt>
                <c:pt idx="87">
                  <c:v>0.2881</c:v>
                </c:pt>
                <c:pt idx="88">
                  <c:v>0.290099999999999</c:v>
                </c:pt>
                <c:pt idx="89">
                  <c:v>0.297000000000001</c:v>
                </c:pt>
                <c:pt idx="90">
                  <c:v>0.298</c:v>
                </c:pt>
                <c:pt idx="91">
                  <c:v>0.300699999999999</c:v>
                </c:pt>
                <c:pt idx="92">
                  <c:v>0.306100000000001</c:v>
                </c:pt>
                <c:pt idx="93">
                  <c:v>0.327899999999999</c:v>
                </c:pt>
                <c:pt idx="94">
                  <c:v>0.329</c:v>
                </c:pt>
                <c:pt idx="95">
                  <c:v>0.331</c:v>
                </c:pt>
                <c:pt idx="96">
                  <c:v>0.3333</c:v>
                </c:pt>
                <c:pt idx="97">
                  <c:v>0.333500000000001</c:v>
                </c:pt>
                <c:pt idx="98">
                  <c:v>0.333900000000001</c:v>
                </c:pt>
                <c:pt idx="99">
                  <c:v>0.335699999999999</c:v>
                </c:pt>
                <c:pt idx="100">
                  <c:v>0.3367</c:v>
                </c:pt>
                <c:pt idx="101">
                  <c:v>0.3415</c:v>
                </c:pt>
                <c:pt idx="102">
                  <c:v>0.343999999999999</c:v>
                </c:pt>
                <c:pt idx="103">
                  <c:v>0.347300000000001</c:v>
                </c:pt>
                <c:pt idx="104">
                  <c:v>0.3475</c:v>
                </c:pt>
                <c:pt idx="105">
                  <c:v>0.351099999999999</c:v>
                </c:pt>
                <c:pt idx="106">
                  <c:v>0.357999999999999</c:v>
                </c:pt>
                <c:pt idx="107">
                  <c:v>0.3611</c:v>
                </c:pt>
                <c:pt idx="108">
                  <c:v>0.365</c:v>
                </c:pt>
                <c:pt idx="109">
                  <c:v>0.373099999999999</c:v>
                </c:pt>
                <c:pt idx="110">
                  <c:v>0.3749</c:v>
                </c:pt>
                <c:pt idx="111">
                  <c:v>0.380999999999999</c:v>
                </c:pt>
                <c:pt idx="112">
                  <c:v>0.385900000000001</c:v>
                </c:pt>
                <c:pt idx="113">
                  <c:v>0.391500000000001</c:v>
                </c:pt>
                <c:pt idx="114">
                  <c:v>0.393699999999999</c:v>
                </c:pt>
                <c:pt idx="115">
                  <c:v>0.394</c:v>
                </c:pt>
                <c:pt idx="116">
                  <c:v>0.4091</c:v>
                </c:pt>
                <c:pt idx="117">
                  <c:v>0.41</c:v>
                </c:pt>
                <c:pt idx="118">
                  <c:v>0.4169</c:v>
                </c:pt>
                <c:pt idx="119">
                  <c:v>0.4215</c:v>
                </c:pt>
                <c:pt idx="120">
                  <c:v>0.506999999999998</c:v>
                </c:pt>
                <c:pt idx="121">
                  <c:v>0.554500000000001</c:v>
                </c:pt>
                <c:pt idx="122">
                  <c:v>0.601699999999999</c:v>
                </c:pt>
                <c:pt idx="123">
                  <c:v>0.622</c:v>
                </c:pt>
                <c:pt idx="124">
                  <c:v>0.695699999999999</c:v>
                </c:pt>
                <c:pt idx="125">
                  <c:v>0.731999999999999</c:v>
                </c:pt>
                <c:pt idx="126">
                  <c:v>0.755099999999999</c:v>
                </c:pt>
                <c:pt idx="127">
                  <c:v>0.797700000000003</c:v>
                </c:pt>
                <c:pt idx="128">
                  <c:v>0.832000000000001</c:v>
                </c:pt>
                <c:pt idx="129">
                  <c:v>0.9557</c:v>
                </c:pt>
                <c:pt idx="130">
                  <c:v>1.019</c:v>
                </c:pt>
                <c:pt idx="131">
                  <c:v>1.024</c:v>
                </c:pt>
                <c:pt idx="132">
                  <c:v>1.03</c:v>
                </c:pt>
                <c:pt idx="133">
                  <c:v>1.16</c:v>
                </c:pt>
                <c:pt idx="134">
                  <c:v>1.252</c:v>
                </c:pt>
                <c:pt idx="135">
                  <c:v>1.296</c:v>
                </c:pt>
                <c:pt idx="136">
                  <c:v>1.916</c:v>
                </c:pt>
                <c:pt idx="137">
                  <c:v>2.118</c:v>
                </c:pt>
                <c:pt idx="138">
                  <c:v>2.168</c:v>
                </c:pt>
                <c:pt idx="139">
                  <c:v>2.79</c:v>
                </c:pt>
                <c:pt idx="140">
                  <c:v>3.39</c:v>
                </c:pt>
                <c:pt idx="141">
                  <c:v>3.409</c:v>
                </c:pt>
              </c:numCache>
            </c:numRef>
          </c:xVal>
          <c:yVal>
            <c:numRef>
              <c:f>Sheet1!$G$2:$G$143</c:f>
              <c:numCache>
                <c:formatCode>General</c:formatCode>
                <c:ptCount val="142"/>
                <c:pt idx="0">
                  <c:v>0.00704225352112676</c:v>
                </c:pt>
                <c:pt idx="1">
                  <c:v>0.0140845070422535</c:v>
                </c:pt>
                <c:pt idx="2">
                  <c:v>0.0211267605633803</c:v>
                </c:pt>
                <c:pt idx="3">
                  <c:v>0.028169014084507</c:v>
                </c:pt>
                <c:pt idx="4">
                  <c:v>0.0352112676056338</c:v>
                </c:pt>
                <c:pt idx="5">
                  <c:v>0.0422535211267606</c:v>
                </c:pt>
                <c:pt idx="6">
                  <c:v>0.0492957746478873</c:v>
                </c:pt>
                <c:pt idx="7">
                  <c:v>0.0563380281690141</c:v>
                </c:pt>
                <c:pt idx="8">
                  <c:v>0.0633802816901408</c:v>
                </c:pt>
                <c:pt idx="9">
                  <c:v>0.0704225352112676</c:v>
                </c:pt>
                <c:pt idx="10">
                  <c:v>0.0774647887323944</c:v>
                </c:pt>
                <c:pt idx="11">
                  <c:v>0.0845070422535211</c:v>
                </c:pt>
                <c:pt idx="12">
                  <c:v>0.0915492957746479</c:v>
                </c:pt>
                <c:pt idx="13">
                  <c:v>0.0985915492957746</c:v>
                </c:pt>
                <c:pt idx="14">
                  <c:v>0.105633802816901</c:v>
                </c:pt>
                <c:pt idx="15">
                  <c:v>0.112676056338028</c:v>
                </c:pt>
                <c:pt idx="16">
                  <c:v>0.119718309859155</c:v>
                </c:pt>
                <c:pt idx="17">
                  <c:v>0.126760563380282</c:v>
                </c:pt>
                <c:pt idx="18">
                  <c:v>0.133802816901408</c:v>
                </c:pt>
                <c:pt idx="19">
                  <c:v>0.140845070422535</c:v>
                </c:pt>
                <c:pt idx="20">
                  <c:v>0.147887323943662</c:v>
                </c:pt>
                <c:pt idx="21">
                  <c:v>0.154929577464789</c:v>
                </c:pt>
                <c:pt idx="22">
                  <c:v>0.161971830985915</c:v>
                </c:pt>
                <c:pt idx="23">
                  <c:v>0.169014084507042</c:v>
                </c:pt>
                <c:pt idx="24">
                  <c:v>0.176056338028169</c:v>
                </c:pt>
                <c:pt idx="25">
                  <c:v>0.183098591549296</c:v>
                </c:pt>
                <c:pt idx="26">
                  <c:v>0.190140845070423</c:v>
                </c:pt>
                <c:pt idx="27">
                  <c:v>0.197183098591549</c:v>
                </c:pt>
                <c:pt idx="28">
                  <c:v>0.204225352112676</c:v>
                </c:pt>
                <c:pt idx="29">
                  <c:v>0.211267605633803</c:v>
                </c:pt>
                <c:pt idx="30">
                  <c:v>0.21830985915493</c:v>
                </c:pt>
                <c:pt idx="31">
                  <c:v>0.225352112676056</c:v>
                </c:pt>
                <c:pt idx="32">
                  <c:v>0.232394366197183</c:v>
                </c:pt>
                <c:pt idx="33">
                  <c:v>0.23943661971831</c:v>
                </c:pt>
                <c:pt idx="34">
                  <c:v>0.246478873239437</c:v>
                </c:pt>
                <c:pt idx="35">
                  <c:v>0.253521126760563</c:v>
                </c:pt>
                <c:pt idx="36">
                  <c:v>0.26056338028169</c:v>
                </c:pt>
                <c:pt idx="37">
                  <c:v>0.267605633802817</c:v>
                </c:pt>
                <c:pt idx="38">
                  <c:v>0.274647887323944</c:v>
                </c:pt>
                <c:pt idx="39">
                  <c:v>0.28169014084507</c:v>
                </c:pt>
                <c:pt idx="40">
                  <c:v>0.288732394366197</c:v>
                </c:pt>
                <c:pt idx="41">
                  <c:v>0.295774647887324</c:v>
                </c:pt>
                <c:pt idx="42">
                  <c:v>0.302816901408451</c:v>
                </c:pt>
                <c:pt idx="43">
                  <c:v>0.309859154929577</c:v>
                </c:pt>
                <c:pt idx="44">
                  <c:v>0.316901408450704</c:v>
                </c:pt>
                <c:pt idx="45">
                  <c:v>0.323943661971831</c:v>
                </c:pt>
                <c:pt idx="46">
                  <c:v>0.330985915492958</c:v>
                </c:pt>
                <c:pt idx="47">
                  <c:v>0.338028169014084</c:v>
                </c:pt>
                <c:pt idx="48">
                  <c:v>0.345070422535211</c:v>
                </c:pt>
                <c:pt idx="49">
                  <c:v>0.352112676056338</c:v>
                </c:pt>
                <c:pt idx="50">
                  <c:v>0.359154929577465</c:v>
                </c:pt>
                <c:pt idx="51">
                  <c:v>0.366197183098592</c:v>
                </c:pt>
                <c:pt idx="52">
                  <c:v>0.373239436619718</c:v>
                </c:pt>
                <c:pt idx="53">
                  <c:v>0.380281690140845</c:v>
                </c:pt>
                <c:pt idx="54">
                  <c:v>0.387323943661972</c:v>
                </c:pt>
                <c:pt idx="55">
                  <c:v>0.394366197183098</c:v>
                </c:pt>
                <c:pt idx="56">
                  <c:v>0.401408450704225</c:v>
                </c:pt>
                <c:pt idx="57">
                  <c:v>0.408450704225352</c:v>
                </c:pt>
                <c:pt idx="58">
                  <c:v>0.415492957746479</c:v>
                </c:pt>
                <c:pt idx="59">
                  <c:v>0.422535211267606</c:v>
                </c:pt>
                <c:pt idx="60">
                  <c:v>0.429577464788732</c:v>
                </c:pt>
                <c:pt idx="61">
                  <c:v>0.436619718309859</c:v>
                </c:pt>
                <c:pt idx="62">
                  <c:v>0.443661971830986</c:v>
                </c:pt>
                <c:pt idx="63">
                  <c:v>0.450704225352113</c:v>
                </c:pt>
                <c:pt idx="64">
                  <c:v>0.457746478873239</c:v>
                </c:pt>
                <c:pt idx="65">
                  <c:v>0.464788732394366</c:v>
                </c:pt>
                <c:pt idx="66">
                  <c:v>0.471830985915493</c:v>
                </c:pt>
                <c:pt idx="67">
                  <c:v>0.47887323943662</c:v>
                </c:pt>
                <c:pt idx="68">
                  <c:v>0.485915492957746</c:v>
                </c:pt>
                <c:pt idx="69">
                  <c:v>0.492957746478873</c:v>
                </c:pt>
                <c:pt idx="70">
                  <c:v>0.5</c:v>
                </c:pt>
                <c:pt idx="71">
                  <c:v>0.507042253521127</c:v>
                </c:pt>
                <c:pt idx="72">
                  <c:v>0.514084507042253</c:v>
                </c:pt>
                <c:pt idx="73">
                  <c:v>0.52112676056338</c:v>
                </c:pt>
                <c:pt idx="74">
                  <c:v>0.528169014084507</c:v>
                </c:pt>
                <c:pt idx="75">
                  <c:v>0.535211267605634</c:v>
                </c:pt>
                <c:pt idx="76">
                  <c:v>0.542253521126761</c:v>
                </c:pt>
                <c:pt idx="77">
                  <c:v>0.549295774647887</c:v>
                </c:pt>
                <c:pt idx="78">
                  <c:v>0.556338028169014</c:v>
                </c:pt>
                <c:pt idx="79">
                  <c:v>0.563380281690141</c:v>
                </c:pt>
                <c:pt idx="80">
                  <c:v>0.570422535211268</c:v>
                </c:pt>
                <c:pt idx="81">
                  <c:v>0.577464788732394</c:v>
                </c:pt>
                <c:pt idx="82">
                  <c:v>0.584507042253521</c:v>
                </c:pt>
                <c:pt idx="83">
                  <c:v>0.591549295774648</c:v>
                </c:pt>
                <c:pt idx="84">
                  <c:v>0.598591549295775</c:v>
                </c:pt>
                <c:pt idx="85">
                  <c:v>0.605633802816901</c:v>
                </c:pt>
                <c:pt idx="86">
                  <c:v>0.612676056338028</c:v>
                </c:pt>
                <c:pt idx="87">
                  <c:v>0.619718309859155</c:v>
                </c:pt>
                <c:pt idx="88">
                  <c:v>0.626760563380282</c:v>
                </c:pt>
                <c:pt idx="89">
                  <c:v>0.633802816901408</c:v>
                </c:pt>
                <c:pt idx="90">
                  <c:v>0.640845070422535</c:v>
                </c:pt>
                <c:pt idx="91">
                  <c:v>0.647887323943662</c:v>
                </c:pt>
                <c:pt idx="92">
                  <c:v>0.654929577464789</c:v>
                </c:pt>
                <c:pt idx="93">
                  <c:v>0.661971830985915</c:v>
                </c:pt>
                <c:pt idx="94">
                  <c:v>0.669014084507042</c:v>
                </c:pt>
                <c:pt idx="95">
                  <c:v>0.676056338028169</c:v>
                </c:pt>
                <c:pt idx="96">
                  <c:v>0.683098591549296</c:v>
                </c:pt>
                <c:pt idx="97">
                  <c:v>0.690140845070422</c:v>
                </c:pt>
                <c:pt idx="98">
                  <c:v>0.697183098591549</c:v>
                </c:pt>
                <c:pt idx="99">
                  <c:v>0.704225352112676</c:v>
                </c:pt>
                <c:pt idx="100">
                  <c:v>0.711267605633803</c:v>
                </c:pt>
                <c:pt idx="101">
                  <c:v>0.71830985915493</c:v>
                </c:pt>
                <c:pt idx="102">
                  <c:v>0.725352112676056</c:v>
                </c:pt>
                <c:pt idx="103">
                  <c:v>0.732394366197183</c:v>
                </c:pt>
                <c:pt idx="104">
                  <c:v>0.73943661971831</c:v>
                </c:pt>
                <c:pt idx="105">
                  <c:v>0.746478873239437</c:v>
                </c:pt>
                <c:pt idx="106">
                  <c:v>0.753521126760563</c:v>
                </c:pt>
                <c:pt idx="107">
                  <c:v>0.76056338028169</c:v>
                </c:pt>
                <c:pt idx="108">
                  <c:v>0.767605633802817</c:v>
                </c:pt>
                <c:pt idx="109">
                  <c:v>0.774647887323944</c:v>
                </c:pt>
                <c:pt idx="110">
                  <c:v>0.78169014084507</c:v>
                </c:pt>
                <c:pt idx="111">
                  <c:v>0.788732394366197</c:v>
                </c:pt>
                <c:pt idx="112">
                  <c:v>0.795774647887324</c:v>
                </c:pt>
                <c:pt idx="113">
                  <c:v>0.802816901408451</c:v>
                </c:pt>
                <c:pt idx="114">
                  <c:v>0.809859154929577</c:v>
                </c:pt>
                <c:pt idx="115">
                  <c:v>0.816901408450704</c:v>
                </c:pt>
                <c:pt idx="116">
                  <c:v>0.823943661971831</c:v>
                </c:pt>
                <c:pt idx="117">
                  <c:v>0.830985915492958</c:v>
                </c:pt>
                <c:pt idx="118">
                  <c:v>0.838028169014084</c:v>
                </c:pt>
                <c:pt idx="119">
                  <c:v>0.845070422535211</c:v>
                </c:pt>
                <c:pt idx="120">
                  <c:v>0.852112676056338</c:v>
                </c:pt>
                <c:pt idx="121">
                  <c:v>0.859154929577465</c:v>
                </c:pt>
                <c:pt idx="122">
                  <c:v>0.866197183098591</c:v>
                </c:pt>
                <c:pt idx="123">
                  <c:v>0.873239436619718</c:v>
                </c:pt>
                <c:pt idx="124">
                  <c:v>0.880281690140845</c:v>
                </c:pt>
                <c:pt idx="125">
                  <c:v>0.887323943661972</c:v>
                </c:pt>
                <c:pt idx="126">
                  <c:v>0.894366197183099</c:v>
                </c:pt>
                <c:pt idx="127">
                  <c:v>0.901408450704225</c:v>
                </c:pt>
                <c:pt idx="128">
                  <c:v>0.908450704225352</c:v>
                </c:pt>
                <c:pt idx="129">
                  <c:v>0.915492957746479</c:v>
                </c:pt>
                <c:pt idx="130">
                  <c:v>0.922535211267606</c:v>
                </c:pt>
                <c:pt idx="131">
                  <c:v>0.929577464788732</c:v>
                </c:pt>
                <c:pt idx="132">
                  <c:v>0.936619718309859</c:v>
                </c:pt>
                <c:pt idx="133">
                  <c:v>0.943661971830986</c:v>
                </c:pt>
                <c:pt idx="134">
                  <c:v>0.950704225352113</c:v>
                </c:pt>
                <c:pt idx="135">
                  <c:v>0.957746478873239</c:v>
                </c:pt>
                <c:pt idx="136">
                  <c:v>0.964788732394366</c:v>
                </c:pt>
                <c:pt idx="137">
                  <c:v>0.971830985915493</c:v>
                </c:pt>
                <c:pt idx="138">
                  <c:v>0.97887323943662</c:v>
                </c:pt>
                <c:pt idx="139">
                  <c:v>0.985915492957746</c:v>
                </c:pt>
                <c:pt idx="140">
                  <c:v>0.992957746478873</c:v>
                </c:pt>
                <c:pt idx="141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134696"/>
        <c:axId val="-2112132488"/>
      </c:scatterChart>
      <c:valAx>
        <c:axId val="-2112134696"/>
        <c:scaling>
          <c:orientation val="minMax"/>
          <c:max val="3.0"/>
          <c:min val="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Error</a:t>
                </a:r>
                <a:r>
                  <a:rPr lang="en-US" sz="2400" baseline="0" dirty="0" smtClean="0"/>
                  <a:t> (m)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96920820091883"/>
              <c:y val="0.8463122912374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2132488"/>
        <c:crosses val="autoZero"/>
        <c:crossBetween val="midCat"/>
      </c:valAx>
      <c:valAx>
        <c:axId val="-2112132488"/>
        <c:scaling>
          <c:orientation val="minMax"/>
          <c:max val="1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CDF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2134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611499584387501"/>
          <c:y val="0.343123126437254"/>
          <c:w val="0.142896243453763"/>
          <c:h val="0.179638731679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LOS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Sheet1!$A$2:$A$118</c:f>
              <c:numCache>
                <c:formatCode>General</c:formatCode>
                <c:ptCount val="117"/>
                <c:pt idx="0">
                  <c:v>0.005</c:v>
                </c:pt>
                <c:pt idx="1">
                  <c:v>0.012</c:v>
                </c:pt>
                <c:pt idx="2">
                  <c:v>0.017</c:v>
                </c:pt>
                <c:pt idx="3">
                  <c:v>0.02758622845</c:v>
                </c:pt>
                <c:pt idx="4">
                  <c:v>0.02828427125</c:v>
                </c:pt>
                <c:pt idx="5">
                  <c:v>0.04</c:v>
                </c:pt>
                <c:pt idx="6">
                  <c:v>0.04123105626</c:v>
                </c:pt>
                <c:pt idx="7">
                  <c:v>0.047</c:v>
                </c:pt>
                <c:pt idx="8">
                  <c:v>0.05</c:v>
                </c:pt>
                <c:pt idx="9">
                  <c:v>0.0608276253</c:v>
                </c:pt>
                <c:pt idx="10">
                  <c:v>0.07</c:v>
                </c:pt>
                <c:pt idx="11">
                  <c:v>0.071</c:v>
                </c:pt>
                <c:pt idx="12">
                  <c:v>0.07211102551</c:v>
                </c:pt>
                <c:pt idx="13">
                  <c:v>0.081</c:v>
                </c:pt>
                <c:pt idx="14">
                  <c:v>0.086</c:v>
                </c:pt>
                <c:pt idx="15">
                  <c:v>0.1</c:v>
                </c:pt>
                <c:pt idx="16">
                  <c:v>0.1004987562</c:v>
                </c:pt>
                <c:pt idx="17">
                  <c:v>0.1170469991</c:v>
                </c:pt>
                <c:pt idx="18">
                  <c:v>0.1236931688</c:v>
                </c:pt>
                <c:pt idx="19">
                  <c:v>0.13</c:v>
                </c:pt>
                <c:pt idx="20">
                  <c:v>0.1486606875</c:v>
                </c:pt>
                <c:pt idx="21">
                  <c:v>0.1531535178</c:v>
                </c:pt>
                <c:pt idx="22">
                  <c:v>0.16</c:v>
                </c:pt>
                <c:pt idx="23">
                  <c:v>0.17</c:v>
                </c:pt>
                <c:pt idx="24">
                  <c:v>0.18</c:v>
                </c:pt>
                <c:pt idx="25">
                  <c:v>0.1884038216</c:v>
                </c:pt>
                <c:pt idx="26">
                  <c:v>0.1972308292</c:v>
                </c:pt>
                <c:pt idx="27">
                  <c:v>0.2022374842</c:v>
                </c:pt>
                <c:pt idx="28">
                  <c:v>0.2154065923</c:v>
                </c:pt>
                <c:pt idx="29">
                  <c:v>0.219544984</c:v>
                </c:pt>
                <c:pt idx="30">
                  <c:v>0.2220360331</c:v>
                </c:pt>
                <c:pt idx="31">
                  <c:v>0.27</c:v>
                </c:pt>
                <c:pt idx="32">
                  <c:v>0.2716615541</c:v>
                </c:pt>
                <c:pt idx="33">
                  <c:v>0.2828427125</c:v>
                </c:pt>
                <c:pt idx="34">
                  <c:v>0.289</c:v>
                </c:pt>
                <c:pt idx="35">
                  <c:v>0.3106444913</c:v>
                </c:pt>
                <c:pt idx="36">
                  <c:v>0.3125699922</c:v>
                </c:pt>
                <c:pt idx="37">
                  <c:v>0.3190611227</c:v>
                </c:pt>
                <c:pt idx="38">
                  <c:v>0.32</c:v>
                </c:pt>
                <c:pt idx="39">
                  <c:v>0.339411255</c:v>
                </c:pt>
                <c:pt idx="40">
                  <c:v>0.3624913792</c:v>
                </c:pt>
                <c:pt idx="41">
                  <c:v>0.3640054945</c:v>
                </c:pt>
                <c:pt idx="42">
                  <c:v>0.367</c:v>
                </c:pt>
                <c:pt idx="43">
                  <c:v>0.3832753579</c:v>
                </c:pt>
                <c:pt idx="44">
                  <c:v>0.4</c:v>
                </c:pt>
                <c:pt idx="45">
                  <c:v>0.4215447782</c:v>
                </c:pt>
                <c:pt idx="46">
                  <c:v>0.454</c:v>
                </c:pt>
                <c:pt idx="47">
                  <c:v>0.5</c:v>
                </c:pt>
                <c:pt idx="48">
                  <c:v>0.5028916384</c:v>
                </c:pt>
                <c:pt idx="49">
                  <c:v>0.5056678752</c:v>
                </c:pt>
                <c:pt idx="50">
                  <c:v>0.5080354318</c:v>
                </c:pt>
                <c:pt idx="51">
                  <c:v>0.5277309921</c:v>
                </c:pt>
                <c:pt idx="52">
                  <c:v>0.5408326913</c:v>
                </c:pt>
                <c:pt idx="53">
                  <c:v>0.5608029957</c:v>
                </c:pt>
                <c:pt idx="54">
                  <c:v>0.58</c:v>
                </c:pt>
                <c:pt idx="55">
                  <c:v>0.5830951895</c:v>
                </c:pt>
                <c:pt idx="56">
                  <c:v>0.5968249325</c:v>
                </c:pt>
                <c:pt idx="57">
                  <c:v>0.61</c:v>
                </c:pt>
                <c:pt idx="58">
                  <c:v>0.6578753681</c:v>
                </c:pt>
                <c:pt idx="59">
                  <c:v>0.6760177512</c:v>
                </c:pt>
                <c:pt idx="60">
                  <c:v>0.7009279564</c:v>
                </c:pt>
                <c:pt idx="61">
                  <c:v>0.7085901495</c:v>
                </c:pt>
                <c:pt idx="62">
                  <c:v>0.72</c:v>
                </c:pt>
                <c:pt idx="63">
                  <c:v>0.8005623024</c:v>
                </c:pt>
                <c:pt idx="64">
                  <c:v>0.8015609771</c:v>
                </c:pt>
                <c:pt idx="65">
                  <c:v>0.8105553652</c:v>
                </c:pt>
                <c:pt idx="66">
                  <c:v>0.8225</c:v>
                </c:pt>
                <c:pt idx="67">
                  <c:v>0.828794305</c:v>
                </c:pt>
                <c:pt idx="68">
                  <c:v>0.8371</c:v>
                </c:pt>
                <c:pt idx="69">
                  <c:v>0.85</c:v>
                </c:pt>
                <c:pt idx="70">
                  <c:v>0.8592</c:v>
                </c:pt>
                <c:pt idx="71">
                  <c:v>0.8716</c:v>
                </c:pt>
                <c:pt idx="72">
                  <c:v>0.88</c:v>
                </c:pt>
                <c:pt idx="73">
                  <c:v>0.88</c:v>
                </c:pt>
                <c:pt idx="74">
                  <c:v>0.89</c:v>
                </c:pt>
                <c:pt idx="75">
                  <c:v>0.89</c:v>
                </c:pt>
                <c:pt idx="76">
                  <c:v>0.9128526716</c:v>
                </c:pt>
                <c:pt idx="77">
                  <c:v>0.9144397192</c:v>
                </c:pt>
                <c:pt idx="78">
                  <c:v>0.919</c:v>
                </c:pt>
                <c:pt idx="79">
                  <c:v>0.9467</c:v>
                </c:pt>
                <c:pt idx="80">
                  <c:v>0.9970456359</c:v>
                </c:pt>
                <c:pt idx="81">
                  <c:v>1.0</c:v>
                </c:pt>
                <c:pt idx="82">
                  <c:v>1.010198</c:v>
                </c:pt>
                <c:pt idx="83">
                  <c:v>1.053</c:v>
                </c:pt>
                <c:pt idx="84">
                  <c:v>1.053802638</c:v>
                </c:pt>
                <c:pt idx="85">
                  <c:v>1.081</c:v>
                </c:pt>
                <c:pt idx="86">
                  <c:v>1.106</c:v>
                </c:pt>
                <c:pt idx="87">
                  <c:v>1.14280357</c:v>
                </c:pt>
                <c:pt idx="88">
                  <c:v>1.15</c:v>
                </c:pt>
                <c:pt idx="89">
                  <c:v>1.16</c:v>
                </c:pt>
                <c:pt idx="90">
                  <c:v>1.16</c:v>
                </c:pt>
                <c:pt idx="91">
                  <c:v>1.177</c:v>
                </c:pt>
                <c:pt idx="92">
                  <c:v>1.181058847</c:v>
                </c:pt>
                <c:pt idx="93">
                  <c:v>1.2</c:v>
                </c:pt>
                <c:pt idx="94">
                  <c:v>1.290155029</c:v>
                </c:pt>
                <c:pt idx="95">
                  <c:v>1.301</c:v>
                </c:pt>
                <c:pt idx="96">
                  <c:v>1.301153335</c:v>
                </c:pt>
                <c:pt idx="97">
                  <c:v>1.312440475</c:v>
                </c:pt>
                <c:pt idx="98">
                  <c:v>1.34</c:v>
                </c:pt>
                <c:pt idx="99">
                  <c:v>1.396065901</c:v>
                </c:pt>
                <c:pt idx="100">
                  <c:v>1.4</c:v>
                </c:pt>
                <c:pt idx="101">
                  <c:v>1.528692252</c:v>
                </c:pt>
                <c:pt idx="102">
                  <c:v>1.543534904</c:v>
                </c:pt>
                <c:pt idx="103">
                  <c:v>1.67</c:v>
                </c:pt>
                <c:pt idx="104">
                  <c:v>1.697291961</c:v>
                </c:pt>
                <c:pt idx="105">
                  <c:v>1.723513853</c:v>
                </c:pt>
                <c:pt idx="106">
                  <c:v>1.92</c:v>
                </c:pt>
                <c:pt idx="107">
                  <c:v>1.9250974</c:v>
                </c:pt>
                <c:pt idx="108">
                  <c:v>1.965</c:v>
                </c:pt>
                <c:pt idx="109">
                  <c:v>2.00551739</c:v>
                </c:pt>
                <c:pt idx="110">
                  <c:v>2.28002193</c:v>
                </c:pt>
                <c:pt idx="111">
                  <c:v>2.28002193</c:v>
                </c:pt>
                <c:pt idx="112">
                  <c:v>2.327230113</c:v>
                </c:pt>
                <c:pt idx="113">
                  <c:v>2.737</c:v>
                </c:pt>
                <c:pt idx="114">
                  <c:v>2.785821243</c:v>
                </c:pt>
                <c:pt idx="115">
                  <c:v>3.531147122</c:v>
                </c:pt>
                <c:pt idx="116">
                  <c:v>3.613488618999999</c:v>
                </c:pt>
              </c:numCache>
            </c:numRef>
          </c:xVal>
          <c:yVal>
            <c:numRef>
              <c:f>Sheet1!$B$2:$B$118</c:f>
              <c:numCache>
                <c:formatCode>General</c:formatCode>
                <c:ptCount val="117"/>
                <c:pt idx="0">
                  <c:v>0.00854700854700855</c:v>
                </c:pt>
                <c:pt idx="1">
                  <c:v>0.0170940170940171</c:v>
                </c:pt>
                <c:pt idx="2">
                  <c:v>0.0256410256410256</c:v>
                </c:pt>
                <c:pt idx="3">
                  <c:v>0.0341880341880342</c:v>
                </c:pt>
                <c:pt idx="4">
                  <c:v>0.0427350427350427</c:v>
                </c:pt>
                <c:pt idx="5">
                  <c:v>0.0512820512820513</c:v>
                </c:pt>
                <c:pt idx="6">
                  <c:v>0.0598290598290598</c:v>
                </c:pt>
                <c:pt idx="7">
                  <c:v>0.0683760683760684</c:v>
                </c:pt>
                <c:pt idx="8">
                  <c:v>0.0769230769230769</c:v>
                </c:pt>
                <c:pt idx="9">
                  <c:v>0.0854700854700855</c:v>
                </c:pt>
                <c:pt idx="10">
                  <c:v>0.094017094017094</c:v>
                </c:pt>
                <c:pt idx="11">
                  <c:v>0.102564102564103</c:v>
                </c:pt>
                <c:pt idx="12">
                  <c:v>0.111111111111111</c:v>
                </c:pt>
                <c:pt idx="13">
                  <c:v>0.11965811965812</c:v>
                </c:pt>
                <c:pt idx="14">
                  <c:v>0.128205128205128</c:v>
                </c:pt>
                <c:pt idx="15">
                  <c:v>0.136752136752137</c:v>
                </c:pt>
                <c:pt idx="16">
                  <c:v>0.145299145299145</c:v>
                </c:pt>
                <c:pt idx="17">
                  <c:v>0.153846153846154</c:v>
                </c:pt>
                <c:pt idx="18">
                  <c:v>0.162393162393162</c:v>
                </c:pt>
                <c:pt idx="19">
                  <c:v>0.170940170940171</c:v>
                </c:pt>
                <c:pt idx="20">
                  <c:v>0.179487179487179</c:v>
                </c:pt>
                <c:pt idx="21">
                  <c:v>0.188034188034188</c:v>
                </c:pt>
                <c:pt idx="22">
                  <c:v>0.196581196581197</c:v>
                </c:pt>
                <c:pt idx="23">
                  <c:v>0.205128205128205</c:v>
                </c:pt>
                <c:pt idx="24">
                  <c:v>0.213675213675214</c:v>
                </c:pt>
                <c:pt idx="25">
                  <c:v>0.222222222222222</c:v>
                </c:pt>
                <c:pt idx="26">
                  <c:v>0.230769230769231</c:v>
                </c:pt>
                <c:pt idx="27">
                  <c:v>0.239316239316239</c:v>
                </c:pt>
                <c:pt idx="28">
                  <c:v>0.247863247863248</c:v>
                </c:pt>
                <c:pt idx="29">
                  <c:v>0.256410256410256</c:v>
                </c:pt>
                <c:pt idx="30">
                  <c:v>0.264957264957265</c:v>
                </c:pt>
                <c:pt idx="31">
                  <c:v>0.273504273504274</c:v>
                </c:pt>
                <c:pt idx="32">
                  <c:v>0.282051282051282</c:v>
                </c:pt>
                <c:pt idx="33">
                  <c:v>0.290598290598291</c:v>
                </c:pt>
                <c:pt idx="34">
                  <c:v>0.299145299145299</c:v>
                </c:pt>
                <c:pt idx="35">
                  <c:v>0.307692307692308</c:v>
                </c:pt>
                <c:pt idx="36">
                  <c:v>0.316239316239316</c:v>
                </c:pt>
                <c:pt idx="37">
                  <c:v>0.324786324786325</c:v>
                </c:pt>
                <c:pt idx="38">
                  <c:v>0.333333333333333</c:v>
                </c:pt>
                <c:pt idx="39">
                  <c:v>0.341880341880342</c:v>
                </c:pt>
                <c:pt idx="40">
                  <c:v>0.35042735042735</c:v>
                </c:pt>
                <c:pt idx="41">
                  <c:v>0.358974358974359</c:v>
                </c:pt>
                <c:pt idx="42">
                  <c:v>0.367521367521367</c:v>
                </c:pt>
                <c:pt idx="43">
                  <c:v>0.376068376068376</c:v>
                </c:pt>
                <c:pt idx="44">
                  <c:v>0.384615384615385</c:v>
                </c:pt>
                <c:pt idx="45">
                  <c:v>0.393162393162393</c:v>
                </c:pt>
                <c:pt idx="46">
                  <c:v>0.401709401709402</c:v>
                </c:pt>
                <c:pt idx="47">
                  <c:v>0.41025641025641</c:v>
                </c:pt>
                <c:pt idx="48">
                  <c:v>0.418803418803419</c:v>
                </c:pt>
                <c:pt idx="49">
                  <c:v>0.427350427350427</c:v>
                </c:pt>
                <c:pt idx="50">
                  <c:v>0.435897435897436</c:v>
                </c:pt>
                <c:pt idx="51">
                  <c:v>0.444444444444444</c:v>
                </c:pt>
                <c:pt idx="52">
                  <c:v>0.452991452991453</c:v>
                </c:pt>
                <c:pt idx="53">
                  <c:v>0.461538461538462</c:v>
                </c:pt>
                <c:pt idx="54">
                  <c:v>0.47008547008547</c:v>
                </c:pt>
                <c:pt idx="55">
                  <c:v>0.478632478632479</c:v>
                </c:pt>
                <c:pt idx="56">
                  <c:v>0.487179487179487</c:v>
                </c:pt>
                <c:pt idx="57">
                  <c:v>0.495726495726496</c:v>
                </c:pt>
                <c:pt idx="58">
                  <c:v>0.504273504273504</c:v>
                </c:pt>
                <c:pt idx="59">
                  <c:v>0.512820512820513</c:v>
                </c:pt>
                <c:pt idx="60">
                  <c:v>0.521367521367521</c:v>
                </c:pt>
                <c:pt idx="61">
                  <c:v>0.52991452991453</c:v>
                </c:pt>
                <c:pt idx="62">
                  <c:v>0.538461538461538</c:v>
                </c:pt>
                <c:pt idx="63">
                  <c:v>0.547008547008547</c:v>
                </c:pt>
                <c:pt idx="64">
                  <c:v>0.555555555555556</c:v>
                </c:pt>
                <c:pt idx="65">
                  <c:v>0.564102564102564</c:v>
                </c:pt>
                <c:pt idx="66">
                  <c:v>0.572649572649573</c:v>
                </c:pt>
                <c:pt idx="67">
                  <c:v>0.581196581196581</c:v>
                </c:pt>
                <c:pt idx="68">
                  <c:v>0.58974358974359</c:v>
                </c:pt>
                <c:pt idx="69">
                  <c:v>0.598290598290598</c:v>
                </c:pt>
                <c:pt idx="70">
                  <c:v>0.606837606837607</c:v>
                </c:pt>
                <c:pt idx="71">
                  <c:v>0.615384615384615</c:v>
                </c:pt>
                <c:pt idx="72">
                  <c:v>0.623931623931624</c:v>
                </c:pt>
                <c:pt idx="73">
                  <c:v>0.632478632478632</c:v>
                </c:pt>
                <c:pt idx="74">
                  <c:v>0.641025641025641</c:v>
                </c:pt>
                <c:pt idx="75">
                  <c:v>0.649572649572649</c:v>
                </c:pt>
                <c:pt idx="76">
                  <c:v>0.658119658119658</c:v>
                </c:pt>
                <c:pt idx="77">
                  <c:v>0.666666666666667</c:v>
                </c:pt>
                <c:pt idx="78">
                  <c:v>0.675213675213675</c:v>
                </c:pt>
                <c:pt idx="79">
                  <c:v>0.683760683760684</c:v>
                </c:pt>
                <c:pt idx="80">
                  <c:v>0.692307692307692</c:v>
                </c:pt>
                <c:pt idx="81">
                  <c:v>0.700854700854701</c:v>
                </c:pt>
                <c:pt idx="82">
                  <c:v>0.709401709401709</c:v>
                </c:pt>
                <c:pt idx="83">
                  <c:v>0.717948717948718</c:v>
                </c:pt>
                <c:pt idx="84">
                  <c:v>0.726495726495726</c:v>
                </c:pt>
                <c:pt idx="85">
                  <c:v>0.735042735042735</c:v>
                </c:pt>
                <c:pt idx="86">
                  <c:v>0.743589743589744</c:v>
                </c:pt>
                <c:pt idx="87">
                  <c:v>0.752136752136752</c:v>
                </c:pt>
                <c:pt idx="88">
                  <c:v>0.760683760683761</c:v>
                </c:pt>
                <c:pt idx="89">
                  <c:v>0.769230769230769</c:v>
                </c:pt>
                <c:pt idx="90">
                  <c:v>0.777777777777778</c:v>
                </c:pt>
                <c:pt idx="91">
                  <c:v>0.786324786324786</c:v>
                </c:pt>
                <c:pt idx="92">
                  <c:v>0.794871794871795</c:v>
                </c:pt>
                <c:pt idx="93">
                  <c:v>0.803418803418803</c:v>
                </c:pt>
                <c:pt idx="94">
                  <c:v>0.811965811965812</c:v>
                </c:pt>
                <c:pt idx="95">
                  <c:v>0.82051282051282</c:v>
                </c:pt>
                <c:pt idx="96">
                  <c:v>0.829059829059829</c:v>
                </c:pt>
                <c:pt idx="97">
                  <c:v>0.837606837606838</c:v>
                </c:pt>
                <c:pt idx="98">
                  <c:v>0.846153846153846</c:v>
                </c:pt>
                <c:pt idx="99">
                  <c:v>0.854700854700855</c:v>
                </c:pt>
                <c:pt idx="100">
                  <c:v>0.863247863247863</c:v>
                </c:pt>
                <c:pt idx="101">
                  <c:v>0.871794871794872</c:v>
                </c:pt>
                <c:pt idx="102">
                  <c:v>0.88034188034188</c:v>
                </c:pt>
                <c:pt idx="103">
                  <c:v>0.888888888888889</c:v>
                </c:pt>
                <c:pt idx="104">
                  <c:v>0.897435897435897</c:v>
                </c:pt>
                <c:pt idx="105">
                  <c:v>0.905982905982906</c:v>
                </c:pt>
                <c:pt idx="106">
                  <c:v>0.914529914529914</c:v>
                </c:pt>
                <c:pt idx="107">
                  <c:v>0.923076923076923</c:v>
                </c:pt>
                <c:pt idx="108">
                  <c:v>0.931623931623932</c:v>
                </c:pt>
                <c:pt idx="109">
                  <c:v>0.94017094017094</c:v>
                </c:pt>
                <c:pt idx="110">
                  <c:v>0.948717948717949</c:v>
                </c:pt>
                <c:pt idx="111">
                  <c:v>0.957264957264957</c:v>
                </c:pt>
                <c:pt idx="112">
                  <c:v>0.965811965811966</c:v>
                </c:pt>
                <c:pt idx="113">
                  <c:v>0.974358974358974</c:v>
                </c:pt>
                <c:pt idx="114">
                  <c:v>0.982905982905983</c:v>
                </c:pt>
                <c:pt idx="115">
                  <c:v>0.991452991452991</c:v>
                </c:pt>
                <c:pt idx="116">
                  <c:v>1.0</c:v>
                </c:pt>
              </c:numCache>
            </c:numRef>
          </c:yVal>
          <c:smooth val="1"/>
        </c:ser>
        <c:ser>
          <c:idx val="2"/>
          <c:order val="1"/>
          <c:tx>
            <c:v>NLOS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Sheet1!$F$2:$F$92</c:f>
              <c:numCache>
                <c:formatCode>General</c:formatCode>
                <c:ptCount val="91"/>
                <c:pt idx="0">
                  <c:v>0.028</c:v>
                </c:pt>
                <c:pt idx="1">
                  <c:v>0.035</c:v>
                </c:pt>
                <c:pt idx="2">
                  <c:v>0.04</c:v>
                </c:pt>
                <c:pt idx="3">
                  <c:v>0.06</c:v>
                </c:pt>
                <c:pt idx="4">
                  <c:v>0.067</c:v>
                </c:pt>
                <c:pt idx="5">
                  <c:v>0.09</c:v>
                </c:pt>
                <c:pt idx="6">
                  <c:v>0.1</c:v>
                </c:pt>
                <c:pt idx="7">
                  <c:v>0.1</c:v>
                </c:pt>
                <c:pt idx="8">
                  <c:v>0.1383</c:v>
                </c:pt>
                <c:pt idx="9">
                  <c:v>0.1711724277</c:v>
                </c:pt>
                <c:pt idx="10">
                  <c:v>0.1807</c:v>
                </c:pt>
                <c:pt idx="11">
                  <c:v>0.1972308292</c:v>
                </c:pt>
                <c:pt idx="12">
                  <c:v>0.2121320344</c:v>
                </c:pt>
                <c:pt idx="13">
                  <c:v>0.2308679276</c:v>
                </c:pt>
                <c:pt idx="14">
                  <c:v>0.2507987241</c:v>
                </c:pt>
                <c:pt idx="15">
                  <c:v>0.2561249695</c:v>
                </c:pt>
                <c:pt idx="16">
                  <c:v>0.2709</c:v>
                </c:pt>
                <c:pt idx="17">
                  <c:v>0.2785677655</c:v>
                </c:pt>
                <c:pt idx="18">
                  <c:v>0.3</c:v>
                </c:pt>
                <c:pt idx="19">
                  <c:v>0.3224903099</c:v>
                </c:pt>
                <c:pt idx="20">
                  <c:v>0.3255764119</c:v>
                </c:pt>
                <c:pt idx="21">
                  <c:v>0.3280243893</c:v>
                </c:pt>
                <c:pt idx="22">
                  <c:v>0.3471310992</c:v>
                </c:pt>
                <c:pt idx="23">
                  <c:v>0.3580502758</c:v>
                </c:pt>
                <c:pt idx="24">
                  <c:v>0.3612478374</c:v>
                </c:pt>
                <c:pt idx="25">
                  <c:v>0.3920459157</c:v>
                </c:pt>
                <c:pt idx="26">
                  <c:v>0.4805205511</c:v>
                </c:pt>
                <c:pt idx="27">
                  <c:v>0.5531726674</c:v>
                </c:pt>
                <c:pt idx="28">
                  <c:v>0.632455532</c:v>
                </c:pt>
                <c:pt idx="29">
                  <c:v>0.7116881339</c:v>
                </c:pt>
                <c:pt idx="30">
                  <c:v>0.7169</c:v>
                </c:pt>
                <c:pt idx="31">
                  <c:v>0.7377</c:v>
                </c:pt>
                <c:pt idx="32">
                  <c:v>0.76</c:v>
                </c:pt>
                <c:pt idx="33">
                  <c:v>0.7689603371</c:v>
                </c:pt>
                <c:pt idx="34">
                  <c:v>0.7907591289</c:v>
                </c:pt>
                <c:pt idx="35">
                  <c:v>0.8411896338</c:v>
                </c:pt>
                <c:pt idx="36">
                  <c:v>0.8493</c:v>
                </c:pt>
                <c:pt idx="37">
                  <c:v>0.8709190548</c:v>
                </c:pt>
                <c:pt idx="38">
                  <c:v>0.8766413178</c:v>
                </c:pt>
                <c:pt idx="39">
                  <c:v>0.8789</c:v>
                </c:pt>
                <c:pt idx="40">
                  <c:v>0.8939</c:v>
                </c:pt>
                <c:pt idx="41">
                  <c:v>0.926984358</c:v>
                </c:pt>
                <c:pt idx="42">
                  <c:v>0.9326306879</c:v>
                </c:pt>
                <c:pt idx="43">
                  <c:v>0.9442</c:v>
                </c:pt>
                <c:pt idx="44">
                  <c:v>0.9759098319</c:v>
                </c:pt>
                <c:pt idx="45">
                  <c:v>0.9867</c:v>
                </c:pt>
                <c:pt idx="46">
                  <c:v>1.028834292</c:v>
                </c:pt>
                <c:pt idx="47">
                  <c:v>1.09</c:v>
                </c:pt>
                <c:pt idx="48">
                  <c:v>1.127208942</c:v>
                </c:pt>
                <c:pt idx="49">
                  <c:v>1.128007092</c:v>
                </c:pt>
                <c:pt idx="50">
                  <c:v>1.164</c:v>
                </c:pt>
                <c:pt idx="51">
                  <c:v>1.187139419</c:v>
                </c:pt>
                <c:pt idx="52">
                  <c:v>1.203</c:v>
                </c:pt>
                <c:pt idx="53">
                  <c:v>1.233207201</c:v>
                </c:pt>
                <c:pt idx="54">
                  <c:v>1.320605922</c:v>
                </c:pt>
                <c:pt idx="55">
                  <c:v>1.367</c:v>
                </c:pt>
                <c:pt idx="56">
                  <c:v>1.415</c:v>
                </c:pt>
                <c:pt idx="57">
                  <c:v>1.418238344</c:v>
                </c:pt>
                <c:pt idx="58">
                  <c:v>1.462</c:v>
                </c:pt>
                <c:pt idx="59">
                  <c:v>1.473838526</c:v>
                </c:pt>
                <c:pt idx="60">
                  <c:v>1.493050568</c:v>
                </c:pt>
                <c:pt idx="61">
                  <c:v>1.505855239</c:v>
                </c:pt>
                <c:pt idx="62">
                  <c:v>1.553608702</c:v>
                </c:pt>
                <c:pt idx="63">
                  <c:v>1.556020565</c:v>
                </c:pt>
                <c:pt idx="64">
                  <c:v>1.598499296</c:v>
                </c:pt>
                <c:pt idx="65">
                  <c:v>1.64195006</c:v>
                </c:pt>
                <c:pt idx="66">
                  <c:v>1.687720356</c:v>
                </c:pt>
                <c:pt idx="67">
                  <c:v>1.694254999</c:v>
                </c:pt>
                <c:pt idx="68">
                  <c:v>1.834393633</c:v>
                </c:pt>
                <c:pt idx="69">
                  <c:v>1.864001073</c:v>
                </c:pt>
                <c:pt idx="70">
                  <c:v>1.932097306</c:v>
                </c:pt>
                <c:pt idx="71">
                  <c:v>2.03009852</c:v>
                </c:pt>
                <c:pt idx="72">
                  <c:v>2.055261541</c:v>
                </c:pt>
                <c:pt idx="73">
                  <c:v>2.086000959</c:v>
                </c:pt>
                <c:pt idx="74">
                  <c:v>2.086072865</c:v>
                </c:pt>
                <c:pt idx="75">
                  <c:v>2.128</c:v>
                </c:pt>
                <c:pt idx="76">
                  <c:v>2.134</c:v>
                </c:pt>
                <c:pt idx="77">
                  <c:v>2.285891511</c:v>
                </c:pt>
                <c:pt idx="78">
                  <c:v>2.338054747</c:v>
                </c:pt>
                <c:pt idx="79">
                  <c:v>2.342327902</c:v>
                </c:pt>
                <c:pt idx="80">
                  <c:v>2.73016483</c:v>
                </c:pt>
                <c:pt idx="81">
                  <c:v>2.883348748</c:v>
                </c:pt>
                <c:pt idx="82">
                  <c:v>2.943365421</c:v>
                </c:pt>
                <c:pt idx="83">
                  <c:v>2.951</c:v>
                </c:pt>
                <c:pt idx="84">
                  <c:v>3.084444845</c:v>
                </c:pt>
                <c:pt idx="85">
                  <c:v>3.110064308</c:v>
                </c:pt>
                <c:pt idx="86">
                  <c:v>3.148412298</c:v>
                </c:pt>
                <c:pt idx="87">
                  <c:v>3.197764844</c:v>
                </c:pt>
                <c:pt idx="88">
                  <c:v>3.262177187</c:v>
                </c:pt>
                <c:pt idx="89">
                  <c:v>4.296614946999985</c:v>
                </c:pt>
                <c:pt idx="90">
                  <c:v>4.881</c:v>
                </c:pt>
              </c:numCache>
            </c:numRef>
          </c:xVal>
          <c:yVal>
            <c:numRef>
              <c:f>Sheet1!$G$2:$G$92</c:f>
              <c:numCache>
                <c:formatCode>General</c:formatCode>
                <c:ptCount val="91"/>
                <c:pt idx="0">
                  <c:v>0.010989010989011</c:v>
                </c:pt>
                <c:pt idx="1">
                  <c:v>0.021978021978022</c:v>
                </c:pt>
                <c:pt idx="2">
                  <c:v>0.032967032967033</c:v>
                </c:pt>
                <c:pt idx="3">
                  <c:v>0.043956043956044</c:v>
                </c:pt>
                <c:pt idx="4">
                  <c:v>0.0549450549450549</c:v>
                </c:pt>
                <c:pt idx="5">
                  <c:v>0.0659340659340659</c:v>
                </c:pt>
                <c:pt idx="6">
                  <c:v>0.0769230769230769</c:v>
                </c:pt>
                <c:pt idx="7">
                  <c:v>0.0879120879120879</c:v>
                </c:pt>
                <c:pt idx="8">
                  <c:v>0.0989010989010989</c:v>
                </c:pt>
                <c:pt idx="9">
                  <c:v>0.10989010989011</c:v>
                </c:pt>
                <c:pt idx="10">
                  <c:v>0.120879120879121</c:v>
                </c:pt>
                <c:pt idx="11">
                  <c:v>0.131868131868132</c:v>
                </c:pt>
                <c:pt idx="12">
                  <c:v>0.142857142857143</c:v>
                </c:pt>
                <c:pt idx="13">
                  <c:v>0.153846153846154</c:v>
                </c:pt>
                <c:pt idx="14">
                  <c:v>0.164835164835165</c:v>
                </c:pt>
                <c:pt idx="15">
                  <c:v>0.175824175824176</c:v>
                </c:pt>
                <c:pt idx="16">
                  <c:v>0.186813186813187</c:v>
                </c:pt>
                <c:pt idx="17">
                  <c:v>0.197802197802198</c:v>
                </c:pt>
                <c:pt idx="18">
                  <c:v>0.208791208791209</c:v>
                </c:pt>
                <c:pt idx="19">
                  <c:v>0.21978021978022</c:v>
                </c:pt>
                <c:pt idx="20">
                  <c:v>0.230769230769231</c:v>
                </c:pt>
                <c:pt idx="21">
                  <c:v>0.241758241758242</c:v>
                </c:pt>
                <c:pt idx="22">
                  <c:v>0.252747252747253</c:v>
                </c:pt>
                <c:pt idx="23">
                  <c:v>0.263736263736264</c:v>
                </c:pt>
                <c:pt idx="24">
                  <c:v>0.274725274725275</c:v>
                </c:pt>
                <c:pt idx="25">
                  <c:v>0.285714285714286</c:v>
                </c:pt>
                <c:pt idx="26">
                  <c:v>0.296703296703297</c:v>
                </c:pt>
                <c:pt idx="27">
                  <c:v>0.307692307692308</c:v>
                </c:pt>
                <c:pt idx="28">
                  <c:v>0.318681318681319</c:v>
                </c:pt>
                <c:pt idx="29">
                  <c:v>0.32967032967033</c:v>
                </c:pt>
                <c:pt idx="30">
                  <c:v>0.340659340659341</c:v>
                </c:pt>
                <c:pt idx="31">
                  <c:v>0.351648351648352</c:v>
                </c:pt>
                <c:pt idx="32">
                  <c:v>0.362637362637363</c:v>
                </c:pt>
                <c:pt idx="33">
                  <c:v>0.373626373626374</c:v>
                </c:pt>
                <c:pt idx="34">
                  <c:v>0.384615384615385</c:v>
                </c:pt>
                <c:pt idx="35">
                  <c:v>0.395604395604396</c:v>
                </c:pt>
                <c:pt idx="36">
                  <c:v>0.406593406593407</c:v>
                </c:pt>
                <c:pt idx="37">
                  <c:v>0.417582417582418</c:v>
                </c:pt>
                <c:pt idx="38">
                  <c:v>0.428571428571429</c:v>
                </c:pt>
                <c:pt idx="39">
                  <c:v>0.43956043956044</c:v>
                </c:pt>
                <c:pt idx="40">
                  <c:v>0.450549450549451</c:v>
                </c:pt>
                <c:pt idx="41">
                  <c:v>0.461538461538462</c:v>
                </c:pt>
                <c:pt idx="42">
                  <c:v>0.472527472527472</c:v>
                </c:pt>
                <c:pt idx="43">
                  <c:v>0.483516483516483</c:v>
                </c:pt>
                <c:pt idx="44">
                  <c:v>0.494505494505494</c:v>
                </c:pt>
                <c:pt idx="45">
                  <c:v>0.505494505494505</c:v>
                </c:pt>
                <c:pt idx="46">
                  <c:v>0.516483516483517</c:v>
                </c:pt>
                <c:pt idx="47">
                  <c:v>0.527472527472527</c:v>
                </c:pt>
                <c:pt idx="48">
                  <c:v>0.538461538461538</c:v>
                </c:pt>
                <c:pt idx="49">
                  <c:v>0.549450549450549</c:v>
                </c:pt>
                <c:pt idx="50">
                  <c:v>0.56043956043956</c:v>
                </c:pt>
                <c:pt idx="51">
                  <c:v>0.571428571428571</c:v>
                </c:pt>
                <c:pt idx="52">
                  <c:v>0.582417582417582</c:v>
                </c:pt>
                <c:pt idx="53">
                  <c:v>0.593406593406593</c:v>
                </c:pt>
                <c:pt idx="54">
                  <c:v>0.604395604395604</c:v>
                </c:pt>
                <c:pt idx="55">
                  <c:v>0.615384615384615</c:v>
                </c:pt>
                <c:pt idx="56">
                  <c:v>0.626373626373626</c:v>
                </c:pt>
                <c:pt idx="57">
                  <c:v>0.637362637362637</c:v>
                </c:pt>
                <c:pt idx="58">
                  <c:v>0.648351648351648</c:v>
                </c:pt>
                <c:pt idx="59">
                  <c:v>0.659340659340659</c:v>
                </c:pt>
                <c:pt idx="60">
                  <c:v>0.67032967032967</c:v>
                </c:pt>
                <c:pt idx="61">
                  <c:v>0.681318681318681</c:v>
                </c:pt>
                <c:pt idx="62">
                  <c:v>0.692307692307692</c:v>
                </c:pt>
                <c:pt idx="63">
                  <c:v>0.703296703296703</c:v>
                </c:pt>
                <c:pt idx="64">
                  <c:v>0.714285714285714</c:v>
                </c:pt>
                <c:pt idx="65">
                  <c:v>0.725274725274725</c:v>
                </c:pt>
                <c:pt idx="66">
                  <c:v>0.736263736263736</c:v>
                </c:pt>
                <c:pt idx="67">
                  <c:v>0.747252747252747</c:v>
                </c:pt>
                <c:pt idx="68">
                  <c:v>0.758241758241758</c:v>
                </c:pt>
                <c:pt idx="69">
                  <c:v>0.769230769230769</c:v>
                </c:pt>
                <c:pt idx="70">
                  <c:v>0.78021978021978</c:v>
                </c:pt>
                <c:pt idx="71">
                  <c:v>0.791208791208791</c:v>
                </c:pt>
                <c:pt idx="72">
                  <c:v>0.802197802197802</c:v>
                </c:pt>
                <c:pt idx="73">
                  <c:v>0.813186813186813</c:v>
                </c:pt>
                <c:pt idx="74">
                  <c:v>0.824175824175824</c:v>
                </c:pt>
                <c:pt idx="75">
                  <c:v>0.835164835164835</c:v>
                </c:pt>
                <c:pt idx="76">
                  <c:v>0.846153846153846</c:v>
                </c:pt>
                <c:pt idx="77">
                  <c:v>0.857142857142857</c:v>
                </c:pt>
                <c:pt idx="78">
                  <c:v>0.868131868131868</c:v>
                </c:pt>
                <c:pt idx="79">
                  <c:v>0.879120879120879</c:v>
                </c:pt>
                <c:pt idx="80">
                  <c:v>0.89010989010989</c:v>
                </c:pt>
                <c:pt idx="81">
                  <c:v>0.901098901098901</c:v>
                </c:pt>
                <c:pt idx="82">
                  <c:v>0.912087912087912</c:v>
                </c:pt>
                <c:pt idx="83">
                  <c:v>0.923076923076923</c:v>
                </c:pt>
                <c:pt idx="84">
                  <c:v>0.934065934065934</c:v>
                </c:pt>
                <c:pt idx="85">
                  <c:v>0.945054945054945</c:v>
                </c:pt>
                <c:pt idx="86">
                  <c:v>0.956043956043956</c:v>
                </c:pt>
                <c:pt idx="87">
                  <c:v>0.967032967032967</c:v>
                </c:pt>
                <c:pt idx="88">
                  <c:v>0.978021978021978</c:v>
                </c:pt>
                <c:pt idx="89">
                  <c:v>0.989010989010989</c:v>
                </c:pt>
                <c:pt idx="90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240712"/>
        <c:axId val="-2112250936"/>
      </c:scatterChart>
      <c:valAx>
        <c:axId val="-2112240712"/>
        <c:scaling>
          <c:orientation val="minMax"/>
          <c:max val="4.5"/>
          <c:min val="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Error (m)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2250936"/>
        <c:crosses val="autoZero"/>
        <c:crossBetween val="midCat"/>
      </c:valAx>
      <c:valAx>
        <c:axId val="-2112250936"/>
        <c:scaling>
          <c:orientation val="minMax"/>
          <c:max val="1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CDF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2240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"CDF"</c:f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Sheet1!$A$2:$A$51</c:f>
            </c:numRef>
          </c:xVal>
          <c:yVal>
            <c:numRef>
              <c:f>Sheet1!$B$2:$B$51</c:f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013112"/>
        <c:axId val="-2058009672"/>
      </c:scatterChart>
      <c:valAx>
        <c:axId val="-20580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58009672"/>
        <c:crosses val="autoZero"/>
        <c:crossBetween val="midCat"/>
      </c:valAx>
      <c:valAx>
        <c:axId val="-2058009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58013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"CDF"</c:f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Sheet1!$A$2:$A$51</c:f>
            </c:numRef>
          </c:xVal>
          <c:yVal>
            <c:numRef>
              <c:f>Sheet1!$B$2:$B$51</c:f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2550744"/>
        <c:axId val="-2042547240"/>
      </c:scatterChart>
      <c:valAx>
        <c:axId val="-204255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2547240"/>
        <c:crosses val="autoZero"/>
        <c:crossBetween val="midCat"/>
      </c:valAx>
      <c:valAx>
        <c:axId val="-2042547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2550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0.29</c:v>
                </c:pt>
                <c:pt idx="1">
                  <c:v>0.44</c:v>
                </c:pt>
                <c:pt idx="2">
                  <c:v>0.47</c:v>
                </c:pt>
                <c:pt idx="3">
                  <c:v>0.5</c:v>
                </c:pt>
                <c:pt idx="4">
                  <c:v>0.53</c:v>
                </c:pt>
                <c:pt idx="5">
                  <c:v>0.6</c:v>
                </c:pt>
                <c:pt idx="6">
                  <c:v>0.64</c:v>
                </c:pt>
                <c:pt idx="7">
                  <c:v>0.83</c:v>
                </c:pt>
                <c:pt idx="8">
                  <c:v>0.94</c:v>
                </c:pt>
                <c:pt idx="9">
                  <c:v>0.96</c:v>
                </c:pt>
                <c:pt idx="10">
                  <c:v>1.32</c:v>
                </c:pt>
                <c:pt idx="11">
                  <c:v>1.58</c:v>
                </c:pt>
                <c:pt idx="12">
                  <c:v>1.61</c:v>
                </c:pt>
                <c:pt idx="13">
                  <c:v>1.66</c:v>
                </c:pt>
                <c:pt idx="14">
                  <c:v>1.83</c:v>
                </c:pt>
                <c:pt idx="15">
                  <c:v>1.96</c:v>
                </c:pt>
                <c:pt idx="16">
                  <c:v>2.0</c:v>
                </c:pt>
                <c:pt idx="17">
                  <c:v>2.0</c:v>
                </c:pt>
                <c:pt idx="18">
                  <c:v>2.52</c:v>
                </c:pt>
                <c:pt idx="19">
                  <c:v>2.88</c:v>
                </c:pt>
                <c:pt idx="20">
                  <c:v>2.99</c:v>
                </c:pt>
                <c:pt idx="21">
                  <c:v>3.22</c:v>
                </c:pt>
                <c:pt idx="22">
                  <c:v>3.43</c:v>
                </c:pt>
                <c:pt idx="23">
                  <c:v>3.85</c:v>
                </c:pt>
                <c:pt idx="24">
                  <c:v>4.1</c:v>
                </c:pt>
                <c:pt idx="25">
                  <c:v>4.17</c:v>
                </c:pt>
                <c:pt idx="26">
                  <c:v>4.21</c:v>
                </c:pt>
                <c:pt idx="27">
                  <c:v>4.55</c:v>
                </c:pt>
                <c:pt idx="28">
                  <c:v>4.78</c:v>
                </c:pt>
                <c:pt idx="29">
                  <c:v>5.1</c:v>
                </c:pt>
                <c:pt idx="30">
                  <c:v>5.21</c:v>
                </c:pt>
                <c:pt idx="31">
                  <c:v>5.21</c:v>
                </c:pt>
                <c:pt idx="32">
                  <c:v>5.35</c:v>
                </c:pt>
                <c:pt idx="33">
                  <c:v>5.57</c:v>
                </c:pt>
                <c:pt idx="34">
                  <c:v>5.819999999999998</c:v>
                </c:pt>
                <c:pt idx="35">
                  <c:v>6.0</c:v>
                </c:pt>
                <c:pt idx="36">
                  <c:v>6.07</c:v>
                </c:pt>
                <c:pt idx="37">
                  <c:v>6.159999999999997</c:v>
                </c:pt>
                <c:pt idx="38">
                  <c:v>6.2</c:v>
                </c:pt>
                <c:pt idx="39">
                  <c:v>6.22</c:v>
                </c:pt>
                <c:pt idx="40">
                  <c:v>7.649999999999998</c:v>
                </c:pt>
                <c:pt idx="41">
                  <c:v>7.7</c:v>
                </c:pt>
                <c:pt idx="42">
                  <c:v>7.83</c:v>
                </c:pt>
                <c:pt idx="43">
                  <c:v>8.01</c:v>
                </c:pt>
                <c:pt idx="44">
                  <c:v>8.16</c:v>
                </c:pt>
                <c:pt idx="45">
                  <c:v>8.239999999999998</c:v>
                </c:pt>
                <c:pt idx="46">
                  <c:v>8.54</c:v>
                </c:pt>
                <c:pt idx="47">
                  <c:v>9.84</c:v>
                </c:pt>
                <c:pt idx="48">
                  <c:v>11.01</c:v>
                </c:pt>
                <c:pt idx="49">
                  <c:v>12.02</c:v>
                </c:pt>
                <c:pt idx="50">
                  <c:v>13.14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0">
                  <c:v>0.0196078431372549</c:v>
                </c:pt>
                <c:pt idx="1">
                  <c:v>0.0392156862745098</c:v>
                </c:pt>
                <c:pt idx="2">
                  <c:v>0.0588235294117647</c:v>
                </c:pt>
                <c:pt idx="3">
                  <c:v>0.0784313725490196</c:v>
                </c:pt>
                <c:pt idx="4">
                  <c:v>0.0980392156862745</c:v>
                </c:pt>
                <c:pt idx="5">
                  <c:v>0.117647058823529</c:v>
                </c:pt>
                <c:pt idx="6">
                  <c:v>0.137254901960784</c:v>
                </c:pt>
                <c:pt idx="7">
                  <c:v>0.156862745098039</c:v>
                </c:pt>
                <c:pt idx="8">
                  <c:v>0.176470588235294</c:v>
                </c:pt>
                <c:pt idx="9">
                  <c:v>0.196078431372549</c:v>
                </c:pt>
                <c:pt idx="10">
                  <c:v>0.215686274509804</c:v>
                </c:pt>
                <c:pt idx="11">
                  <c:v>0.235294117647059</c:v>
                </c:pt>
                <c:pt idx="12">
                  <c:v>0.254901960784314</c:v>
                </c:pt>
                <c:pt idx="13">
                  <c:v>0.274509803921569</c:v>
                </c:pt>
                <c:pt idx="14">
                  <c:v>0.294117647058824</c:v>
                </c:pt>
                <c:pt idx="15">
                  <c:v>0.313725490196078</c:v>
                </c:pt>
                <c:pt idx="16">
                  <c:v>0.333333333333333</c:v>
                </c:pt>
                <c:pt idx="17">
                  <c:v>0.352941176470588</c:v>
                </c:pt>
                <c:pt idx="18">
                  <c:v>0.372549019607843</c:v>
                </c:pt>
                <c:pt idx="19">
                  <c:v>0.392156862745098</c:v>
                </c:pt>
                <c:pt idx="20">
                  <c:v>0.411764705882353</c:v>
                </c:pt>
                <c:pt idx="21">
                  <c:v>0.431372549019608</c:v>
                </c:pt>
                <c:pt idx="22">
                  <c:v>0.450980392156863</c:v>
                </c:pt>
                <c:pt idx="23">
                  <c:v>0.470588235294118</c:v>
                </c:pt>
                <c:pt idx="24">
                  <c:v>0.490196078431372</c:v>
                </c:pt>
                <c:pt idx="25">
                  <c:v>0.509803921568627</c:v>
                </c:pt>
                <c:pt idx="26">
                  <c:v>0.529411764705882</c:v>
                </c:pt>
                <c:pt idx="27">
                  <c:v>0.549019607843137</c:v>
                </c:pt>
                <c:pt idx="28">
                  <c:v>0.568627450980392</c:v>
                </c:pt>
                <c:pt idx="29">
                  <c:v>0.588235294117647</c:v>
                </c:pt>
                <c:pt idx="30">
                  <c:v>0.607843137254902</c:v>
                </c:pt>
                <c:pt idx="31">
                  <c:v>0.627450980392157</c:v>
                </c:pt>
                <c:pt idx="32">
                  <c:v>0.647058823529412</c:v>
                </c:pt>
                <c:pt idx="33">
                  <c:v>0.666666666666667</c:v>
                </c:pt>
                <c:pt idx="34">
                  <c:v>0.686274509803921</c:v>
                </c:pt>
                <c:pt idx="35">
                  <c:v>0.705882352941176</c:v>
                </c:pt>
                <c:pt idx="36">
                  <c:v>0.725490196078431</c:v>
                </c:pt>
                <c:pt idx="37">
                  <c:v>0.745098039215686</c:v>
                </c:pt>
                <c:pt idx="38">
                  <c:v>0.764705882352941</c:v>
                </c:pt>
                <c:pt idx="39">
                  <c:v>0.784313725490196</c:v>
                </c:pt>
                <c:pt idx="40">
                  <c:v>0.803921568627451</c:v>
                </c:pt>
                <c:pt idx="41">
                  <c:v>0.823529411764706</c:v>
                </c:pt>
                <c:pt idx="42">
                  <c:v>0.843137254901961</c:v>
                </c:pt>
                <c:pt idx="43">
                  <c:v>0.862745098039216</c:v>
                </c:pt>
                <c:pt idx="44">
                  <c:v>0.882352941176471</c:v>
                </c:pt>
                <c:pt idx="45">
                  <c:v>0.901960784313725</c:v>
                </c:pt>
                <c:pt idx="46">
                  <c:v>0.92156862745098</c:v>
                </c:pt>
                <c:pt idx="47">
                  <c:v>0.941176470588235</c:v>
                </c:pt>
                <c:pt idx="48">
                  <c:v>0.96078431372549</c:v>
                </c:pt>
                <c:pt idx="49">
                  <c:v>0.980392156862745</c:v>
                </c:pt>
                <c:pt idx="50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2141464"/>
        <c:axId val="-2042721720"/>
      </c:scatterChart>
      <c:valAx>
        <c:axId val="-2042141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Error  (cm)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2721720"/>
        <c:crosses val="autoZero"/>
        <c:crossBetween val="midCat"/>
      </c:valAx>
      <c:valAx>
        <c:axId val="-2042721720"/>
        <c:scaling>
          <c:orientation val="minMax"/>
          <c:max val="1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CDF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2141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A44E4-BC64-E249-86C2-7471A80BA07F}" type="datetimeFigureOut">
              <a:rPr lang="en-US" smtClean="0"/>
              <a:t>16-3-21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55C69-ED17-6F4F-8320-BE2D270D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68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0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2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7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7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8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9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2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93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6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26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8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3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31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15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4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66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75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3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45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3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7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4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81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29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1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70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810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4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3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13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63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22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3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41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05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5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646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0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7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5C69-ED17-6F4F-8320-BE2D270D7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6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6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DE50-8157-494C-B555-0C5D53E9C6A7}" type="datetimeFigureOut">
              <a:rPr lang="en-US" smtClean="0"/>
              <a:t>16-3-21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C71C-6CDE-A24E-8350-423C19DB8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emf"/><Relationship Id="rId4" Type="http://schemas.openxmlformats.org/officeDocument/2006/relationships/image" Target="../media/image35.png"/><Relationship Id="rId5" Type="http://schemas.microsoft.com/office/2007/relationships/hdphoto" Target="../media/hdphoto2.wdp"/><Relationship Id="rId6" Type="http://schemas.openxmlformats.org/officeDocument/2006/relationships/image" Target="../media/image36.png"/><Relationship Id="rId7" Type="http://schemas.microsoft.com/office/2007/relationships/hdphoto" Target="../media/hdphoto3.wdp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emf"/><Relationship Id="rId4" Type="http://schemas.openxmlformats.org/officeDocument/2006/relationships/image" Target="../media/image35.png"/><Relationship Id="rId5" Type="http://schemas.microsoft.com/office/2007/relationships/hdphoto" Target="../media/hdphoto2.wdp"/><Relationship Id="rId6" Type="http://schemas.openxmlformats.org/officeDocument/2006/relationships/image" Target="../media/image36.png"/><Relationship Id="rId7" Type="http://schemas.microsoft.com/office/2007/relationships/hdphoto" Target="../media/hdphoto3.wdp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emf"/><Relationship Id="rId4" Type="http://schemas.openxmlformats.org/officeDocument/2006/relationships/image" Target="../media/image35.png"/><Relationship Id="rId5" Type="http://schemas.microsoft.com/office/2007/relationships/hdphoto" Target="../media/hdphoto2.wdp"/><Relationship Id="rId6" Type="http://schemas.openxmlformats.org/officeDocument/2006/relationships/image" Target="../media/image36.png"/><Relationship Id="rId7" Type="http://schemas.microsoft.com/office/2007/relationships/hdphoto" Target="../media/hdphoto3.wdp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emf"/><Relationship Id="rId4" Type="http://schemas.openxmlformats.org/officeDocument/2006/relationships/image" Target="../media/image35.png"/><Relationship Id="rId5" Type="http://schemas.microsoft.com/office/2007/relationships/hdphoto" Target="../media/hdphoto2.wdp"/><Relationship Id="rId6" Type="http://schemas.openxmlformats.org/officeDocument/2006/relationships/image" Target="../media/image36.png"/><Relationship Id="rId7" Type="http://schemas.microsoft.com/office/2007/relationships/hdphoto" Target="../media/hdphoto3.wdp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3.xml"/><Relationship Id="rId4" Type="http://schemas.openxmlformats.org/officeDocument/2006/relationships/image" Target="../media/image42.png"/><Relationship Id="rId5" Type="http://schemas.openxmlformats.org/officeDocument/2006/relationships/image" Target="../media/image35.png"/><Relationship Id="rId6" Type="http://schemas.microsoft.com/office/2007/relationships/hdphoto" Target="../media/hdphoto2.wdp"/><Relationship Id="rId7" Type="http://schemas.openxmlformats.org/officeDocument/2006/relationships/image" Target="../media/image36.png"/><Relationship Id="rId8" Type="http://schemas.microsoft.com/office/2007/relationships/hdphoto" Target="../media/hdphoto3.wdp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5502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Decimeter-Level Localization with a </a:t>
            </a:r>
            <a:r>
              <a:rPr lang="en-US" dirty="0" smtClean="0"/>
              <a:t>Single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/>
              <a:t>Access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9578"/>
            <a:ext cx="6858000" cy="1241822"/>
          </a:xfrm>
        </p:spPr>
        <p:txBody>
          <a:bodyPr>
            <a:normAutofit/>
          </a:bodyPr>
          <a:lstStyle/>
          <a:p>
            <a:r>
              <a:rPr lang="en-US" sz="2700" dirty="0"/>
              <a:t>Deepak </a:t>
            </a:r>
            <a:r>
              <a:rPr lang="en-US" sz="2700" dirty="0" err="1"/>
              <a:t>Vasisht</a:t>
            </a:r>
            <a:endParaRPr lang="en-US" sz="2700" dirty="0"/>
          </a:p>
          <a:p>
            <a:r>
              <a:rPr lang="en-US" sz="2700" dirty="0" err="1"/>
              <a:t>Swarun</a:t>
            </a:r>
            <a:r>
              <a:rPr lang="en-US" sz="2700" dirty="0"/>
              <a:t> </a:t>
            </a:r>
            <a:r>
              <a:rPr lang="en-US" sz="2700" dirty="0" smtClean="0"/>
              <a:t>Kumar, </a:t>
            </a:r>
            <a:r>
              <a:rPr lang="en-US" sz="2700" dirty="0"/>
              <a:t>Dina </a:t>
            </a:r>
            <a:r>
              <a:rPr lang="en-US" sz="2700" dirty="0" err="1"/>
              <a:t>Katabi</a:t>
            </a:r>
            <a:endParaRPr lang="en-US" sz="2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21" y="4153381"/>
            <a:ext cx="1504556" cy="856517"/>
          </a:xfrm>
          <a:prstGeom prst="rect">
            <a:avLst/>
          </a:prstGeom>
        </p:spPr>
      </p:pic>
      <p:pic>
        <p:nvPicPr>
          <p:cNvPr id="9" name="Picture 8" descr="wirelesslogo.png"/>
          <p:cNvPicPr>
            <a:picLocks noChangeAspect="1"/>
          </p:cNvPicPr>
          <p:nvPr/>
        </p:nvPicPr>
        <p:blipFill>
          <a:blip r:embed="rId4" cstate="email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1477"/>
            <a:ext cx="1962150" cy="8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55" t="4297" r="13274" b="5673"/>
          <a:stretch/>
        </p:blipFill>
        <p:spPr>
          <a:xfrm>
            <a:off x="510324" y="1443663"/>
            <a:ext cx="749105" cy="1335709"/>
          </a:xfrm>
          <a:prstGeom prst="rect">
            <a:avLst/>
          </a:prstGeom>
        </p:spPr>
      </p:pic>
      <p:pic>
        <p:nvPicPr>
          <p:cNvPr id="6" name="Picture 5" descr="sine_wa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259429" y="1529251"/>
            <a:ext cx="4961165" cy="1140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115" y="3387121"/>
            <a:ext cx="576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 = speed of light x propagation delay</a:t>
            </a:r>
            <a:endParaRPr lang="en-US" sz="24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28650" y="3247120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How do we measure propagation delay?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40" y="1081140"/>
            <a:ext cx="2095396" cy="15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55" t="4297" r="13274" b="5673"/>
          <a:stretch/>
        </p:blipFill>
        <p:spPr>
          <a:xfrm>
            <a:off x="510324" y="1744748"/>
            <a:ext cx="749105" cy="1335709"/>
          </a:xfrm>
          <a:prstGeom prst="rect">
            <a:avLst/>
          </a:prstGeom>
        </p:spPr>
      </p:pic>
      <p:pic>
        <p:nvPicPr>
          <p:cNvPr id="6" name="Picture 5" descr="sine_wa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259429" y="1830336"/>
            <a:ext cx="4961165" cy="114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011" y="2795145"/>
            <a:ext cx="415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i="1" dirty="0" err="1" smtClean="0">
                <a:latin typeface="Calibri" charset="0"/>
                <a:ea typeface="Calibri" charset="0"/>
                <a:cs typeface="Calibri" charset="0"/>
              </a:rPr>
              <a:t>τ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6539" y="3979649"/>
            <a:ext cx="5822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Phase of the signal(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800" dirty="0" smtClean="0"/>
              <a:t>) =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2π</a:t>
            </a:r>
            <a:r>
              <a:rPr lang="en-US" altLang="zh-CN" sz="2800" dirty="0" err="1" smtClean="0"/>
              <a:t>fτ</a:t>
            </a:r>
            <a:r>
              <a:rPr lang="zh-CN" altLang="en-US" sz="2800" dirty="0" smtClean="0"/>
              <a:t>  </a:t>
            </a:r>
            <a:r>
              <a:rPr lang="en-US" altLang="zh-CN" sz="2800" dirty="0" smtClean="0"/>
              <a:t>mod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2π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40" y="1382225"/>
            <a:ext cx="2095396" cy="15982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26922" y="3122809"/>
            <a:ext cx="142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Ae</a:t>
            </a:r>
            <a:r>
              <a:rPr kumimoji="1" lang="en-US" altLang="zh-CN" sz="2800" baseline="30000" dirty="0" smtClean="0"/>
              <a:t>j2π</a:t>
            </a:r>
            <a:r>
              <a:rPr kumimoji="1" lang="en-US" altLang="zh-CN" sz="2800" baseline="30000" dirty="0" err="1" smtClean="0"/>
              <a:t>fτ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6116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ine_wav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20585" b="35484"/>
          <a:stretch/>
        </p:blipFill>
        <p:spPr>
          <a:xfrm>
            <a:off x="2172537" y="2152891"/>
            <a:ext cx="5686673" cy="918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Delay: 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99483" y="2061140"/>
            <a:ext cx="130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2.41 GHz</a:t>
            </a:r>
          </a:p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352127" y="2934565"/>
            <a:ext cx="779474" cy="4775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0.5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6803" y="2919513"/>
            <a:ext cx="518160" cy="4775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2097" y="2934565"/>
            <a:ext cx="643148" cy="4775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00"/>
                </a:solidFill>
              </a:rPr>
              <a:t>1.5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1606" y="2909935"/>
            <a:ext cx="518160" cy="4775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0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23932" y="1996068"/>
            <a:ext cx="0" cy="9697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91384" y="3209982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(ns)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023932" y="2951990"/>
            <a:ext cx="5977068" cy="6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40592" y="2352510"/>
            <a:ext cx="0" cy="59948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07720" y="2366645"/>
            <a:ext cx="0" cy="58932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77899" y="2348535"/>
            <a:ext cx="0" cy="59436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26115" y="2340936"/>
            <a:ext cx="0" cy="601675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52490" y="2339810"/>
            <a:ext cx="5834014" cy="624880"/>
          </a:xfrm>
          <a:prstGeom prst="rect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10"/>
          <p:cNvSpPr txBox="1"/>
          <p:nvPr/>
        </p:nvSpPr>
        <p:spPr>
          <a:xfrm>
            <a:off x="3945237" y="3979491"/>
            <a:ext cx="2639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800" dirty="0" smtClean="0"/>
              <a:t>=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2π</a:t>
            </a:r>
            <a:r>
              <a:rPr lang="en-US" altLang="zh-CN" sz="2800" dirty="0" err="1" smtClean="0"/>
              <a:t>fτ</a:t>
            </a:r>
            <a:r>
              <a:rPr lang="zh-CN" altLang="en-US" sz="2800" dirty="0" smtClean="0"/>
              <a:t>  </a:t>
            </a:r>
            <a:r>
              <a:rPr lang="en-US" altLang="zh-CN" sz="2800" dirty="0" smtClean="0"/>
              <a:t>mod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2π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39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023932" y="3567528"/>
            <a:ext cx="5762888" cy="624880"/>
          </a:xfrm>
          <a:prstGeom prst="rect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023932" y="2354079"/>
            <a:ext cx="5762888" cy="624880"/>
          </a:xfrm>
          <a:prstGeom prst="rect">
            <a:avLst/>
          </a:prstGeom>
          <a:solidFill>
            <a:schemeClr val="accent4">
              <a:lumMod val="20000"/>
              <a:lumOff val="80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41926" y="1730911"/>
            <a:ext cx="5762888" cy="624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59921" y="2976102"/>
            <a:ext cx="5726899" cy="5908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Delay: 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490418" y="3224996"/>
            <a:ext cx="130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2.41 GHz</a:t>
            </a:r>
          </a:p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352127" y="4149908"/>
            <a:ext cx="779474" cy="4775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0.5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6803" y="4134856"/>
            <a:ext cx="518160" cy="4775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2097" y="4149908"/>
            <a:ext cx="643148" cy="4775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00"/>
                </a:solidFill>
              </a:rPr>
              <a:t>1.5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8386" y="4155289"/>
            <a:ext cx="518160" cy="4775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0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23932" y="1268016"/>
            <a:ext cx="5834" cy="2913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91384" y="4425325"/>
            <a:ext cx="82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(ns)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023932" y="4167333"/>
            <a:ext cx="5977068" cy="6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0592" y="3581679"/>
            <a:ext cx="0" cy="59948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31601" y="3567853"/>
            <a:ext cx="0" cy="59948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80924" y="3567853"/>
            <a:ext cx="0" cy="59948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52839" y="3567853"/>
            <a:ext cx="0" cy="59948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99984" y="2361964"/>
            <a:ext cx="0" cy="59436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80924" y="2361966"/>
            <a:ext cx="0" cy="59436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63830" y="2373539"/>
            <a:ext cx="0" cy="59436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48665" y="2373539"/>
            <a:ext cx="0" cy="59436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41597" y="2373539"/>
            <a:ext cx="0" cy="59436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25895" y="2373539"/>
            <a:ext cx="0" cy="59436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56493" y="2361968"/>
            <a:ext cx="0" cy="59436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63941" y="2373539"/>
            <a:ext cx="0" cy="59436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36260" y="1733662"/>
            <a:ext cx="0" cy="59436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163222" y="1756810"/>
            <a:ext cx="0" cy="59436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67035" y="1745239"/>
            <a:ext cx="0" cy="59436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59273" y="1756810"/>
            <a:ext cx="0" cy="59436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74660" y="1756814"/>
            <a:ext cx="0" cy="59436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80924" y="1765114"/>
            <a:ext cx="0" cy="59436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82805" y="1765116"/>
            <a:ext cx="0" cy="59436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21342" y="1753541"/>
            <a:ext cx="0" cy="59436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06539" y="2975504"/>
            <a:ext cx="0" cy="594360"/>
          </a:xfrm>
          <a:prstGeom prst="line">
            <a:avLst/>
          </a:prstGeom>
          <a:ln w="508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80924" y="2963929"/>
            <a:ext cx="0" cy="594360"/>
          </a:xfrm>
          <a:prstGeom prst="line">
            <a:avLst/>
          </a:prstGeom>
          <a:ln w="508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7901" y="2966720"/>
            <a:ext cx="0" cy="594360"/>
          </a:xfrm>
          <a:prstGeom prst="line">
            <a:avLst/>
          </a:prstGeom>
          <a:ln w="508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29168" y="2967810"/>
            <a:ext cx="0" cy="594360"/>
          </a:xfrm>
          <a:prstGeom prst="line">
            <a:avLst/>
          </a:prstGeom>
          <a:ln w="508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0800000" flipV="1">
            <a:off x="490768" y="2671351"/>
            <a:ext cx="130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2.48 GHz</a:t>
            </a:r>
          </a:p>
          <a:p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 rot="10800000" flipV="1">
            <a:off x="550156" y="2111488"/>
            <a:ext cx="130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5.18 GHz</a:t>
            </a:r>
          </a:p>
          <a:p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 rot="10800000" flipV="1">
            <a:off x="627900" y="1511599"/>
            <a:ext cx="114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5.8 GHz</a:t>
            </a:r>
          </a:p>
          <a:p>
            <a:endParaRPr lang="en-US" sz="2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666" y="1347216"/>
            <a:ext cx="455965" cy="3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1" grpId="0" animBg="1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Mathematically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748653" y="1268016"/>
            <a:ext cx="176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2π</a:t>
            </a:r>
            <a:r>
              <a:rPr lang="en-US" altLang="zh-CN" dirty="0" err="1" smtClean="0"/>
              <a:t>fτ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/>
              <a:t>2π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</p:txBody>
      </p:sp>
      <p:sp>
        <p:nvSpPr>
          <p:cNvPr id="6" name="右箭头 5"/>
          <p:cNvSpPr/>
          <p:nvPr/>
        </p:nvSpPr>
        <p:spPr>
          <a:xfrm>
            <a:off x="2611099" y="1389932"/>
            <a:ext cx="638990" cy="1599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91127" y="1268016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/(2πf)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r>
              <a:rPr lang="en-US" altLang="en-US" dirty="0" smtClean="0"/>
              <a:t>/f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3642640" y="2200379"/>
            <a:ext cx="2468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>
                <a:latin typeface="Lucida Grande"/>
                <a:ea typeface="Lucida Grande"/>
                <a:cs typeface="Lucida Grande"/>
              </a:rPr>
              <a:t>1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(2πf</a:t>
            </a:r>
            <a:r>
              <a:rPr lang="en-US" altLang="zh-CN" baseline="-25000" dirty="0" smtClean="0">
                <a:latin typeface="Lucida Grande"/>
                <a:ea typeface="Lucida Grande"/>
                <a:cs typeface="Lucida Grande"/>
              </a:rPr>
              <a:t>1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)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r>
              <a:rPr lang="en-US" altLang="en-US" dirty="0" smtClean="0"/>
              <a:t>/f</a:t>
            </a:r>
            <a:r>
              <a:rPr lang="zh-CN" altLang="zh-CN" baseline="-25000" dirty="0"/>
              <a:t>1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7" name="下箭头 6"/>
          <p:cNvSpPr/>
          <p:nvPr/>
        </p:nvSpPr>
        <p:spPr>
          <a:xfrm>
            <a:off x="4780131" y="1609925"/>
            <a:ext cx="130003" cy="3099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3080084" y="2200379"/>
            <a:ext cx="410011" cy="20938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641127" y="2603380"/>
            <a:ext cx="2468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>
                <a:latin typeface="Lucida Grande"/>
                <a:ea typeface="Lucida Grande"/>
                <a:cs typeface="Lucida Grande"/>
              </a:rPr>
              <a:t>2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(2πf</a:t>
            </a:r>
            <a:r>
              <a:rPr lang="zh-CN" altLang="zh-CN" baseline="-25000" dirty="0">
                <a:latin typeface="Lucida Grande"/>
                <a:ea typeface="Lucida Grande"/>
                <a:cs typeface="Lucida Grande"/>
              </a:rPr>
              <a:t>2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)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r>
              <a:rPr lang="en-US" altLang="en-US" dirty="0" smtClean="0"/>
              <a:t>/f</a:t>
            </a:r>
            <a:r>
              <a:rPr lang="zh-CN" altLang="zh-CN" baseline="-25000" dirty="0" smtClean="0"/>
              <a:t>2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3640570" y="3924885"/>
            <a:ext cx="2468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 smtClean="0">
                <a:latin typeface="Lucida Grande"/>
                <a:ea typeface="Lucida Grande"/>
                <a:cs typeface="Lucida Grande"/>
              </a:rPr>
              <a:t>n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(2πf</a:t>
            </a:r>
            <a:r>
              <a:rPr lang="en-US" altLang="en-US" baseline="-25000" dirty="0" smtClean="0">
                <a:latin typeface="Lucida Grande"/>
                <a:ea typeface="Lucida Grande"/>
                <a:cs typeface="Lucida Grande"/>
              </a:rPr>
              <a:t>n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)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r>
              <a:rPr lang="en-US" altLang="en-US" dirty="0" smtClean="0"/>
              <a:t>/f</a:t>
            </a:r>
            <a:r>
              <a:rPr lang="en-US" altLang="en-US" baseline="-25000" dirty="0"/>
              <a:t>n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17" name="文本框 16"/>
          <p:cNvSpPr txBox="1"/>
          <p:nvPr/>
        </p:nvSpPr>
        <p:spPr>
          <a:xfrm>
            <a:off x="4598473" y="3142704"/>
            <a:ext cx="461665" cy="952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zh-CN" dirty="0"/>
              <a:t>……</a:t>
            </a:r>
            <a:endParaRPr kumimoji="1" lang="zh-CN" alt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55123" y="3236711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Use Chinese Remainder Theorem to get the propagation delay</a:t>
            </a:r>
          </a:p>
        </p:txBody>
      </p:sp>
    </p:spTree>
    <p:extLst>
      <p:ext uri="{BB962C8B-B14F-4D97-AF65-F5344CB8AC3E}">
        <p14:creationId xmlns:p14="http://schemas.microsoft.com/office/powerpoint/2010/main" val="166147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1" y="544773"/>
            <a:ext cx="2146300" cy="1041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439" y="867674"/>
            <a:ext cx="2984500" cy="368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067" y="1829327"/>
            <a:ext cx="3822518" cy="27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8179684" cy="1289163"/>
          </a:xfrm>
        </p:spPr>
        <p:txBody>
          <a:bodyPr>
            <a:normAutofit/>
          </a:bodyPr>
          <a:lstStyle/>
          <a:p>
            <a:r>
              <a:rPr lang="en-US" dirty="0" smtClean="0"/>
              <a:t>Can’t measure propagation delay without detection delay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55" t="4297" r="13274" b="5673"/>
          <a:stretch/>
        </p:blipFill>
        <p:spPr>
          <a:xfrm>
            <a:off x="510324" y="1744748"/>
            <a:ext cx="749105" cy="1335709"/>
          </a:xfrm>
          <a:prstGeom prst="rect">
            <a:avLst/>
          </a:prstGeom>
        </p:spPr>
      </p:pic>
      <p:pic>
        <p:nvPicPr>
          <p:cNvPr id="6" name="Picture 5" descr="sine_wa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259429" y="1830336"/>
            <a:ext cx="4961165" cy="1140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40" y="1382225"/>
            <a:ext cx="2095396" cy="159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7607" y="3152849"/>
            <a:ext cx="576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 = speed of light x propagation delay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47396" y="3627190"/>
            <a:ext cx="695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Measured delay = propagation delay </a:t>
            </a:r>
            <a:r>
              <a:rPr lang="en-US" sz="2400" smtClean="0"/>
              <a:t>+ detection delay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36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Detection Delay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55" t="4297" r="13274" b="5673"/>
          <a:stretch/>
        </p:blipFill>
        <p:spPr>
          <a:xfrm>
            <a:off x="510324" y="1420656"/>
            <a:ext cx="749105" cy="1335709"/>
          </a:xfrm>
          <a:prstGeom prst="rect">
            <a:avLst/>
          </a:prstGeom>
        </p:spPr>
      </p:pic>
      <p:pic>
        <p:nvPicPr>
          <p:cNvPr id="6" name="Picture 5" descr="sine_wa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247855" y="1506244"/>
            <a:ext cx="3405168" cy="114083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06319" y="1828468"/>
            <a:ext cx="1554480" cy="7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Detection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7465671" y="1828468"/>
            <a:ext cx="1572768" cy="766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Decoding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664598" y="1967038"/>
            <a:ext cx="0" cy="217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/>
          <p:cNvSpPr/>
          <p:nvPr/>
        </p:nvSpPr>
        <p:spPr>
          <a:xfrm rot="10800000">
            <a:off x="4500037" y="1753876"/>
            <a:ext cx="312228" cy="21483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67725" y="2173389"/>
            <a:ext cx="1090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59961" y="2206343"/>
            <a:ext cx="21728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" idx="6"/>
          </p:cNvCxnSpPr>
          <p:nvPr/>
        </p:nvCxnSpPr>
        <p:spPr>
          <a:xfrm flipV="1">
            <a:off x="5161960" y="2206343"/>
            <a:ext cx="544359" cy="56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768768" y="2016477"/>
            <a:ext cx="393192" cy="3910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1" idx="1"/>
            <a:endCxn id="21" idx="5"/>
          </p:cNvCxnSpPr>
          <p:nvPr/>
        </p:nvCxnSpPr>
        <p:spPr>
          <a:xfrm>
            <a:off x="4826350" y="2073746"/>
            <a:ext cx="278028" cy="2765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7"/>
            <a:endCxn id="21" idx="3"/>
          </p:cNvCxnSpPr>
          <p:nvPr/>
        </p:nvCxnSpPr>
        <p:spPr>
          <a:xfrm flipH="1">
            <a:off x="4826350" y="2073746"/>
            <a:ext cx="278028" cy="2765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3"/>
              <p:cNvSpPr txBox="1">
                <a:spLocks/>
              </p:cNvSpPr>
              <p:nvPr/>
            </p:nvSpPr>
            <p:spPr>
              <a:xfrm>
                <a:off x="637815" y="2946231"/>
                <a:ext cx="8261906" cy="17872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Detection delay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&gt;&gt;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Propagation delay</a:t>
                </a:r>
              </a:p>
              <a:p>
                <a:pPr marL="914400" lvl="1" indent="-457200">
                  <a:buFont typeface="Wingdings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Detection Delay </a:t>
                </a:r>
                <a14:m>
                  <m:oMath xmlns=""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/>
                  <a:t>200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ns, Propagation Delay </a:t>
                </a:r>
                <a14:m>
                  <m:oMath xmlns=""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20 ns</a:t>
                </a:r>
              </a:p>
              <a:p>
                <a:pPr marL="457200" indent="-457200"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Detection delay is unpredictable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5" y="2946231"/>
                <a:ext cx="8261906" cy="1787209"/>
              </a:xfrm>
              <a:prstGeom prst="rect">
                <a:avLst/>
              </a:prstGeom>
              <a:blipFill rotWithShape="0">
                <a:blip r:embed="rId5"/>
                <a:stretch>
                  <a:fillRect l="-1771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394254" y="862656"/>
            <a:ext cx="208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Detection Delay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637815" y="3242225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How do we eliminate detection delay?</a:t>
            </a:r>
          </a:p>
        </p:txBody>
      </p:sp>
    </p:spTree>
    <p:extLst>
      <p:ext uri="{BB962C8B-B14F-4D97-AF65-F5344CB8AC3E}">
        <p14:creationId xmlns:p14="http://schemas.microsoft.com/office/powerpoint/2010/main" val="36841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Problem</a:t>
            </a:r>
            <a:r>
              <a:rPr lang="en-US" dirty="0" smtClean="0"/>
              <a:t>: Separate detection delay from propagation delay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26801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Solution</a:t>
            </a:r>
            <a:r>
              <a:rPr lang="en-US" dirty="0" smtClean="0"/>
              <a:t>: Leverage that propagation delay and detection delay happen at different frequencies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855" t="4297" r="13274" b="5673"/>
          <a:stretch/>
        </p:blipFill>
        <p:spPr>
          <a:xfrm>
            <a:off x="417726" y="2346628"/>
            <a:ext cx="749105" cy="1335709"/>
          </a:xfrm>
          <a:prstGeom prst="rect">
            <a:avLst/>
          </a:prstGeom>
        </p:spPr>
      </p:pic>
      <p:pic>
        <p:nvPicPr>
          <p:cNvPr id="10" name="Picture 9" descr="sine_wa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155257" y="2432216"/>
            <a:ext cx="3405168" cy="11408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77435" y="2199745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i="1" smtClean="0">
                <a:latin typeface="Calibri" charset="0"/>
                <a:ea typeface="Calibri" charset="0"/>
                <a:cs typeface="Calibri" charset="0"/>
              </a:rPr>
              <a:t>f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13721" y="2754440"/>
            <a:ext cx="1554480" cy="7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Detection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7373073" y="2754440"/>
            <a:ext cx="1572768" cy="766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Decoding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572000" y="2893010"/>
            <a:ext cx="0" cy="217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14"/>
          <p:cNvSpPr/>
          <p:nvPr/>
        </p:nvSpPr>
        <p:spPr>
          <a:xfrm rot="10800000">
            <a:off x="4407439" y="2679848"/>
            <a:ext cx="312228" cy="21483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5127" y="3099361"/>
            <a:ext cx="1090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7363" y="3132315"/>
            <a:ext cx="21728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69362" y="3132315"/>
            <a:ext cx="544359" cy="56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76170" y="2942449"/>
            <a:ext cx="393192" cy="3910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33752" y="2999718"/>
            <a:ext cx="278028" cy="2765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33752" y="2999718"/>
            <a:ext cx="278028" cy="2765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8151" y="2425142"/>
            <a:ext cx="61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i="1" smtClean="0">
                <a:latin typeface="Calibri" charset="0"/>
                <a:ea typeface="Calibri" charset="0"/>
                <a:cs typeface="Calibri" charset="0"/>
              </a:rPr>
              <a:t>f-f</a:t>
            </a:r>
            <a:r>
              <a:rPr lang="en-US" sz="2800" b="1" i="1" baseline="-25000" smtClean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6346" y="3690381"/>
            <a:ext cx="208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Propagation Delay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0083" y="3682337"/>
            <a:ext cx="208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Detection Delay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3" grpId="0" animBg="1"/>
      <p:bldP spid="15" grpId="0" animBg="1"/>
      <p:bldP spid="19" grpId="0" animBg="1"/>
      <p:bldP spid="22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855" t="4297" r="13274" b="5673"/>
          <a:stretch/>
        </p:blipFill>
        <p:spPr>
          <a:xfrm>
            <a:off x="417726" y="552549"/>
            <a:ext cx="749105" cy="1335709"/>
          </a:xfrm>
          <a:prstGeom prst="rect">
            <a:avLst/>
          </a:prstGeom>
        </p:spPr>
      </p:pic>
      <p:pic>
        <p:nvPicPr>
          <p:cNvPr id="10" name="Picture 9" descr="sine_wa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155257" y="638137"/>
            <a:ext cx="3405168" cy="11408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77435" y="660309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i="1" smtClean="0">
                <a:latin typeface="Calibri" charset="0"/>
                <a:ea typeface="Calibri" charset="0"/>
                <a:cs typeface="Calibri" charset="0"/>
              </a:rPr>
              <a:t>f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13721" y="960361"/>
            <a:ext cx="1554480" cy="7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Detection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7373073" y="960361"/>
            <a:ext cx="1572768" cy="766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Decoding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572000" y="1098931"/>
            <a:ext cx="0" cy="217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14"/>
          <p:cNvSpPr/>
          <p:nvPr/>
        </p:nvSpPr>
        <p:spPr>
          <a:xfrm rot="10800000">
            <a:off x="4407439" y="874194"/>
            <a:ext cx="312228" cy="21483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5127" y="1305282"/>
            <a:ext cx="1090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7363" y="1338236"/>
            <a:ext cx="21728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69362" y="1338236"/>
            <a:ext cx="544359" cy="56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76170" y="1148370"/>
            <a:ext cx="393192" cy="3910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33752" y="1205639"/>
            <a:ext cx="278028" cy="2765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33752" y="1205639"/>
            <a:ext cx="278028" cy="2765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8151" y="631063"/>
            <a:ext cx="61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i="1" smtClean="0">
                <a:latin typeface="Calibri" charset="0"/>
                <a:ea typeface="Calibri" charset="0"/>
                <a:cs typeface="Calibri" charset="0"/>
              </a:rPr>
              <a:t>f-f</a:t>
            </a:r>
            <a:r>
              <a:rPr lang="en-US" sz="2800" b="1" i="1" baseline="-25000" smtClean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6346" y="1896302"/>
            <a:ext cx="208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Propagation Delay (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τ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0083" y="1888258"/>
            <a:ext cx="208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Detection Delay (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τ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’)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34945" y="3123873"/>
            <a:ext cx="176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2π</a:t>
            </a:r>
            <a:r>
              <a:rPr lang="en-US" altLang="zh-CN" dirty="0" err="1" smtClean="0"/>
              <a:t>fτ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/>
              <a:t>2π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</p:txBody>
      </p:sp>
      <p:sp>
        <p:nvSpPr>
          <p:cNvPr id="28" name="矩形 27"/>
          <p:cNvSpPr/>
          <p:nvPr/>
        </p:nvSpPr>
        <p:spPr>
          <a:xfrm>
            <a:off x="2334945" y="3677871"/>
            <a:ext cx="3665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2π</a:t>
            </a:r>
            <a:r>
              <a:rPr lang="en-US" altLang="zh-CN" dirty="0" err="1" smtClean="0"/>
              <a:t>fτ</a:t>
            </a:r>
            <a:r>
              <a:rPr lang="en-US" altLang="zh-CN" dirty="0" smtClean="0"/>
              <a:t> + 2π(f-f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)</a:t>
            </a:r>
            <a:r>
              <a:rPr lang="en-US" altLang="zh-CN" dirty="0" err="1" smtClean="0"/>
              <a:t>τ</a:t>
            </a:r>
            <a:r>
              <a:rPr lang="en-US" altLang="zh-CN" baseline="30000" dirty="0" smtClean="0"/>
              <a:t>‘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/>
              <a:t>2π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050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Localization is Cool!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6266" y="2346342"/>
            <a:ext cx="7886700" cy="2170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60000"/>
              </a:lnSpc>
              <a:buFont typeface="Arial" charset="0"/>
              <a:buChar char="•"/>
            </a:pPr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Locate </a:t>
            </a:r>
            <a:r>
              <a:rPr lang="en-US" sz="2800" b="1" dirty="0" smtClean="0">
                <a:latin typeface="+mn-lt"/>
                <a:ea typeface="Calibri" charset="0"/>
                <a:cs typeface="Calibri" charset="0"/>
              </a:rPr>
              <a:t>off-the-shelf devices</a:t>
            </a:r>
            <a:endParaRPr lang="en-US" sz="2800" dirty="0" smtClean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lnSpc>
                <a:spcPct val="160000"/>
              </a:lnSpc>
              <a:buFont typeface="Arial" charset="0"/>
              <a:buChar char="•"/>
            </a:pPr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Accuracy of </a:t>
            </a:r>
            <a:r>
              <a:rPr lang="en-US" sz="2800" b="1" dirty="0" smtClean="0">
                <a:latin typeface="+mn-lt"/>
                <a:ea typeface="Calibri" charset="0"/>
                <a:cs typeface="Calibri" charset="0"/>
              </a:rPr>
              <a:t>tens of 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6266" y="1067781"/>
            <a:ext cx="8317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SpotFi</a:t>
            </a:r>
            <a:r>
              <a:rPr lang="en-US" sz="2400" dirty="0" smtClean="0"/>
              <a:t> [SIGCOMM’ 15], </a:t>
            </a:r>
            <a:r>
              <a:rPr lang="en-US" sz="2400" dirty="0" err="1" smtClean="0"/>
              <a:t>ToneTrack</a:t>
            </a:r>
            <a:r>
              <a:rPr lang="en-US" sz="2400" dirty="0" smtClean="0"/>
              <a:t> [</a:t>
            </a:r>
            <a:r>
              <a:rPr lang="en-US" sz="2400" dirty="0" err="1" smtClean="0"/>
              <a:t>Mobicom</a:t>
            </a:r>
            <a:r>
              <a:rPr lang="en-US" sz="2400" dirty="0" smtClean="0"/>
              <a:t>’ 15], </a:t>
            </a:r>
            <a:r>
              <a:rPr lang="en-US" sz="2400" dirty="0" err="1" smtClean="0"/>
              <a:t>Phaser</a:t>
            </a:r>
            <a:r>
              <a:rPr lang="en-US" sz="2400" dirty="0" smtClean="0"/>
              <a:t> [</a:t>
            </a:r>
            <a:r>
              <a:rPr lang="en-US" sz="2400" dirty="0" err="1" smtClean="0"/>
              <a:t>Mobicom</a:t>
            </a:r>
            <a:r>
              <a:rPr lang="en-US" sz="2400" dirty="0" smtClean="0"/>
              <a:t>’ 14], </a:t>
            </a:r>
            <a:r>
              <a:rPr lang="en-US" sz="2400" dirty="0" err="1" smtClean="0"/>
              <a:t>Tagoram</a:t>
            </a:r>
            <a:r>
              <a:rPr lang="en-US" sz="2400" dirty="0" smtClean="0"/>
              <a:t> [</a:t>
            </a:r>
            <a:r>
              <a:rPr lang="en-US" sz="2400" dirty="0" err="1" smtClean="0"/>
              <a:t>Mobicom</a:t>
            </a:r>
            <a:r>
              <a:rPr lang="en-US" sz="2400" dirty="0" smtClean="0"/>
              <a:t>’ 14], </a:t>
            </a:r>
            <a:r>
              <a:rPr lang="en-US" sz="2400" dirty="0" err="1" smtClean="0"/>
              <a:t>LTEye</a:t>
            </a:r>
            <a:r>
              <a:rPr lang="en-US" sz="2400" dirty="0" smtClean="0"/>
              <a:t> [SIGCOMM’ 14], </a:t>
            </a:r>
            <a:r>
              <a:rPr lang="en-US" sz="2400" dirty="0" err="1" smtClean="0"/>
              <a:t>ArrayTrack</a:t>
            </a:r>
            <a:r>
              <a:rPr lang="en-US" sz="2400" dirty="0" smtClean="0"/>
              <a:t> </a:t>
            </a:r>
            <a:r>
              <a:rPr lang="en-US" sz="2400" dirty="0"/>
              <a:t>[NSDI’13], </a:t>
            </a:r>
            <a:r>
              <a:rPr lang="en-US" sz="2400" dirty="0" err="1"/>
              <a:t>PinPoint</a:t>
            </a:r>
            <a:r>
              <a:rPr lang="en-US" sz="2400" dirty="0"/>
              <a:t> [NSDI’13], </a:t>
            </a:r>
            <a:r>
              <a:rPr lang="en-US" sz="2400" dirty="0" err="1"/>
              <a:t>PinIt</a:t>
            </a:r>
            <a:r>
              <a:rPr lang="en-US" sz="2400" dirty="0"/>
              <a:t> [SIGCOMM’13], Zee [MobiCom’12], </a:t>
            </a:r>
            <a:r>
              <a:rPr lang="en-US" sz="2400" dirty="0" err="1"/>
              <a:t>PinLoc</a:t>
            </a:r>
            <a:r>
              <a:rPr lang="en-US" sz="2400" dirty="0"/>
              <a:t> [MobySys’12], </a:t>
            </a:r>
            <a:r>
              <a:rPr lang="en-US" sz="2400" dirty="0" smtClean="0"/>
              <a:t>EZ </a:t>
            </a:r>
            <a:r>
              <a:rPr lang="en-US" sz="2400" dirty="0"/>
              <a:t>[MobiCom’10], </a:t>
            </a:r>
            <a:r>
              <a:rPr lang="en-US" sz="2400" dirty="0" smtClean="0"/>
              <a:t>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96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1855" t="4297" r="13274" b="5673"/>
          <a:stretch/>
        </p:blipFill>
        <p:spPr>
          <a:xfrm>
            <a:off x="417726" y="552549"/>
            <a:ext cx="749105" cy="1335709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613721" y="960361"/>
            <a:ext cx="1554480" cy="7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Detection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7373073" y="960361"/>
            <a:ext cx="1572768" cy="766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Decoding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572000" y="1098931"/>
            <a:ext cx="0" cy="217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/>
          <p:cNvSpPr/>
          <p:nvPr/>
        </p:nvSpPr>
        <p:spPr>
          <a:xfrm rot="10800000">
            <a:off x="4407439" y="874194"/>
            <a:ext cx="312228" cy="21483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75127" y="1305282"/>
            <a:ext cx="1090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67363" y="1338236"/>
            <a:ext cx="21728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69362" y="1338236"/>
            <a:ext cx="544359" cy="56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76170" y="1148370"/>
            <a:ext cx="393192" cy="3910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733752" y="1205639"/>
            <a:ext cx="278028" cy="2765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733752" y="1205639"/>
            <a:ext cx="278028" cy="2765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28151" y="631063"/>
            <a:ext cx="61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i="1" smtClean="0">
                <a:latin typeface="Calibri" charset="0"/>
                <a:ea typeface="Calibri" charset="0"/>
                <a:cs typeface="Calibri" charset="0"/>
              </a:rPr>
              <a:t>f-f</a:t>
            </a:r>
            <a:r>
              <a:rPr lang="en-US" sz="2800" b="1" i="1" baseline="-25000" smtClean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02340" y="3807928"/>
            <a:ext cx="88546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Idea: Use OFDM to measure phase at f=f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30489" r="28860" b="27126"/>
          <a:stretch/>
        </p:blipFill>
        <p:spPr>
          <a:xfrm>
            <a:off x="1174936" y="709060"/>
            <a:ext cx="3221073" cy="12861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77435" y="660309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i="1" smtClean="0">
                <a:latin typeface="Calibri" charset="0"/>
                <a:ea typeface="Calibri" charset="0"/>
                <a:cs typeface="Calibri" charset="0"/>
              </a:rPr>
              <a:t>f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6346" y="1896302"/>
            <a:ext cx="208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Propagation Delay (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τ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0083" y="1888258"/>
            <a:ext cx="208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Detection Delay (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τ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’)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334945" y="3123873"/>
            <a:ext cx="176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2π</a:t>
            </a:r>
            <a:r>
              <a:rPr lang="en-US" altLang="zh-CN" dirty="0" err="1" smtClean="0"/>
              <a:t>fτ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/>
              <a:t>2π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</p:txBody>
      </p:sp>
      <p:sp>
        <p:nvSpPr>
          <p:cNvPr id="37" name="矩形 36"/>
          <p:cNvSpPr/>
          <p:nvPr/>
        </p:nvSpPr>
        <p:spPr>
          <a:xfrm>
            <a:off x="2334945" y="3677871"/>
            <a:ext cx="3665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2π</a:t>
            </a:r>
            <a:r>
              <a:rPr lang="en-US" altLang="zh-CN" dirty="0" err="1" smtClean="0"/>
              <a:t>fτ</a:t>
            </a:r>
            <a:r>
              <a:rPr lang="en-US" altLang="zh-CN" dirty="0" smtClean="0"/>
              <a:t> + 2π(f-f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)</a:t>
            </a:r>
            <a:r>
              <a:rPr lang="en-US" altLang="zh-CN" dirty="0" err="1" smtClean="0"/>
              <a:t>τ</a:t>
            </a:r>
            <a:r>
              <a:rPr lang="en-US" altLang="zh-CN" baseline="30000" dirty="0" smtClean="0"/>
              <a:t>‘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/>
              <a:t>2π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49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88546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But </a:t>
            </a:r>
            <a:r>
              <a:rPr lang="en-US" dirty="0" err="1" smtClean="0"/>
              <a:t>WiFi</a:t>
            </a:r>
            <a:r>
              <a:rPr lang="en-US" dirty="0" smtClean="0"/>
              <a:t> does not transmit at f=f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5340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endCxn id="3" idx="0"/>
          </p:cNvCxnSpPr>
          <p:nvPr/>
        </p:nvCxnSpPr>
        <p:spPr>
          <a:xfrm>
            <a:off x="4202740" y="2674218"/>
            <a:ext cx="0" cy="1483181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88546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Solution: Leverage OFDM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162400" y="1268016"/>
            <a:ext cx="5834" cy="2913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127618" y="4167333"/>
            <a:ext cx="6873382" cy="13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3777042" y="4157399"/>
                <a:ext cx="8513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77042" y="4157399"/>
                <a:ext cx="85139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56506" y="4168973"/>
                <a:ext cx="8556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506" y="4168973"/>
                <a:ext cx="85568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057" r="-638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01249" y="4157399"/>
                <a:ext cx="1025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249" y="4157399"/>
                <a:ext cx="102560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119" r="-595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60894" y="4167333"/>
                <a:ext cx="1025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+3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94" y="4167333"/>
                <a:ext cx="102560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059" r="-532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53503" y="4167333"/>
                <a:ext cx="1025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03" y="4167333"/>
                <a:ext cx="102560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119" r="-595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85647" y="4181159"/>
                <a:ext cx="1025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47" y="4181159"/>
                <a:ext cx="102560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714" r="-595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0761" y="1268016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62400" y="1268018"/>
            <a:ext cx="6303271" cy="2736823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flipV="1">
            <a:off x="1188720" y="3913401"/>
            <a:ext cx="109728" cy="109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V="1">
            <a:off x="2194560" y="3425627"/>
            <a:ext cx="109728" cy="109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V="1">
            <a:off x="3108960" y="3043550"/>
            <a:ext cx="109728" cy="109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V="1">
            <a:off x="5029200" y="2246821"/>
            <a:ext cx="109728" cy="109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V="1">
            <a:off x="6035040" y="1843638"/>
            <a:ext cx="109728" cy="109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V="1">
            <a:off x="7040880" y="1405728"/>
            <a:ext cx="109728" cy="109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21359" y="4167333"/>
                <a:ext cx="8556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59" y="4167333"/>
                <a:ext cx="85568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057" r="-638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508287" y="1843638"/>
            <a:ext cx="138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Phase at f=f</a:t>
            </a:r>
            <a:r>
              <a:rPr lang="en-US" sz="2400" baseline="-25000" dirty="0" smtClean="0"/>
              <a:t>c</a:t>
            </a:r>
            <a:endParaRPr lang="en-US" sz="2400" dirty="0" smtClean="0"/>
          </a:p>
        </p:txBody>
      </p:sp>
      <p:cxnSp>
        <p:nvCxnSpPr>
          <p:cNvPr id="26" name="Straight Connector 25"/>
          <p:cNvCxnSpPr>
            <a:endCxn id="24" idx="2"/>
          </p:cNvCxnSpPr>
          <p:nvPr/>
        </p:nvCxnSpPr>
        <p:spPr>
          <a:xfrm>
            <a:off x="1162400" y="2674218"/>
            <a:ext cx="3040340" cy="417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6677" y="2431446"/>
                <a:ext cx="9262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7" y="2431446"/>
                <a:ext cx="92626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1853503" y="729506"/>
            <a:ext cx="3665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2π</a:t>
            </a:r>
            <a:r>
              <a:rPr lang="en-US" altLang="zh-CN" dirty="0" err="1" smtClean="0"/>
              <a:t>fτ</a:t>
            </a:r>
            <a:r>
              <a:rPr lang="en-US" altLang="zh-CN" dirty="0" smtClean="0"/>
              <a:t> + 2π(f-f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)</a:t>
            </a:r>
            <a:r>
              <a:rPr lang="en-US" altLang="zh-CN" dirty="0" err="1" smtClean="0"/>
              <a:t>τ</a:t>
            </a:r>
            <a:r>
              <a:rPr lang="en-US" altLang="zh-CN" baseline="30000" dirty="0" smtClean="0"/>
              <a:t>‘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/>
              <a:t>2π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</p:txBody>
      </p:sp>
      <p:sp>
        <p:nvSpPr>
          <p:cNvPr id="29" name="矩形 28"/>
          <p:cNvSpPr/>
          <p:nvPr/>
        </p:nvSpPr>
        <p:spPr>
          <a:xfrm>
            <a:off x="1872475" y="1027622"/>
            <a:ext cx="3665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 err="1" smtClean="0">
                <a:latin typeface="Lucida Grande"/>
                <a:ea typeface="Lucida Grande"/>
                <a:cs typeface="Lucida Grande"/>
              </a:rPr>
              <a:t>c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2π</a:t>
            </a:r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c</a:t>
            </a:r>
            <a:r>
              <a:rPr lang="en-US" altLang="zh-CN" dirty="0" err="1" smtClean="0"/>
              <a:t>τ</a:t>
            </a:r>
            <a:r>
              <a:rPr lang="en-US" altLang="zh-CN" dirty="0" smtClean="0"/>
              <a:t> + 0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/>
              <a:t>2π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448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  <p:bldP spid="42" grpId="0"/>
      <p:bldP spid="43" grpId="0"/>
      <p:bldP spid="44" grpId="0"/>
      <p:bldP spid="4" grpId="0"/>
      <p:bldP spid="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2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Mathematically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748653" y="1268016"/>
            <a:ext cx="2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 err="1" smtClean="0">
                <a:latin typeface="Lucida Grande"/>
                <a:ea typeface="Lucida Grande"/>
                <a:cs typeface="Lucida Grande"/>
              </a:rPr>
              <a:t>c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2πf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 τ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/>
              <a:t>2π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</p:txBody>
      </p:sp>
      <p:sp>
        <p:nvSpPr>
          <p:cNvPr id="13" name="右箭头 12"/>
          <p:cNvSpPr/>
          <p:nvPr/>
        </p:nvSpPr>
        <p:spPr>
          <a:xfrm>
            <a:off x="2611099" y="1389932"/>
            <a:ext cx="638990" cy="1599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591127" y="126801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 err="1" smtClean="0">
                <a:latin typeface="Lucida Grande"/>
                <a:ea typeface="Lucida Grande"/>
                <a:cs typeface="Lucida Grande"/>
              </a:rPr>
              <a:t>c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/(2πf</a:t>
            </a:r>
            <a:r>
              <a:rPr lang="en-US" altLang="en-US" baseline="-25000" dirty="0" smtClean="0">
                <a:latin typeface="Lucida Grande"/>
                <a:ea typeface="Lucida Grande"/>
                <a:cs typeface="Lucida Grande"/>
              </a:rPr>
              <a:t>c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)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r>
              <a:rPr lang="en-US" altLang="en-US" dirty="0" smtClean="0"/>
              <a:t>/f</a:t>
            </a:r>
            <a:r>
              <a:rPr lang="en-US" altLang="en-US" baseline="-25000" dirty="0" smtClean="0"/>
              <a:t>c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3642640" y="2200379"/>
            <a:ext cx="269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 smtClean="0">
                <a:latin typeface="Lucida Grande"/>
                <a:ea typeface="Lucida Grande"/>
                <a:cs typeface="Lucida Grande"/>
              </a:rPr>
              <a:t>1c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(2πf</a:t>
            </a:r>
            <a:r>
              <a:rPr lang="en-US" altLang="zh-CN" baseline="-25000" dirty="0" smtClean="0">
                <a:latin typeface="Lucida Grande"/>
                <a:ea typeface="Lucida Grande"/>
                <a:cs typeface="Lucida Grande"/>
              </a:rPr>
              <a:t>1c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)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r>
              <a:rPr lang="en-US" altLang="en-US" dirty="0" smtClean="0"/>
              <a:t>/f</a:t>
            </a:r>
            <a:r>
              <a:rPr lang="en-US" altLang="zh-CN" baseline="-25000" dirty="0"/>
              <a:t>1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16" name="下箭头 15"/>
          <p:cNvSpPr/>
          <p:nvPr/>
        </p:nvSpPr>
        <p:spPr>
          <a:xfrm>
            <a:off x="4780131" y="1609925"/>
            <a:ext cx="130003" cy="3099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3080084" y="2200379"/>
            <a:ext cx="410011" cy="20938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641127" y="2603380"/>
            <a:ext cx="269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 smtClean="0">
                <a:latin typeface="Lucida Grande"/>
                <a:ea typeface="Lucida Grande"/>
                <a:cs typeface="Lucida Grande"/>
              </a:rPr>
              <a:t>2c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(2πf</a:t>
            </a:r>
            <a:r>
              <a:rPr lang="zh-CN" altLang="zh-CN" baseline="-25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altLang="zh-CN" baseline="-25000" dirty="0" smtClean="0">
                <a:latin typeface="Lucida Grande"/>
                <a:ea typeface="Lucida Grande"/>
                <a:cs typeface="Lucida Grande"/>
              </a:rPr>
              <a:t>c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)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r>
              <a:rPr lang="en-US" altLang="en-US" dirty="0" smtClean="0"/>
              <a:t>/f</a:t>
            </a:r>
            <a:r>
              <a:rPr lang="en-US" altLang="zh-CN" baseline="-25000" dirty="0" smtClean="0"/>
              <a:t>2c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3640570" y="3924885"/>
            <a:ext cx="269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baseline="-25000" dirty="0" err="1" smtClean="0">
                <a:latin typeface="Lucida Grande"/>
                <a:ea typeface="Lucida Grande"/>
                <a:cs typeface="Lucida Grande"/>
              </a:rPr>
              <a:t>nc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(2π</a:t>
            </a:r>
            <a:r>
              <a:rPr lang="en-US" altLang="en-US" dirty="0" err="1" smtClean="0">
                <a:latin typeface="Lucida Grande"/>
                <a:ea typeface="Lucida Grande"/>
                <a:cs typeface="Lucida Grande"/>
              </a:rPr>
              <a:t>f</a:t>
            </a:r>
            <a:r>
              <a:rPr lang="en-US" altLang="en-US" baseline="-25000" dirty="0" err="1" smtClean="0">
                <a:latin typeface="Lucida Grande"/>
                <a:ea typeface="Lucida Grande"/>
                <a:cs typeface="Lucida Grande"/>
              </a:rPr>
              <a:t>nc</a:t>
            </a:r>
            <a:r>
              <a:rPr lang="en-US" altLang="en-US" dirty="0" smtClean="0">
                <a:latin typeface="Lucida Grande"/>
                <a:ea typeface="Lucida Grande"/>
                <a:cs typeface="Lucida Grande"/>
              </a:rPr>
              <a:t>)</a:t>
            </a:r>
            <a:r>
              <a:rPr lang="zh-CN" altLang="en-US" dirty="0" smtClean="0"/>
              <a:t>  </a:t>
            </a:r>
            <a:r>
              <a:rPr lang="en-US" altLang="zh-CN" dirty="0"/>
              <a:t>mod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f</a:t>
            </a:r>
            <a:r>
              <a:rPr lang="en-US" altLang="en-US" baseline="-25000" dirty="0" err="1" smtClean="0"/>
              <a:t>nc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4598473" y="3142704"/>
            <a:ext cx="461665" cy="952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zh-CN" dirty="0"/>
              <a:t>……</a:t>
            </a:r>
            <a:endParaRPr kumimoji="1" lang="zh-CN" alt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28650" y="3142704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Chronos</a:t>
            </a:r>
            <a:r>
              <a:rPr lang="en-US" dirty="0" smtClean="0">
                <a:solidFill>
                  <a:schemeClr val="bg1"/>
                </a:solidFill>
              </a:rPr>
              <a:t> eliminates packet detection delay by leveraging OFDM properties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8421597" cy="3263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Initial Phase </a:t>
            </a:r>
            <a:r>
              <a:rPr lang="en-US" sz="2400" dirty="0"/>
              <a:t>O</a:t>
            </a:r>
            <a:r>
              <a:rPr lang="en-US" sz="2400" dirty="0" smtClean="0"/>
              <a:t>ffset Compensation and Carrier Frequency Offset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Multipath 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0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515350" cy="32635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Initial Phase 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ffset Compensation and Carrier Frequency Offset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Multipath 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368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Phase Offsets and Carrier Frequency Offset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55" t="4297" r="13274" b="5673"/>
          <a:stretch/>
        </p:blipFill>
        <p:spPr>
          <a:xfrm>
            <a:off x="510324" y="1744748"/>
            <a:ext cx="749105" cy="1335709"/>
          </a:xfrm>
          <a:prstGeom prst="rect">
            <a:avLst/>
          </a:prstGeom>
        </p:spPr>
      </p:pic>
      <p:pic>
        <p:nvPicPr>
          <p:cNvPr id="6" name="Picture 5" descr="sine_wa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259429" y="1830336"/>
            <a:ext cx="4961165" cy="114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011" y="2795145"/>
            <a:ext cx="415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i="1" dirty="0" err="1" smtClean="0">
                <a:latin typeface="Calibri" charset="0"/>
                <a:ea typeface="Calibri" charset="0"/>
                <a:cs typeface="Calibri" charset="0"/>
              </a:rPr>
              <a:t>τ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40" y="1382225"/>
            <a:ext cx="2095396" cy="15982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92762" y="3753843"/>
            <a:ext cx="4370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sz="2800" dirty="0"/>
              <a:t>=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2π</a:t>
            </a:r>
            <a:r>
              <a:rPr lang="en-US" altLang="zh-CN" sz="2800" dirty="0" err="1" smtClean="0"/>
              <a:t>fτ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+ </a:t>
            </a:r>
            <a:r>
              <a:rPr lang="en-US" altLang="zh-CN" sz="2800" dirty="0" err="1" smtClean="0"/>
              <a:t>Δ</a:t>
            </a:r>
            <a:r>
              <a:rPr lang="en-US" altLang="zh-CN" sz="2800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Δf</a:t>
            </a:r>
            <a:r>
              <a:rPr lang="en-US" altLang="zh-CN" sz="2800" dirty="0" smtClean="0"/>
              <a:t>)t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mod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2π</a:t>
            </a:r>
            <a:r>
              <a:rPr lang="zh-CN" altLang="en-US" sz="2800" dirty="0"/>
              <a:t> </a:t>
            </a:r>
            <a:r>
              <a:rPr lang="en-US" altLang="zh-CN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459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ne_wav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259429" y="1541241"/>
            <a:ext cx="4961165" cy="1140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Use Acknowledgements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855" t="4297" r="13274" b="5673"/>
          <a:stretch/>
        </p:blipFill>
        <p:spPr>
          <a:xfrm>
            <a:off x="510324" y="1443803"/>
            <a:ext cx="749105" cy="1335709"/>
          </a:xfrm>
          <a:prstGeom prst="rect">
            <a:avLst/>
          </a:prstGeom>
        </p:spPr>
      </p:pic>
      <p:pic>
        <p:nvPicPr>
          <p:cNvPr id="6" name="Picture 5" descr="sine_wav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30588" r="15242" b="35484"/>
          <a:stretch/>
        </p:blipFill>
        <p:spPr>
          <a:xfrm>
            <a:off x="1259429" y="1529391"/>
            <a:ext cx="4961165" cy="114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011" y="2494200"/>
            <a:ext cx="415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45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14920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922379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229838" algn="l" rtl="0" eaLnBrk="0" fontAlgn="base" hangingPunct="0">
              <a:spcBef>
                <a:spcPct val="0"/>
              </a:spcBef>
              <a:spcAft>
                <a:spcPct val="0"/>
              </a:spcAft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53729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844758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15221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59679" algn="l" defTabSz="307459" rtl="0" eaLnBrk="1" latinLnBrk="0" hangingPunct="1">
              <a:defRPr sz="1626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i="1" dirty="0" err="1" smtClean="0">
                <a:latin typeface="Calibri" charset="0"/>
                <a:ea typeface="Calibri" charset="0"/>
                <a:cs typeface="Calibri" charset="0"/>
              </a:rPr>
              <a:t>τ</a:t>
            </a:r>
            <a:endParaRPr lang="en-US" sz="2800" b="1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40" y="1081280"/>
            <a:ext cx="2095396" cy="15982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862682" y="3017420"/>
            <a:ext cx="328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sz="2000" baseline="-25000" dirty="0" smtClean="0">
                <a:latin typeface="Lucida Grande"/>
                <a:ea typeface="Lucida Grande"/>
                <a:cs typeface="Lucida Grande"/>
              </a:rPr>
              <a:t>1</a:t>
            </a:r>
            <a:r>
              <a:rPr lang="en-US" altLang="zh-CN" sz="2000" dirty="0" smtClean="0"/>
              <a:t>=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2π</a:t>
            </a:r>
            <a:r>
              <a:rPr lang="en-US" altLang="zh-CN" sz="2000" dirty="0" err="1" smtClean="0"/>
              <a:t>fτ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+ </a:t>
            </a:r>
            <a:r>
              <a:rPr lang="en-US" altLang="zh-CN" sz="2000" dirty="0" err="1" smtClean="0"/>
              <a:t>Δ</a:t>
            </a:r>
            <a:r>
              <a:rPr lang="en-US" altLang="zh-CN" sz="2000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Δf</a:t>
            </a:r>
            <a:r>
              <a:rPr lang="en-US" altLang="zh-CN" sz="2000" dirty="0" smtClean="0"/>
              <a:t>)t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2π</a:t>
            </a:r>
            <a:r>
              <a:rPr lang="zh-CN" altLang="en-US" sz="2000" dirty="0"/>
              <a:t> </a:t>
            </a:r>
            <a:r>
              <a:rPr lang="en-US" altLang="zh-CN" sz="2000" dirty="0"/>
              <a:t>  </a:t>
            </a:r>
          </a:p>
        </p:txBody>
      </p:sp>
      <p:sp>
        <p:nvSpPr>
          <p:cNvPr id="17" name="矩形 16"/>
          <p:cNvSpPr/>
          <p:nvPr/>
        </p:nvSpPr>
        <p:spPr>
          <a:xfrm>
            <a:off x="1875708" y="3417530"/>
            <a:ext cx="328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sz="2000" baseline="-25000" dirty="0">
                <a:latin typeface="Lucida Grande"/>
                <a:ea typeface="Lucida Grande"/>
                <a:cs typeface="Lucida Grande"/>
              </a:rPr>
              <a:t>2</a:t>
            </a:r>
            <a:r>
              <a:rPr lang="en-US" altLang="zh-CN" sz="2000" dirty="0" smtClean="0"/>
              <a:t>=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2π</a:t>
            </a:r>
            <a:r>
              <a:rPr lang="en-US" altLang="zh-CN" sz="2000" dirty="0" err="1" smtClean="0"/>
              <a:t>fτ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– </a:t>
            </a:r>
            <a:r>
              <a:rPr lang="en-US" altLang="zh-CN" sz="2000" dirty="0" err="1" smtClean="0"/>
              <a:t>Δ</a:t>
            </a:r>
            <a:r>
              <a:rPr lang="en-US" altLang="zh-CN" sz="2000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-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Δf</a:t>
            </a:r>
            <a:r>
              <a:rPr lang="en-US" altLang="zh-CN" sz="2000" dirty="0" smtClean="0"/>
              <a:t>)t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2π</a:t>
            </a:r>
            <a:r>
              <a:rPr lang="zh-CN" altLang="en-US" sz="2000" dirty="0"/>
              <a:t> </a:t>
            </a:r>
            <a:r>
              <a:rPr lang="en-US" altLang="zh-CN" sz="2000" dirty="0"/>
              <a:t>  </a:t>
            </a:r>
          </a:p>
        </p:txBody>
      </p:sp>
      <p:sp>
        <p:nvSpPr>
          <p:cNvPr id="19" name="矩形 18"/>
          <p:cNvSpPr/>
          <p:nvPr/>
        </p:nvSpPr>
        <p:spPr>
          <a:xfrm>
            <a:off x="1875708" y="3817640"/>
            <a:ext cx="2497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Lucida Grande"/>
                <a:ea typeface="Lucida Grande"/>
                <a:cs typeface="Lucida Grande"/>
              </a:rPr>
              <a:t>ϕ</a:t>
            </a:r>
            <a:r>
              <a:rPr lang="en-US" altLang="zh-CN" sz="2000" baseline="-25000" dirty="0">
                <a:latin typeface="Lucida Grande"/>
                <a:ea typeface="Lucida Grande"/>
                <a:cs typeface="Lucida Grande"/>
              </a:rPr>
              <a:t>1</a:t>
            </a:r>
            <a:r>
              <a:rPr lang="en-US" altLang="zh-CN" sz="2000" dirty="0" smtClean="0">
                <a:latin typeface="Lucida Grande"/>
                <a:ea typeface="Lucida Grande"/>
                <a:cs typeface="Lucida Grande"/>
              </a:rPr>
              <a:t>+ϕ</a:t>
            </a:r>
            <a:r>
              <a:rPr lang="en-US" altLang="zh-CN" sz="2000" baseline="-25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altLang="zh-CN" sz="2000" dirty="0" smtClean="0"/>
              <a:t>=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4π</a:t>
            </a:r>
            <a:r>
              <a:rPr lang="en-US" altLang="zh-CN" sz="2000" dirty="0" err="1" smtClean="0"/>
              <a:t>fτ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2π</a:t>
            </a:r>
            <a:r>
              <a:rPr lang="zh-CN" altLang="en-US" sz="2000" dirty="0"/>
              <a:t> </a:t>
            </a:r>
            <a:r>
              <a:rPr lang="en-US" altLang="zh-CN" sz="2000" dirty="0"/>
              <a:t>  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28650" y="3529576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Chronos</a:t>
            </a:r>
            <a:r>
              <a:rPr lang="en-US" dirty="0" smtClean="0">
                <a:solidFill>
                  <a:schemeClr val="bg1"/>
                </a:solidFill>
              </a:rPr>
              <a:t> eliminates phase offsets by using 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11021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371596" cy="326350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Initial Phase Offset Compensation and Carrier Frequency Offset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Multipath resolution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Multipath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604" y="2249357"/>
            <a:ext cx="2095396" cy="1598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855" t="4297" r="13274" b="5673"/>
          <a:stretch/>
        </p:blipFill>
        <p:spPr>
          <a:xfrm>
            <a:off x="449100" y="1494051"/>
            <a:ext cx="749105" cy="1335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310" y="1157064"/>
            <a:ext cx="3144644" cy="10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6527" y="4624039"/>
            <a:ext cx="3144644" cy="10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  <a:endCxn id="4" idx="1"/>
          </p:cNvCxnSpPr>
          <p:nvPr/>
        </p:nvCxnSpPr>
        <p:spPr>
          <a:xfrm>
            <a:off x="1198205" y="2161906"/>
            <a:ext cx="5850399" cy="8865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1198205" y="1298582"/>
            <a:ext cx="2768037" cy="8633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1"/>
          </p:cNvCxnSpPr>
          <p:nvPr/>
        </p:nvCxnSpPr>
        <p:spPr>
          <a:xfrm>
            <a:off x="3966242" y="1298582"/>
            <a:ext cx="3082362" cy="17498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</p:cNvCxnSpPr>
          <p:nvPr/>
        </p:nvCxnSpPr>
        <p:spPr>
          <a:xfrm>
            <a:off x="1198205" y="2161906"/>
            <a:ext cx="2768037" cy="24621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66242" y="3048481"/>
            <a:ext cx="3067619" cy="15755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2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N</a:t>
            </a:r>
            <a:r>
              <a:rPr lang="en-US" dirty="0" smtClean="0"/>
              <a:t>eed 4-5 Access Points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28650" y="2121654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Homes and small businesses have </a:t>
            </a:r>
            <a:r>
              <a:rPr lang="en-US" b="1" dirty="0" smtClean="0">
                <a:solidFill>
                  <a:schemeClr val="bg1"/>
                </a:solidFill>
              </a:rPr>
              <a:t>ONE</a:t>
            </a:r>
            <a:r>
              <a:rPr lang="en-US" dirty="0" smtClean="0">
                <a:solidFill>
                  <a:schemeClr val="bg1"/>
                </a:solidFill>
              </a:rPr>
              <a:t> access point (AP)</a:t>
            </a:r>
          </a:p>
        </p:txBody>
      </p:sp>
    </p:spTree>
    <p:extLst>
      <p:ext uri="{BB962C8B-B14F-4D97-AF65-F5344CB8AC3E}">
        <p14:creationId xmlns:p14="http://schemas.microsoft.com/office/powerpoint/2010/main" val="153578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40" y="1282546"/>
            <a:ext cx="3695700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1098388"/>
            <a:ext cx="4432300" cy="260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0" y="2357895"/>
            <a:ext cx="1816100" cy="647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40" y="3512145"/>
            <a:ext cx="2235200" cy="406400"/>
          </a:xfrm>
          <a:prstGeom prst="rect">
            <a:avLst/>
          </a:prstGeom>
        </p:spPr>
      </p:pic>
      <p:cxnSp>
        <p:nvCxnSpPr>
          <p:cNvPr id="12" name="直线箭头连接符 11"/>
          <p:cNvCxnSpPr>
            <a:endCxn id="9" idx="0"/>
          </p:cNvCxnSpPr>
          <p:nvPr/>
        </p:nvCxnSpPr>
        <p:spPr>
          <a:xfrm>
            <a:off x="1445790" y="1968346"/>
            <a:ext cx="0" cy="3895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>
            <a:off x="1445790" y="3005595"/>
            <a:ext cx="0" cy="506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1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Localization</a:t>
            </a:r>
            <a:endParaRPr kumimoji="1" lang="zh-CN" alt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260" y="3102141"/>
            <a:ext cx="2095396" cy="1598248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 rotWithShape="1">
          <a:blip r:embed="rId4"/>
          <a:srcRect l="11855" t="4297" r="13274" b="5673"/>
          <a:stretch/>
        </p:blipFill>
        <p:spPr>
          <a:xfrm>
            <a:off x="3907821" y="273844"/>
            <a:ext cx="749105" cy="13357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021" y="2379515"/>
            <a:ext cx="3204220" cy="55602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10082" y="2839862"/>
            <a:ext cx="44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i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282374" y="2839862"/>
            <a:ext cx="44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’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646925" y="1268016"/>
            <a:ext cx="44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j</a:t>
            </a:r>
            <a:endParaRPr kumimoji="1"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267" y="2169895"/>
            <a:ext cx="347674" cy="3982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432" y="2379515"/>
            <a:ext cx="389883" cy="4218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2985" y="3209194"/>
            <a:ext cx="389671" cy="459940"/>
          </a:xfrm>
          <a:prstGeom prst="rect">
            <a:avLst/>
          </a:prstGeom>
        </p:spPr>
      </p:pic>
      <p:cxnSp>
        <p:nvCxnSpPr>
          <p:cNvPr id="23" name="直线连接符 22"/>
          <p:cNvCxnSpPr/>
          <p:nvPr/>
        </p:nvCxnSpPr>
        <p:spPr>
          <a:xfrm>
            <a:off x="3492977" y="3114432"/>
            <a:ext cx="789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>
            <a:stCxn id="6" idx="2"/>
          </p:cNvCxnSpPr>
          <p:nvPr/>
        </p:nvCxnSpPr>
        <p:spPr>
          <a:xfrm flipH="1">
            <a:off x="3492977" y="1609553"/>
            <a:ext cx="789397" cy="1504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/>
          <p:cNvCxnSpPr>
            <a:stCxn id="6" idx="2"/>
          </p:cNvCxnSpPr>
          <p:nvPr/>
        </p:nvCxnSpPr>
        <p:spPr>
          <a:xfrm>
            <a:off x="4282374" y="1609553"/>
            <a:ext cx="0" cy="1492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/>
          <p:cNvCxnSpPr>
            <a:stCxn id="6" idx="2"/>
          </p:cNvCxnSpPr>
          <p:nvPr/>
        </p:nvCxnSpPr>
        <p:spPr>
          <a:xfrm>
            <a:off x="4282374" y="1609553"/>
            <a:ext cx="918282" cy="1504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77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Localization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9144000" cy="2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1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47" y="1946527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Experimental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5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with off-the-shelf Intel </a:t>
            </a:r>
            <a:r>
              <a:rPr lang="en-US" dirty="0" err="1" smtClean="0"/>
              <a:t>WiFi</a:t>
            </a:r>
            <a:r>
              <a:rPr lang="en-US" dirty="0" smtClean="0"/>
              <a:t> 5300 cards</a:t>
            </a:r>
          </a:p>
          <a:p>
            <a:endParaRPr lang="en-US" dirty="0"/>
          </a:p>
          <a:p>
            <a:r>
              <a:rPr lang="en-US" dirty="0" smtClean="0"/>
              <a:t>Kernel modifications to the </a:t>
            </a:r>
            <a:r>
              <a:rPr lang="en-US" dirty="0" err="1" smtClean="0"/>
              <a:t>iwlwifi</a:t>
            </a:r>
            <a:r>
              <a:rPr lang="en-US" dirty="0" smtClean="0"/>
              <a:t> driver in the Ubuntu kernel</a:t>
            </a:r>
          </a:p>
          <a:p>
            <a:endParaRPr lang="en-US" dirty="0"/>
          </a:p>
          <a:p>
            <a:r>
              <a:rPr lang="en-US" dirty="0" smtClean="0"/>
              <a:t>Ground truth measurements using laser distance measurement device ( 1mm accurate)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1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13" y="-28037"/>
            <a:ext cx="7886700" cy="994172"/>
          </a:xfrm>
        </p:spPr>
        <p:txBody>
          <a:bodyPr/>
          <a:lstStyle/>
          <a:p>
            <a:r>
              <a:rPr lang="en-US" dirty="0" smtClean="0"/>
              <a:t>Evaluation </a:t>
            </a:r>
            <a:r>
              <a:rPr lang="en-US" dirty="0" err="1" smtClean="0"/>
              <a:t>Testbed</a:t>
            </a:r>
            <a:r>
              <a:rPr lang="en-US" dirty="0" smtClean="0"/>
              <a:t>: Office Environment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 flipV="1">
            <a:off x="5405444" y="2851238"/>
            <a:ext cx="3061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20 m</a:t>
            </a:r>
            <a:endParaRPr lang="en-US" sz="2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275617" y="1227476"/>
            <a:ext cx="4343168" cy="1726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2647172" y="761495"/>
            <a:ext cx="3131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20 m</a:t>
            </a:r>
            <a:endParaRPr lang="en-US" sz="22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618785" y="1359390"/>
            <a:ext cx="9803" cy="342384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283168" y="1359390"/>
            <a:ext cx="4138334" cy="3423839"/>
            <a:chOff x="2895600" y="1811168"/>
            <a:chExt cx="3131824" cy="27280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13" r="66703"/>
            <a:stretch/>
          </p:blipFill>
          <p:spPr>
            <a:xfrm rot="16200000">
              <a:off x="3097493" y="1609275"/>
              <a:ext cx="2728038" cy="313182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 rot="16200000">
              <a:off x="5040125" y="4056506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6200000">
              <a:off x="4191192" y="2407170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6200000">
              <a:off x="3354767" y="3380317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6200000">
              <a:off x="3775666" y="4056506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6200000">
              <a:off x="4390486" y="3933785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5353021" y="3051801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3566811" y="2196845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5661959" y="2067430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5504350" y="2735729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3355834" y="1842438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4823360" y="3586568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978180" y="3171501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4511259" y="3453562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838928" y="2986057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5570829" y="3893517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5142125" y="2577238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4683612" y="2574521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4070419" y="2067430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3354767" y="2594167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5541186" y="3414447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6200000">
              <a:off x="5252889" y="2000571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6200000">
              <a:off x="3782673" y="3639879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6200000">
              <a:off x="3987244" y="2782780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6200000">
              <a:off x="4070419" y="3461498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6200000">
              <a:off x="4367750" y="2778268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 rot="16200000">
              <a:off x="4772732" y="2246013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 rot="16200000">
              <a:off x="5504906" y="2407170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16200000">
              <a:off x="3362276" y="2156314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3415153" y="2924065"/>
              <a:ext cx="109728" cy="1097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196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Measurement Accuracy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13689833"/>
              </p:ext>
            </p:extLst>
          </p:nvPr>
        </p:nvGraphicFramePr>
        <p:xfrm>
          <a:off x="1674541" y="1167655"/>
          <a:ext cx="6309732" cy="420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102015" y="2777924"/>
            <a:ext cx="254643" cy="289367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02015" y="3040438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14 cm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29336" y="2836840"/>
            <a:ext cx="342519" cy="85767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62868" y="2698108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21 cm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9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Accuracy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77397854"/>
              </p:ext>
            </p:extLst>
          </p:nvPr>
        </p:nvGraphicFramePr>
        <p:xfrm>
          <a:off x="1524001" y="1025912"/>
          <a:ext cx="6991350" cy="424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628650" y="3475450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Chronos</a:t>
            </a:r>
            <a:r>
              <a:rPr lang="en-US" dirty="0" smtClean="0">
                <a:solidFill>
                  <a:schemeClr val="bg1"/>
                </a:solidFill>
              </a:rPr>
              <a:t> can achieve state-of-the-art localization accuracy with a single AP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80451" y="2746443"/>
            <a:ext cx="316916" cy="403776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26108" y="3052721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65 cm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>
            <a:off x="3697367" y="2746443"/>
            <a:ext cx="404792" cy="193901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02159" y="2709511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98 cm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99335"/>
              </p:ext>
            </p:extLst>
          </p:nvPr>
        </p:nvGraphicFramePr>
        <p:xfrm>
          <a:off x="6062325" y="773552"/>
          <a:ext cx="2578160" cy="155447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289080"/>
                <a:gridCol w="12890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 AP’s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190 cm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AP’s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80 cm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 AP’s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 cm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2472" y="314393"/>
            <a:ext cx="297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SpotFi</a:t>
            </a:r>
            <a:r>
              <a:rPr lang="en-US" sz="2400" dirty="0" smtClean="0"/>
              <a:t> (SIGCOMM’ 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39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8" grpId="0" animBg="1"/>
      <p:bldP spid="10" grpId="0"/>
      <p:bldP spid="1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5" y="1199398"/>
            <a:ext cx="2927609" cy="27048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27822" y="402713"/>
            <a:ext cx="2036023" cy="865303"/>
            <a:chOff x="920774" y="1749531"/>
            <a:chExt cx="2675991" cy="1231731"/>
          </a:xfrm>
        </p:grpSpPr>
        <p:grpSp>
          <p:nvGrpSpPr>
            <p:cNvPr id="10" name="Group 9"/>
            <p:cNvGrpSpPr/>
            <p:nvPr/>
          </p:nvGrpSpPr>
          <p:grpSpPr>
            <a:xfrm>
              <a:off x="920774" y="1749531"/>
              <a:ext cx="2675991" cy="1231731"/>
              <a:chOff x="664625" y="1259277"/>
              <a:chExt cx="3632030" cy="21922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30" b="100000" l="0" r="100000">
                            <a14:foregroundMark x1="43548" y1="7266" x2="43548" y2="7266"/>
                            <a14:foregroundMark x1="63710" y1="5882" x2="63710" y2="5882"/>
                            <a14:foregroundMark x1="38710" y1="11419" x2="38710" y2="11419"/>
                            <a14:foregroundMark x1="71976" y1="10035" x2="71976" y2="10035"/>
                            <a14:foregroundMark x1="72984" y1="10035" x2="72984" y2="10035"/>
                            <a14:foregroundMark x1="70363" y1="8997" x2="70363" y2="8997"/>
                            <a14:backgroundMark x1="47379" y1="58478" x2="47379" y2="58478"/>
                            <a14:backgroundMark x1="56250" y1="69204" x2="56250" y2="69204"/>
                            <a14:backgroundMark x1="60081" y1="64706" x2="60081" y2="64706"/>
                            <a14:backgroundMark x1="67742" y1="56055" x2="67742" y2="56055"/>
                            <a14:backgroundMark x1="72984" y1="59516" x2="72984" y2="59516"/>
                            <a14:backgroundMark x1="73387" y1="62630" x2="73387" y2="62630"/>
                            <a14:backgroundMark x1="75000" y1="62630" x2="75000" y2="6263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4625" y="1259277"/>
                <a:ext cx="3632030" cy="211624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056" b="100000" l="27969" r="76875"/>
                        </a14:imgEffect>
                      </a14:imgLayer>
                    </a14:imgProps>
                  </a:ext>
                </a:extLst>
              </a:blip>
              <a:srcRect l="34061" t="42691" r="33636" b="12726"/>
              <a:stretch/>
            </p:blipFill>
            <p:spPr>
              <a:xfrm>
                <a:off x="2262654" y="2614604"/>
                <a:ext cx="1077962" cy="836873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1413" y="2663974"/>
              <a:ext cx="422272" cy="2586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/>
            <a:srcRect b="13256"/>
            <a:stretch/>
          </p:blipFill>
          <p:spPr>
            <a:xfrm>
              <a:off x="2456479" y="2511048"/>
              <a:ext cx="345120" cy="27727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3438" y1="96000" x2="73438" y2="96000"/>
                        <a14:foregroundMark x1="84896" y1="95333" x2="84896" y2="95333"/>
                        <a14:foregroundMark x1="4167" y1="89333" x2="4167" y2="89333"/>
                        <a14:backgroundMark x1="4688" y1="85667" x2="4688" y2="85667"/>
                        <a14:backgroundMark x1="46354" y1="14000" x2="46354" y2="1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53254" y="1411058"/>
            <a:ext cx="1670382" cy="2609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591" y="4029148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Smart Homes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03922" y="4167926"/>
            <a:ext cx="232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WiFi</a:t>
            </a:r>
            <a:r>
              <a:rPr lang="en-US" sz="2400" dirty="0" smtClean="0"/>
              <a:t> Geo-fencing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7807" y="4029148"/>
            <a:ext cx="278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Device to Device localization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014992" y="874288"/>
            <a:ext cx="1899138" cy="3154860"/>
            <a:chOff x="3617407" y="967831"/>
            <a:chExt cx="1899138" cy="31548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89545" y="1754598"/>
              <a:ext cx="3154860" cy="15813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6" r="25473"/>
            <a:stretch/>
          </p:blipFill>
          <p:spPr>
            <a:xfrm>
              <a:off x="3617407" y="1600200"/>
              <a:ext cx="1899138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41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28263" y="937686"/>
            <a:ext cx="3104287" cy="3922459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5" y="1199398"/>
            <a:ext cx="2927609" cy="27048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27822" y="402713"/>
            <a:ext cx="2036023" cy="865303"/>
            <a:chOff x="920774" y="1749531"/>
            <a:chExt cx="2675991" cy="1231731"/>
          </a:xfrm>
        </p:grpSpPr>
        <p:grpSp>
          <p:nvGrpSpPr>
            <p:cNvPr id="10" name="Group 9"/>
            <p:cNvGrpSpPr/>
            <p:nvPr/>
          </p:nvGrpSpPr>
          <p:grpSpPr>
            <a:xfrm>
              <a:off x="920774" y="1749531"/>
              <a:ext cx="2675991" cy="1231731"/>
              <a:chOff x="664625" y="1259277"/>
              <a:chExt cx="3632030" cy="21922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30" b="100000" l="0" r="100000">
                            <a14:foregroundMark x1="43548" y1="7266" x2="43548" y2="7266"/>
                            <a14:foregroundMark x1="63710" y1="5882" x2="63710" y2="5882"/>
                            <a14:foregroundMark x1="38710" y1="11419" x2="38710" y2="11419"/>
                            <a14:foregroundMark x1="71976" y1="10035" x2="71976" y2="10035"/>
                            <a14:foregroundMark x1="72984" y1="10035" x2="72984" y2="10035"/>
                            <a14:foregroundMark x1="70363" y1="8997" x2="70363" y2="8997"/>
                            <a14:backgroundMark x1="47379" y1="58478" x2="47379" y2="58478"/>
                            <a14:backgroundMark x1="56250" y1="69204" x2="56250" y2="69204"/>
                            <a14:backgroundMark x1="60081" y1="64706" x2="60081" y2="64706"/>
                            <a14:backgroundMark x1="67742" y1="56055" x2="67742" y2="56055"/>
                            <a14:backgroundMark x1="72984" y1="59516" x2="72984" y2="59516"/>
                            <a14:backgroundMark x1="73387" y1="62630" x2="73387" y2="62630"/>
                            <a14:backgroundMark x1="75000" y1="62630" x2="75000" y2="6263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4625" y="1259277"/>
                <a:ext cx="3632030" cy="211624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056" b="100000" l="27969" r="76875"/>
                        </a14:imgEffect>
                      </a14:imgLayer>
                    </a14:imgProps>
                  </a:ext>
                </a:extLst>
              </a:blip>
              <a:srcRect l="34061" t="42691" r="33636" b="12726"/>
              <a:stretch/>
            </p:blipFill>
            <p:spPr>
              <a:xfrm>
                <a:off x="2262654" y="2614604"/>
                <a:ext cx="1077962" cy="836873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1413" y="2663974"/>
              <a:ext cx="422272" cy="2586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/>
            <a:srcRect b="13256"/>
            <a:stretch/>
          </p:blipFill>
          <p:spPr>
            <a:xfrm>
              <a:off x="2456479" y="2511048"/>
              <a:ext cx="345120" cy="27727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3438" y1="96000" x2="73438" y2="96000"/>
                        <a14:foregroundMark x1="84896" y1="95333" x2="84896" y2="95333"/>
                        <a14:foregroundMark x1="4167" y1="89333" x2="4167" y2="89333"/>
                        <a14:backgroundMark x1="4688" y1="85667" x2="4688" y2="85667"/>
                        <a14:backgroundMark x1="46354" y1="14000" x2="46354" y2="1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53254" y="1411058"/>
            <a:ext cx="1670382" cy="2609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591" y="4029148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Smart Homes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03922" y="4167926"/>
            <a:ext cx="232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WiFi</a:t>
            </a:r>
            <a:r>
              <a:rPr lang="en-US" sz="2400" dirty="0" smtClean="0"/>
              <a:t> Geo-fencing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7807" y="4029148"/>
            <a:ext cx="278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Device to Device localization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014992" y="874288"/>
            <a:ext cx="1899138" cy="3154860"/>
            <a:chOff x="3617407" y="967831"/>
            <a:chExt cx="1899138" cy="31548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89545" y="1754598"/>
              <a:ext cx="3154860" cy="15813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6" r="25473"/>
            <a:stretch/>
          </p:blipFill>
          <p:spPr>
            <a:xfrm>
              <a:off x="3617407" y="1600200"/>
              <a:ext cx="1899138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8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: Control heating based on occupancy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4" y="1091612"/>
            <a:ext cx="7289492" cy="372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484" y="3246525"/>
            <a:ext cx="1391262" cy="1061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95719" y="2875320"/>
            <a:ext cx="341523" cy="3427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079653" y="1476260"/>
            <a:ext cx="3944039" cy="2489812"/>
          </a:xfrm>
          <a:custGeom>
            <a:avLst/>
            <a:gdLst>
              <a:gd name="connsiteX0" fmla="*/ 1090670 w 3944039"/>
              <a:gd name="connsiteY0" fmla="*/ 11017 h 2489812"/>
              <a:gd name="connsiteX1" fmla="*/ 0 w 3944039"/>
              <a:gd name="connsiteY1" fmla="*/ 2489812 h 2489812"/>
              <a:gd name="connsiteX2" fmla="*/ 3944039 w 3944039"/>
              <a:gd name="connsiteY2" fmla="*/ 2478795 h 2489812"/>
              <a:gd name="connsiteX3" fmla="*/ 3888954 w 3944039"/>
              <a:gd name="connsiteY3" fmla="*/ 0 h 2489812"/>
              <a:gd name="connsiteX4" fmla="*/ 1090670 w 3944039"/>
              <a:gd name="connsiteY4" fmla="*/ 11017 h 24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039" h="2489812">
                <a:moveTo>
                  <a:pt x="1090670" y="11017"/>
                </a:moveTo>
                <a:lnTo>
                  <a:pt x="0" y="2489812"/>
                </a:lnTo>
                <a:lnTo>
                  <a:pt x="3944039" y="2478795"/>
                </a:lnTo>
                <a:lnTo>
                  <a:pt x="3888954" y="0"/>
                </a:lnTo>
                <a:lnTo>
                  <a:pt x="1090670" y="11017"/>
                </a:ln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4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Smart Homes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57949" y="-1001693"/>
            <a:ext cx="9774929" cy="7167441"/>
            <a:chOff x="2176504" y="-186445"/>
            <a:chExt cx="9774929" cy="71674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34991" y="61613"/>
              <a:ext cx="5705340" cy="52092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79333" y="4624163"/>
              <a:ext cx="4301545" cy="2356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8716" y="2977532"/>
              <a:ext cx="1803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Living room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51631" y="2305319"/>
              <a:ext cx="1015064" cy="1004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5620" y="2376770"/>
              <a:ext cx="1803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Bedroom1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94494" y="2356797"/>
              <a:ext cx="1803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Bedroom2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37750" y="4658954"/>
              <a:ext cx="1803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Kitchen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5173" y="4695537"/>
              <a:ext cx="1803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Bath</a:t>
              </a:r>
              <a:endParaRPr lang="en-US" sz="2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929425" y="4059297"/>
              <a:ext cx="109032" cy="10972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0800000" flipV="1">
              <a:off x="4678040" y="5215491"/>
              <a:ext cx="4117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 m</a:t>
              </a:r>
              <a:endParaRPr lang="en-US" sz="20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607163" y="1880315"/>
              <a:ext cx="24228" cy="3742729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 flipH="1">
              <a:off x="2087858" y="3490013"/>
              <a:ext cx="577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9 m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49888" y="3628413"/>
              <a:ext cx="4301545" cy="2356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2806986" y="5565473"/>
              <a:ext cx="5036248" cy="9244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itle 3"/>
          <p:cNvSpPr txBox="1">
            <a:spLocks/>
          </p:cNvSpPr>
          <p:nvPr/>
        </p:nvSpPr>
        <p:spPr>
          <a:xfrm>
            <a:off x="628650" y="3411699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Chronos</a:t>
            </a:r>
            <a:r>
              <a:rPr lang="en-US" dirty="0" smtClean="0">
                <a:solidFill>
                  <a:schemeClr val="bg1"/>
                </a:solidFill>
              </a:rPr>
              <a:t> detects the correct room with accuracy 94%.</a:t>
            </a:r>
          </a:p>
        </p:txBody>
      </p:sp>
    </p:spTree>
    <p:extLst>
      <p:ext uri="{BB962C8B-B14F-4D97-AF65-F5344CB8AC3E}">
        <p14:creationId xmlns:p14="http://schemas.microsoft.com/office/powerpoint/2010/main" val="109924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8263" y="937686"/>
            <a:ext cx="3104287" cy="3922459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5" y="1199398"/>
            <a:ext cx="2927609" cy="27048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27822" y="402713"/>
            <a:ext cx="2036023" cy="865303"/>
            <a:chOff x="920774" y="1749531"/>
            <a:chExt cx="2675991" cy="1231731"/>
          </a:xfrm>
        </p:grpSpPr>
        <p:grpSp>
          <p:nvGrpSpPr>
            <p:cNvPr id="10" name="Group 9"/>
            <p:cNvGrpSpPr/>
            <p:nvPr/>
          </p:nvGrpSpPr>
          <p:grpSpPr>
            <a:xfrm>
              <a:off x="920774" y="1749531"/>
              <a:ext cx="2675991" cy="1231731"/>
              <a:chOff x="664625" y="1259277"/>
              <a:chExt cx="3632030" cy="21922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30" b="100000" l="0" r="100000">
                            <a14:foregroundMark x1="43548" y1="7266" x2="43548" y2="7266"/>
                            <a14:foregroundMark x1="63710" y1="5882" x2="63710" y2="5882"/>
                            <a14:foregroundMark x1="38710" y1="11419" x2="38710" y2="11419"/>
                            <a14:foregroundMark x1="71976" y1="10035" x2="71976" y2="10035"/>
                            <a14:foregroundMark x1="72984" y1="10035" x2="72984" y2="10035"/>
                            <a14:foregroundMark x1="70363" y1="8997" x2="70363" y2="8997"/>
                            <a14:backgroundMark x1="47379" y1="58478" x2="47379" y2="58478"/>
                            <a14:backgroundMark x1="56250" y1="69204" x2="56250" y2="69204"/>
                            <a14:backgroundMark x1="60081" y1="64706" x2="60081" y2="64706"/>
                            <a14:backgroundMark x1="67742" y1="56055" x2="67742" y2="56055"/>
                            <a14:backgroundMark x1="72984" y1="59516" x2="72984" y2="59516"/>
                            <a14:backgroundMark x1="73387" y1="62630" x2="73387" y2="62630"/>
                            <a14:backgroundMark x1="75000" y1="62630" x2="75000" y2="6263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4625" y="1259277"/>
                <a:ext cx="3632030" cy="211624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056" b="100000" l="27969" r="76875"/>
                        </a14:imgEffect>
                      </a14:imgLayer>
                    </a14:imgProps>
                  </a:ext>
                </a:extLst>
              </a:blip>
              <a:srcRect l="34061" t="42691" r="33636" b="12726"/>
              <a:stretch/>
            </p:blipFill>
            <p:spPr>
              <a:xfrm>
                <a:off x="2262654" y="2614604"/>
                <a:ext cx="1077962" cy="836873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1413" y="2663974"/>
              <a:ext cx="422272" cy="2586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/>
            <a:srcRect b="13256"/>
            <a:stretch/>
          </p:blipFill>
          <p:spPr>
            <a:xfrm>
              <a:off x="2456479" y="2511048"/>
              <a:ext cx="345120" cy="27727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3438" y1="96000" x2="73438" y2="96000"/>
                        <a14:foregroundMark x1="84896" y1="95333" x2="84896" y2="95333"/>
                        <a14:foregroundMark x1="4167" y1="89333" x2="4167" y2="89333"/>
                        <a14:backgroundMark x1="4688" y1="85667" x2="4688" y2="85667"/>
                        <a14:backgroundMark x1="46354" y1="14000" x2="46354" y2="1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53254" y="1411058"/>
            <a:ext cx="1670382" cy="2609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591" y="4029148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Smart Homes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03922" y="4167926"/>
            <a:ext cx="232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WiFi</a:t>
            </a:r>
            <a:r>
              <a:rPr lang="en-US" sz="2400" dirty="0" smtClean="0"/>
              <a:t> Geo-fencing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7807" y="4029148"/>
            <a:ext cx="278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Device to Device localization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014992" y="874288"/>
            <a:ext cx="1899138" cy="3154860"/>
            <a:chOff x="3617407" y="967831"/>
            <a:chExt cx="1899138" cy="31548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89545" y="1754598"/>
              <a:ext cx="3154860" cy="15813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6" r="25473"/>
            <a:stretch/>
          </p:blipFill>
          <p:spPr>
            <a:xfrm>
              <a:off x="3617407" y="1600200"/>
              <a:ext cx="1899138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03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6914E-7 L 0.32275 -0.00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GeoFencing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18519" y="1094396"/>
            <a:ext cx="6234858" cy="4318563"/>
            <a:chOff x="998445" y="1355123"/>
            <a:chExt cx="6857668" cy="5281001"/>
          </a:xfrm>
        </p:grpSpPr>
        <p:sp>
          <p:nvSpPr>
            <p:cNvPr id="5" name="Rectangle 4"/>
            <p:cNvSpPr/>
            <p:nvPr/>
          </p:nvSpPr>
          <p:spPr>
            <a:xfrm>
              <a:off x="2037230" y="1391770"/>
              <a:ext cx="5799044" cy="4134971"/>
            </a:xfrm>
            <a:prstGeom prst="rect">
              <a:avLst/>
            </a:prstGeom>
            <a:solidFill>
              <a:schemeClr val="bg1"/>
            </a:solidFill>
            <a:ln w="254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44894" y="1534054"/>
              <a:ext cx="2849096" cy="1946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94442" y="1785096"/>
              <a:ext cx="514350" cy="4840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57625" y="1785097"/>
              <a:ext cx="514350" cy="4840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57625" y="2985247"/>
              <a:ext cx="514350" cy="4840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94442" y="2984441"/>
              <a:ext cx="514350" cy="4840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79576" y="4190439"/>
              <a:ext cx="514350" cy="4840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88959" y="4190439"/>
              <a:ext cx="514350" cy="4840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98342" y="4190439"/>
              <a:ext cx="514350" cy="4840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46463" y="4296335"/>
              <a:ext cx="181535" cy="1240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2612898" y="4872004"/>
              <a:ext cx="89154" cy="1240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Arc 15"/>
            <p:cNvSpPr/>
            <p:nvPr/>
          </p:nvSpPr>
          <p:spPr>
            <a:xfrm>
              <a:off x="998445" y="4286250"/>
              <a:ext cx="2279276" cy="2349874"/>
            </a:xfrm>
            <a:prstGeom prst="arc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4562883" y="3519097"/>
              <a:ext cx="137160" cy="13736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36281" y="2294351"/>
              <a:ext cx="1886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Coffee Station</a:t>
              </a:r>
              <a:endParaRPr lang="en-US" sz="20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781076" y="1355123"/>
              <a:ext cx="14182" cy="4291375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 flipH="1">
              <a:off x="-512874" y="3319081"/>
              <a:ext cx="4254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7</a:t>
              </a:r>
              <a:r>
                <a:rPr lang="en-US" sz="2000" dirty="0" smtClean="0"/>
                <a:t> m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015216" y="5749530"/>
              <a:ext cx="5840897" cy="3426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0800000" flipV="1">
              <a:off x="2031457" y="4874435"/>
              <a:ext cx="57990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9</a:t>
              </a:r>
              <a:r>
                <a:rPr lang="en-US" sz="2000" smtClean="0"/>
                <a:t> </a:t>
              </a:r>
              <a:r>
                <a:rPr lang="en-US" sz="2000" dirty="0" smtClean="0"/>
                <a:t>m</a:t>
              </a:r>
              <a:endParaRPr lang="en-US" sz="2000" dirty="0"/>
            </a:p>
          </p:txBody>
        </p:sp>
      </p:grpSp>
      <p:sp>
        <p:nvSpPr>
          <p:cNvPr id="24" name="Title 3"/>
          <p:cNvSpPr txBox="1">
            <a:spLocks/>
          </p:cNvSpPr>
          <p:nvPr/>
        </p:nvSpPr>
        <p:spPr>
          <a:xfrm>
            <a:off x="628650" y="3377027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Chronos</a:t>
            </a:r>
            <a:r>
              <a:rPr lang="en-US" dirty="0" smtClean="0">
                <a:solidFill>
                  <a:schemeClr val="bg1"/>
                </a:solidFill>
              </a:rPr>
              <a:t> can accurately authenticate </a:t>
            </a:r>
            <a:r>
              <a:rPr lang="en-US" dirty="0" err="1" smtClean="0">
                <a:solidFill>
                  <a:schemeClr val="bg1"/>
                </a:solidFill>
              </a:rPr>
              <a:t>WiFi</a:t>
            </a:r>
            <a:r>
              <a:rPr lang="en-US" dirty="0" smtClean="0">
                <a:solidFill>
                  <a:schemeClr val="bg1"/>
                </a:solidFill>
              </a:rPr>
              <a:t> users with 97% accuracy.</a:t>
            </a:r>
          </a:p>
        </p:txBody>
      </p:sp>
    </p:spTree>
    <p:extLst>
      <p:ext uri="{BB962C8B-B14F-4D97-AF65-F5344CB8AC3E}">
        <p14:creationId xmlns:p14="http://schemas.microsoft.com/office/powerpoint/2010/main" val="125428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398189" y="937686"/>
            <a:ext cx="3104287" cy="3922459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5" y="1199398"/>
            <a:ext cx="2927609" cy="27048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27822" y="402713"/>
            <a:ext cx="2036023" cy="865303"/>
            <a:chOff x="920774" y="1749531"/>
            <a:chExt cx="2675991" cy="1231731"/>
          </a:xfrm>
        </p:grpSpPr>
        <p:grpSp>
          <p:nvGrpSpPr>
            <p:cNvPr id="10" name="Group 9"/>
            <p:cNvGrpSpPr/>
            <p:nvPr/>
          </p:nvGrpSpPr>
          <p:grpSpPr>
            <a:xfrm>
              <a:off x="920774" y="1749531"/>
              <a:ext cx="2675991" cy="1231731"/>
              <a:chOff x="664625" y="1259277"/>
              <a:chExt cx="3632030" cy="21922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30" b="100000" l="0" r="100000">
                            <a14:foregroundMark x1="43548" y1="7266" x2="43548" y2="7266"/>
                            <a14:foregroundMark x1="63710" y1="5882" x2="63710" y2="5882"/>
                            <a14:foregroundMark x1="38710" y1="11419" x2="38710" y2="11419"/>
                            <a14:foregroundMark x1="71976" y1="10035" x2="71976" y2="10035"/>
                            <a14:foregroundMark x1="72984" y1="10035" x2="72984" y2="10035"/>
                            <a14:foregroundMark x1="70363" y1="8997" x2="70363" y2="8997"/>
                            <a14:backgroundMark x1="47379" y1="58478" x2="47379" y2="58478"/>
                            <a14:backgroundMark x1="56250" y1="69204" x2="56250" y2="69204"/>
                            <a14:backgroundMark x1="60081" y1="64706" x2="60081" y2="64706"/>
                            <a14:backgroundMark x1="67742" y1="56055" x2="67742" y2="56055"/>
                            <a14:backgroundMark x1="72984" y1="59516" x2="72984" y2="59516"/>
                            <a14:backgroundMark x1="73387" y1="62630" x2="73387" y2="62630"/>
                            <a14:backgroundMark x1="75000" y1="62630" x2="75000" y2="6263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4625" y="1259277"/>
                <a:ext cx="3632030" cy="211624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056" b="100000" l="27969" r="76875"/>
                        </a14:imgEffect>
                      </a14:imgLayer>
                    </a14:imgProps>
                  </a:ext>
                </a:extLst>
              </a:blip>
              <a:srcRect l="34061" t="42691" r="33636" b="12726"/>
              <a:stretch/>
            </p:blipFill>
            <p:spPr>
              <a:xfrm>
                <a:off x="2262654" y="2614604"/>
                <a:ext cx="1077962" cy="836873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1413" y="2663974"/>
              <a:ext cx="422272" cy="2586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/>
            <a:srcRect b="13256"/>
            <a:stretch/>
          </p:blipFill>
          <p:spPr>
            <a:xfrm>
              <a:off x="2456479" y="2511048"/>
              <a:ext cx="345120" cy="27727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3438" y1="96000" x2="73438" y2="96000"/>
                        <a14:foregroundMark x1="84896" y1="95333" x2="84896" y2="95333"/>
                        <a14:foregroundMark x1="4167" y1="89333" x2="4167" y2="89333"/>
                        <a14:backgroundMark x1="4688" y1="85667" x2="4688" y2="85667"/>
                        <a14:backgroundMark x1="46354" y1="14000" x2="46354" y2="1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53254" y="1411058"/>
            <a:ext cx="1670382" cy="2609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591" y="4029148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Smart Homes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03922" y="4167926"/>
            <a:ext cx="232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WiFi</a:t>
            </a:r>
            <a:r>
              <a:rPr lang="en-US" sz="2400" dirty="0" smtClean="0"/>
              <a:t> Geo-fencing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7807" y="4029148"/>
            <a:ext cx="278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Device to Device localization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014992" y="874288"/>
            <a:ext cx="1899138" cy="3154860"/>
            <a:chOff x="3617407" y="967831"/>
            <a:chExt cx="1899138" cy="31548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89545" y="1754598"/>
              <a:ext cx="3154860" cy="15813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6" r="25473"/>
            <a:stretch/>
          </p:blipFill>
          <p:spPr>
            <a:xfrm>
              <a:off x="3617407" y="1600200"/>
              <a:ext cx="1899138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13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6914E-7 L 0.28646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TakeMyPicture</a:t>
            </a:r>
            <a:r>
              <a:rPr lang="en-US" dirty="0" smtClean="0"/>
              <a:t> Drone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52576147"/>
              </p:ext>
            </p:extLst>
          </p:nvPr>
        </p:nvGraphicFramePr>
        <p:xfrm>
          <a:off x="1975691" y="7709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9282"/>
          <a:stretch/>
        </p:blipFill>
        <p:spPr>
          <a:xfrm>
            <a:off x="1532032" y="1116064"/>
            <a:ext cx="6449786" cy="382814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 rot="242695">
            <a:off x="2940430" y="1597959"/>
            <a:ext cx="4283137" cy="3241898"/>
          </a:xfrm>
          <a:custGeom>
            <a:avLst/>
            <a:gdLst>
              <a:gd name="connsiteX0" fmla="*/ 2705 w 3973010"/>
              <a:gd name="connsiteY0" fmla="*/ 490881 h 3025411"/>
              <a:gd name="connsiteX1" fmla="*/ 268519 w 3973010"/>
              <a:gd name="connsiteY1" fmla="*/ 1004788 h 3025411"/>
              <a:gd name="connsiteX2" fmla="*/ 705635 w 3973010"/>
              <a:gd name="connsiteY2" fmla="*/ 1920369 h 3025411"/>
              <a:gd name="connsiteX3" fmla="*/ 959635 w 3973010"/>
              <a:gd name="connsiteY3" fmla="*/ 2493346 h 3025411"/>
              <a:gd name="connsiteX4" fmla="*/ 1006891 w 3973010"/>
              <a:gd name="connsiteY4" fmla="*/ 2599672 h 3025411"/>
              <a:gd name="connsiteX5" fmla="*/ 1048240 w 3973010"/>
              <a:gd name="connsiteY5" fmla="*/ 2705997 h 3025411"/>
              <a:gd name="connsiteX6" fmla="*/ 1095495 w 3973010"/>
              <a:gd name="connsiteY6" fmla="*/ 2782788 h 3025411"/>
              <a:gd name="connsiteX7" fmla="*/ 1178193 w 3973010"/>
              <a:gd name="connsiteY7" fmla="*/ 2930462 h 3025411"/>
              <a:gd name="connsiteX8" fmla="*/ 1213635 w 3973010"/>
              <a:gd name="connsiteY8" fmla="*/ 3013160 h 3025411"/>
              <a:gd name="connsiteX9" fmla="*/ 1402658 w 3973010"/>
              <a:gd name="connsiteY9" fmla="*/ 3024974 h 3025411"/>
              <a:gd name="connsiteX10" fmla="*/ 1644844 w 3973010"/>
              <a:gd name="connsiteY10" fmla="*/ 3013160 h 3025411"/>
              <a:gd name="connsiteX11" fmla="*/ 1928379 w 3973010"/>
              <a:gd name="connsiteY11" fmla="*/ 2971811 h 3025411"/>
              <a:gd name="connsiteX12" fmla="*/ 2347774 w 3973010"/>
              <a:gd name="connsiteY12" fmla="*/ 2936369 h 3025411"/>
              <a:gd name="connsiteX13" fmla="*/ 2926658 w 3973010"/>
              <a:gd name="connsiteY13" fmla="*/ 2747346 h 3025411"/>
              <a:gd name="connsiteX14" fmla="*/ 3340146 w 3973010"/>
              <a:gd name="connsiteY14" fmla="*/ 2410648 h 3025411"/>
              <a:gd name="connsiteX15" fmla="*/ 3747728 w 3973010"/>
              <a:gd name="connsiteY15" fmla="*/ 1896741 h 3025411"/>
              <a:gd name="connsiteX16" fmla="*/ 3889495 w 3973010"/>
              <a:gd name="connsiteY16" fmla="*/ 1400555 h 3025411"/>
              <a:gd name="connsiteX17" fmla="*/ 3936751 w 3973010"/>
              <a:gd name="connsiteY17" fmla="*/ 1052044 h 3025411"/>
              <a:gd name="connsiteX18" fmla="*/ 3972193 w 3973010"/>
              <a:gd name="connsiteY18" fmla="*/ 809858 h 3025411"/>
              <a:gd name="connsiteX19" fmla="*/ 3901309 w 3973010"/>
              <a:gd name="connsiteY19" fmla="*/ 549951 h 3025411"/>
              <a:gd name="connsiteX20" fmla="*/ 3812705 w 3973010"/>
              <a:gd name="connsiteY20" fmla="*/ 443625 h 3025411"/>
              <a:gd name="connsiteX21" fmla="*/ 3629588 w 3973010"/>
              <a:gd name="connsiteY21" fmla="*/ 419997 h 3025411"/>
              <a:gd name="connsiteX22" fmla="*/ 3328333 w 3973010"/>
              <a:gd name="connsiteY22" fmla="*/ 390462 h 3025411"/>
              <a:gd name="connsiteX23" fmla="*/ 428007 w 3973010"/>
              <a:gd name="connsiteY23" fmla="*/ 602 h 3025411"/>
              <a:gd name="connsiteX24" fmla="*/ 2705 w 3973010"/>
              <a:gd name="connsiteY24" fmla="*/ 490881 h 302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73010" h="3025411">
                <a:moveTo>
                  <a:pt x="2705" y="490881"/>
                </a:moveTo>
                <a:cubicBezTo>
                  <a:pt x="-23876" y="658245"/>
                  <a:pt x="151364" y="766540"/>
                  <a:pt x="268519" y="1004788"/>
                </a:cubicBezTo>
                <a:cubicBezTo>
                  <a:pt x="385674" y="1243036"/>
                  <a:pt x="590449" y="1672276"/>
                  <a:pt x="705635" y="1920369"/>
                </a:cubicBezTo>
                <a:cubicBezTo>
                  <a:pt x="820821" y="2168462"/>
                  <a:pt x="959635" y="2493346"/>
                  <a:pt x="959635" y="2493346"/>
                </a:cubicBezTo>
                <a:cubicBezTo>
                  <a:pt x="1009844" y="2606563"/>
                  <a:pt x="992124" y="2564230"/>
                  <a:pt x="1006891" y="2599672"/>
                </a:cubicBezTo>
                <a:cubicBezTo>
                  <a:pt x="1021658" y="2635114"/>
                  <a:pt x="1033473" y="2675478"/>
                  <a:pt x="1048240" y="2705997"/>
                </a:cubicBezTo>
                <a:cubicBezTo>
                  <a:pt x="1063007" y="2736516"/>
                  <a:pt x="1073836" y="2745377"/>
                  <a:pt x="1095495" y="2782788"/>
                </a:cubicBezTo>
                <a:cubicBezTo>
                  <a:pt x="1117154" y="2820199"/>
                  <a:pt x="1158503" y="2892067"/>
                  <a:pt x="1178193" y="2930462"/>
                </a:cubicBezTo>
                <a:cubicBezTo>
                  <a:pt x="1197883" y="2968857"/>
                  <a:pt x="1176224" y="2997408"/>
                  <a:pt x="1213635" y="3013160"/>
                </a:cubicBezTo>
                <a:cubicBezTo>
                  <a:pt x="1251046" y="3028912"/>
                  <a:pt x="1330790" y="3024974"/>
                  <a:pt x="1402658" y="3024974"/>
                </a:cubicBezTo>
                <a:cubicBezTo>
                  <a:pt x="1474526" y="3024974"/>
                  <a:pt x="1557224" y="3022021"/>
                  <a:pt x="1644844" y="3013160"/>
                </a:cubicBezTo>
                <a:cubicBezTo>
                  <a:pt x="1732464" y="3004299"/>
                  <a:pt x="1811224" y="2984609"/>
                  <a:pt x="1928379" y="2971811"/>
                </a:cubicBezTo>
                <a:cubicBezTo>
                  <a:pt x="2045534" y="2959013"/>
                  <a:pt x="2181394" y="2973780"/>
                  <a:pt x="2347774" y="2936369"/>
                </a:cubicBezTo>
                <a:cubicBezTo>
                  <a:pt x="2514154" y="2898958"/>
                  <a:pt x="2761263" y="2834966"/>
                  <a:pt x="2926658" y="2747346"/>
                </a:cubicBezTo>
                <a:cubicBezTo>
                  <a:pt x="3092053" y="2659726"/>
                  <a:pt x="3203301" y="2552416"/>
                  <a:pt x="3340146" y="2410648"/>
                </a:cubicBezTo>
                <a:cubicBezTo>
                  <a:pt x="3476991" y="2268881"/>
                  <a:pt x="3656170" y="2065090"/>
                  <a:pt x="3747728" y="1896741"/>
                </a:cubicBezTo>
                <a:cubicBezTo>
                  <a:pt x="3839286" y="1728392"/>
                  <a:pt x="3857991" y="1541338"/>
                  <a:pt x="3889495" y="1400555"/>
                </a:cubicBezTo>
                <a:cubicBezTo>
                  <a:pt x="3920999" y="1259772"/>
                  <a:pt x="3922968" y="1150493"/>
                  <a:pt x="3936751" y="1052044"/>
                </a:cubicBezTo>
                <a:cubicBezTo>
                  <a:pt x="3950534" y="953595"/>
                  <a:pt x="3978100" y="893540"/>
                  <a:pt x="3972193" y="809858"/>
                </a:cubicBezTo>
                <a:cubicBezTo>
                  <a:pt x="3966286" y="726176"/>
                  <a:pt x="3927890" y="610990"/>
                  <a:pt x="3901309" y="549951"/>
                </a:cubicBezTo>
                <a:cubicBezTo>
                  <a:pt x="3874728" y="488912"/>
                  <a:pt x="3857992" y="465284"/>
                  <a:pt x="3812705" y="443625"/>
                </a:cubicBezTo>
                <a:cubicBezTo>
                  <a:pt x="3767418" y="421966"/>
                  <a:pt x="3710317" y="428857"/>
                  <a:pt x="3629588" y="419997"/>
                </a:cubicBezTo>
                <a:cubicBezTo>
                  <a:pt x="3548859" y="411137"/>
                  <a:pt x="3328333" y="390462"/>
                  <a:pt x="3328333" y="390462"/>
                </a:cubicBezTo>
                <a:cubicBezTo>
                  <a:pt x="2794736" y="320563"/>
                  <a:pt x="980309" y="-16135"/>
                  <a:pt x="428007" y="602"/>
                </a:cubicBezTo>
                <a:cubicBezTo>
                  <a:pt x="-124295" y="17339"/>
                  <a:pt x="29286" y="323517"/>
                  <a:pt x="2705" y="490881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28000"/>
                </a:srgbClr>
              </a:gs>
              <a:gs pos="100000">
                <a:srgbClr val="FFFFFF">
                  <a:alpha val="28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30959" y="1242099"/>
            <a:ext cx="2036023" cy="865303"/>
            <a:chOff x="920774" y="1749531"/>
            <a:chExt cx="2675991" cy="1231731"/>
          </a:xfrm>
        </p:grpSpPr>
        <p:grpSp>
          <p:nvGrpSpPr>
            <p:cNvPr id="9" name="Group 8"/>
            <p:cNvGrpSpPr/>
            <p:nvPr/>
          </p:nvGrpSpPr>
          <p:grpSpPr>
            <a:xfrm>
              <a:off x="920774" y="1749531"/>
              <a:ext cx="2675991" cy="1231731"/>
              <a:chOff x="664625" y="1259277"/>
              <a:chExt cx="3632030" cy="21922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30" b="100000" l="0" r="100000">
                            <a14:foregroundMark x1="43548" y1="7266" x2="43548" y2="7266"/>
                            <a14:foregroundMark x1="63710" y1="5882" x2="63710" y2="5882"/>
                            <a14:foregroundMark x1="38710" y1="11419" x2="38710" y2="11419"/>
                            <a14:foregroundMark x1="71976" y1="10035" x2="71976" y2="10035"/>
                            <a14:foregroundMark x1="72984" y1="10035" x2="72984" y2="10035"/>
                            <a14:foregroundMark x1="70363" y1="8997" x2="70363" y2="8997"/>
                            <a14:backgroundMark x1="47379" y1="58478" x2="47379" y2="58478"/>
                            <a14:backgroundMark x1="56250" y1="69204" x2="56250" y2="69204"/>
                            <a14:backgroundMark x1="60081" y1="64706" x2="60081" y2="64706"/>
                            <a14:backgroundMark x1="67742" y1="56055" x2="67742" y2="56055"/>
                            <a14:backgroundMark x1="72984" y1="59516" x2="72984" y2="59516"/>
                            <a14:backgroundMark x1="73387" y1="62630" x2="73387" y2="62630"/>
                            <a14:backgroundMark x1="75000" y1="62630" x2="75000" y2="6263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4625" y="1259277"/>
                <a:ext cx="3632030" cy="211624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8056" b="100000" l="27969" r="76875"/>
                        </a14:imgEffect>
                      </a14:imgLayer>
                    </a14:imgProps>
                  </a:ext>
                </a:extLst>
              </a:blip>
              <a:srcRect l="34061" t="42691" r="33636" b="12726"/>
              <a:stretch/>
            </p:blipFill>
            <p:spPr>
              <a:xfrm>
                <a:off x="2262654" y="2614604"/>
                <a:ext cx="1077962" cy="836873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1413" y="2663974"/>
              <a:ext cx="422272" cy="2586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/>
            <a:srcRect b="13256"/>
            <a:stretch/>
          </p:blipFill>
          <p:spPr>
            <a:xfrm>
              <a:off x="2456479" y="2511048"/>
              <a:ext cx="345120" cy="27727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3438" y1="96000" x2="73438" y2="96000"/>
                        <a14:foregroundMark x1="84896" y1="95333" x2="84896" y2="95333"/>
                        <a14:foregroundMark x1="4167" y1="89333" x2="4167" y2="89333"/>
                        <a14:backgroundMark x1="4688" y1="85667" x2="4688" y2="85667"/>
                        <a14:backgroundMark x1="46354" y1="14000" x2="46354" y2="1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28273" y="1988554"/>
            <a:ext cx="1670382" cy="260997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199397" y="2161745"/>
            <a:ext cx="1931452" cy="1194962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90496" flipH="1">
            <a:off x="3782867" y="2623312"/>
            <a:ext cx="37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707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one_trajector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t="42048" r="35675" b="41830"/>
          <a:stretch/>
        </p:blipFill>
        <p:spPr>
          <a:xfrm>
            <a:off x="2310136" y="845987"/>
            <a:ext cx="5189834" cy="376517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924070" y="1268016"/>
            <a:ext cx="4207742" cy="2691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TakeMyPicture</a:t>
            </a:r>
            <a:r>
              <a:rPr lang="en-US" dirty="0" smtClean="0"/>
              <a:t> Drone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798691" y="1596774"/>
            <a:ext cx="2684295" cy="2088777"/>
          </a:xfrm>
          <a:custGeom>
            <a:avLst/>
            <a:gdLst>
              <a:gd name="connsiteX0" fmla="*/ 2541530 w 2684295"/>
              <a:gd name="connsiteY0" fmla="*/ 1088795 h 2088777"/>
              <a:gd name="connsiteX1" fmla="*/ 2426527 w 2684295"/>
              <a:gd name="connsiteY1" fmla="*/ 188812 h 2088777"/>
              <a:gd name="connsiteX2" fmla="*/ 176466 w 2684295"/>
              <a:gd name="connsiteY2" fmla="*/ 73814 h 2088777"/>
              <a:gd name="connsiteX3" fmla="*/ 156465 w 2684295"/>
              <a:gd name="connsiteY3" fmla="*/ 1078796 h 2088777"/>
              <a:gd name="connsiteX4" fmla="*/ 251468 w 2684295"/>
              <a:gd name="connsiteY4" fmla="*/ 2088777 h 208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295" h="2088777">
                <a:moveTo>
                  <a:pt x="2541530" y="1088795"/>
                </a:moveTo>
                <a:cubicBezTo>
                  <a:pt x="2681117" y="723385"/>
                  <a:pt x="2820704" y="357976"/>
                  <a:pt x="2426527" y="188812"/>
                </a:cubicBezTo>
                <a:cubicBezTo>
                  <a:pt x="2032350" y="19648"/>
                  <a:pt x="554810" y="-74517"/>
                  <a:pt x="176466" y="73814"/>
                </a:cubicBezTo>
                <a:cubicBezTo>
                  <a:pt x="-201878" y="222145"/>
                  <a:pt x="143965" y="742969"/>
                  <a:pt x="156465" y="1078796"/>
                </a:cubicBezTo>
                <a:cubicBezTo>
                  <a:pt x="168965" y="1414623"/>
                  <a:pt x="251468" y="2088777"/>
                  <a:pt x="251468" y="2088777"/>
                </a:cubicBezTo>
              </a:path>
            </a:pathLst>
          </a:cu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00185" y="1596774"/>
            <a:ext cx="395011" cy="38815"/>
          </a:xfrm>
          <a:prstGeom prst="straightConnector1">
            <a:avLst/>
          </a:prstGeom>
          <a:ln w="3175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713755" y="2067183"/>
            <a:ext cx="886610" cy="1127833"/>
          </a:xfrm>
          <a:custGeom>
            <a:avLst/>
            <a:gdLst>
              <a:gd name="connsiteX0" fmla="*/ 881446 w 886610"/>
              <a:gd name="connsiteY0" fmla="*/ 1118377 h 1127833"/>
              <a:gd name="connsiteX1" fmla="*/ 761443 w 886610"/>
              <a:gd name="connsiteY1" fmla="*/ 208394 h 1127833"/>
              <a:gd name="connsiteX2" fmla="*/ 41423 w 886610"/>
              <a:gd name="connsiteY2" fmla="*/ 58397 h 1127833"/>
              <a:gd name="connsiteX3" fmla="*/ 86424 w 886610"/>
              <a:gd name="connsiteY3" fmla="*/ 988380 h 1127833"/>
              <a:gd name="connsiteX4" fmla="*/ 76424 w 886610"/>
              <a:gd name="connsiteY4" fmla="*/ 1123377 h 112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610" h="1127833">
                <a:moveTo>
                  <a:pt x="881446" y="1118377"/>
                </a:moveTo>
                <a:cubicBezTo>
                  <a:pt x="891446" y="751717"/>
                  <a:pt x="901447" y="385057"/>
                  <a:pt x="761443" y="208394"/>
                </a:cubicBezTo>
                <a:cubicBezTo>
                  <a:pt x="621439" y="31731"/>
                  <a:pt x="153926" y="-71601"/>
                  <a:pt x="41423" y="58397"/>
                </a:cubicBezTo>
                <a:cubicBezTo>
                  <a:pt x="-71080" y="188395"/>
                  <a:pt x="80591" y="810883"/>
                  <a:pt x="86424" y="988380"/>
                </a:cubicBezTo>
                <a:cubicBezTo>
                  <a:pt x="92257" y="1165877"/>
                  <a:pt x="76424" y="1123377"/>
                  <a:pt x="76424" y="1123377"/>
                </a:cubicBezTo>
              </a:path>
            </a:pathLst>
          </a:custGeom>
          <a:ln w="317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941278" y="2068637"/>
            <a:ext cx="158910" cy="17425"/>
          </a:xfrm>
          <a:prstGeom prst="straightConnector1">
            <a:avLst/>
          </a:prstGeom>
          <a:ln w="254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600365" y="2694586"/>
            <a:ext cx="747437" cy="500430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 noChangeAspect="1"/>
          </p:cNvGrpSpPr>
          <p:nvPr/>
        </p:nvGrpSpPr>
        <p:grpSpPr>
          <a:xfrm rot="3722675">
            <a:off x="5473246" y="3054463"/>
            <a:ext cx="253860" cy="260303"/>
            <a:chOff x="4151512" y="3832279"/>
            <a:chExt cx="149495" cy="153289"/>
          </a:xfrm>
          <a:solidFill>
            <a:schemeClr val="tx1"/>
          </a:solidFill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151512" y="3832279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242968" y="3832279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154687" y="3930704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246143" y="3930704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198341" y="3879108"/>
              <a:ext cx="55837" cy="59631"/>
            </a:xfrm>
            <a:prstGeom prst="straightConnector1">
              <a:avLst/>
            </a:prstGeom>
            <a:grpFill/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201516" y="3879108"/>
              <a:ext cx="49487" cy="59631"/>
            </a:xfrm>
            <a:prstGeom prst="straightConnector1">
              <a:avLst/>
            </a:prstGeom>
            <a:grpFill/>
            <a:ln w="5715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>
            <a:stCxn id="17" idx="1"/>
            <a:endCxn id="13" idx="1"/>
          </p:cNvCxnSpPr>
          <p:nvPr/>
        </p:nvCxnSpPr>
        <p:spPr>
          <a:xfrm flipV="1">
            <a:off x="5475198" y="1785586"/>
            <a:ext cx="750020" cy="489991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2"/>
            <a:endCxn id="13" idx="2"/>
          </p:cNvCxnSpPr>
          <p:nvPr/>
        </p:nvCxnSpPr>
        <p:spPr>
          <a:xfrm flipH="1" flipV="1">
            <a:off x="3975157" y="1670588"/>
            <a:ext cx="780021" cy="454992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30053" y="3196236"/>
            <a:ext cx="762000" cy="489315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6300812" y="2645691"/>
            <a:ext cx="91440" cy="914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192862" y="1737641"/>
            <a:ext cx="91440" cy="914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935437" y="1623341"/>
            <a:ext cx="91440" cy="914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920705" y="2625752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005287" y="3639466"/>
            <a:ext cx="91440" cy="914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9462" y="3268040"/>
            <a:ext cx="953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Drone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68461" y="2500649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</a:t>
            </a:r>
            <a:endParaRPr lang="en-US" sz="2400" dirty="0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 rot="3346988">
            <a:off x="5348267" y="2145083"/>
            <a:ext cx="253860" cy="260303"/>
            <a:chOff x="4151512" y="3832279"/>
            <a:chExt cx="149495" cy="153289"/>
          </a:xfrm>
          <a:solidFill>
            <a:schemeClr val="tx1"/>
          </a:solidFill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151512" y="3832279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242968" y="3832279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154687" y="3930704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246143" y="3930704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4198341" y="3879108"/>
              <a:ext cx="55837" cy="59631"/>
            </a:xfrm>
            <a:prstGeom prst="straightConnector1">
              <a:avLst/>
            </a:prstGeom>
            <a:grpFill/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201516" y="3879108"/>
              <a:ext cx="49487" cy="59631"/>
            </a:xfrm>
            <a:prstGeom prst="straightConnector1">
              <a:avLst/>
            </a:prstGeom>
            <a:grpFill/>
            <a:ln w="5715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 rot="2615583">
            <a:off x="4628248" y="2015472"/>
            <a:ext cx="253860" cy="260303"/>
            <a:chOff x="4151512" y="3832279"/>
            <a:chExt cx="149495" cy="153289"/>
          </a:xfrm>
          <a:solidFill>
            <a:schemeClr val="tx1"/>
          </a:solidFill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151512" y="3832279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242968" y="3832279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154687" y="3930704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246143" y="3930704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4198341" y="3879108"/>
              <a:ext cx="55837" cy="59631"/>
            </a:xfrm>
            <a:prstGeom prst="straightConnector1">
              <a:avLst/>
            </a:prstGeom>
            <a:grpFill/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4201516" y="3879108"/>
              <a:ext cx="49487" cy="59631"/>
            </a:xfrm>
            <a:prstGeom prst="straightConnector1">
              <a:avLst/>
            </a:prstGeom>
            <a:grpFill/>
            <a:ln w="5715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 rot="3011199">
            <a:off x="4674300" y="3055815"/>
            <a:ext cx="253860" cy="260303"/>
            <a:chOff x="4151512" y="3832279"/>
            <a:chExt cx="149495" cy="153289"/>
          </a:xfrm>
          <a:solidFill>
            <a:schemeClr val="tx1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151512" y="3832279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4242968" y="3832279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154687" y="3930704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246143" y="3930704"/>
              <a:ext cx="54864" cy="548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4198341" y="3879108"/>
              <a:ext cx="55837" cy="59631"/>
            </a:xfrm>
            <a:prstGeom prst="straightConnector1">
              <a:avLst/>
            </a:prstGeom>
            <a:grpFill/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4201516" y="3879108"/>
              <a:ext cx="49487" cy="59631"/>
            </a:xfrm>
            <a:prstGeom prst="straightConnector1">
              <a:avLst/>
            </a:prstGeom>
            <a:grpFill/>
            <a:ln w="5715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 rot="19671387">
            <a:off x="4083792" y="342461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1.4 m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428235" y="4132482"/>
            <a:ext cx="82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(m)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1790877" y="2124106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 (m)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949757" y="2619491"/>
            <a:ext cx="7939" cy="106845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7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1" grpId="0" animBg="1"/>
      <p:bldP spid="22" grpId="0" animBg="1"/>
      <p:bldP spid="23" grpId="0" animBg="1"/>
      <p:bldP spid="25" grpId="0" animBg="1"/>
      <p:bldP spid="26" grpId="0"/>
      <p:bldP spid="27" grpId="0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TakeMyPicture</a:t>
            </a:r>
            <a:r>
              <a:rPr lang="en-US" dirty="0" smtClean="0"/>
              <a:t> Drone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975691" y="7709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38702310"/>
              </p:ext>
            </p:extLst>
          </p:nvPr>
        </p:nvGraphicFramePr>
        <p:xfrm>
          <a:off x="1524000" y="10586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628650" y="3475450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Chronos</a:t>
            </a:r>
            <a:r>
              <a:rPr lang="en-US" dirty="0" smtClean="0">
                <a:solidFill>
                  <a:schemeClr val="bg1"/>
                </a:solidFill>
              </a:rPr>
              <a:t> enables a drone to follow the user with no infrastructure support.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4378" y="2665420"/>
            <a:ext cx="316916" cy="403776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90035" y="2971698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4.2 cm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7" grpId="0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WiFi</a:t>
            </a:r>
            <a:r>
              <a:rPr lang="en-US" sz="2200" dirty="0" smtClean="0"/>
              <a:t> Localization: </a:t>
            </a:r>
            <a:r>
              <a:rPr lang="en-US" sz="2200" dirty="0" err="1"/>
              <a:t>SpotFi</a:t>
            </a:r>
            <a:r>
              <a:rPr lang="en-US" sz="2200" dirty="0"/>
              <a:t> [SIGCOMM’ 15], </a:t>
            </a:r>
            <a:r>
              <a:rPr lang="en-US" sz="2200" dirty="0" err="1"/>
              <a:t>ToneTrack</a:t>
            </a:r>
            <a:r>
              <a:rPr lang="en-US" sz="2200" dirty="0"/>
              <a:t> [</a:t>
            </a:r>
            <a:r>
              <a:rPr lang="en-US" sz="2200" dirty="0" err="1"/>
              <a:t>Mobicom</a:t>
            </a:r>
            <a:r>
              <a:rPr lang="en-US" sz="2200" dirty="0"/>
              <a:t>’ 15], </a:t>
            </a:r>
            <a:r>
              <a:rPr lang="en-US" sz="2200" dirty="0" err="1"/>
              <a:t>Phaser</a:t>
            </a:r>
            <a:r>
              <a:rPr lang="en-US" sz="2200" dirty="0"/>
              <a:t> [</a:t>
            </a:r>
            <a:r>
              <a:rPr lang="en-US" sz="2200" dirty="0" err="1"/>
              <a:t>Mobicom</a:t>
            </a:r>
            <a:r>
              <a:rPr lang="en-US" sz="2200" dirty="0"/>
              <a:t>’ 14], </a:t>
            </a:r>
            <a:r>
              <a:rPr lang="en-US" sz="2200" dirty="0" err="1"/>
              <a:t>Tagoram</a:t>
            </a:r>
            <a:r>
              <a:rPr lang="en-US" sz="2200" dirty="0"/>
              <a:t> [</a:t>
            </a:r>
            <a:r>
              <a:rPr lang="en-US" sz="2200" dirty="0" err="1"/>
              <a:t>Mobicom</a:t>
            </a:r>
            <a:r>
              <a:rPr lang="en-US" sz="2200" dirty="0"/>
              <a:t>’ 14], </a:t>
            </a:r>
            <a:r>
              <a:rPr lang="is-IS" sz="2200" dirty="0" smtClean="0"/>
              <a:t>….</a:t>
            </a:r>
            <a:endParaRPr lang="en-US" sz="2200" dirty="0" smtClean="0"/>
          </a:p>
          <a:p>
            <a:r>
              <a:rPr lang="en-US" sz="2200" dirty="0" smtClean="0"/>
              <a:t>Closest Work: SAIL [</a:t>
            </a:r>
            <a:r>
              <a:rPr lang="en-US" sz="2200" dirty="0" err="1" smtClean="0"/>
              <a:t>MobiSys</a:t>
            </a:r>
            <a:r>
              <a:rPr lang="en-US" sz="2200" dirty="0" smtClean="0"/>
              <a:t>’ 14]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76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/>
              <a:t>Enables decimeter-accurate localization using a single off-the-shelf </a:t>
            </a:r>
            <a:r>
              <a:rPr lang="en-US" altLang="zh-CN" sz="2800" dirty="0" err="1"/>
              <a:t>WiFi</a:t>
            </a:r>
            <a:r>
              <a:rPr lang="en-US" altLang="zh-CN" sz="2800" dirty="0"/>
              <a:t> card </a:t>
            </a:r>
            <a:endParaRPr lang="en-US" sz="2800" dirty="0"/>
          </a:p>
          <a:p>
            <a:r>
              <a:rPr lang="en-US" sz="2800" dirty="0" smtClean="0"/>
              <a:t>Its key enabler is a novel algorithm that can estimate accurate propagation delay, by eliminating the detection delay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9694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: </a:t>
            </a:r>
            <a:r>
              <a:rPr lang="en-US" dirty="0" err="1" smtClean="0"/>
              <a:t>WiFi</a:t>
            </a:r>
            <a:r>
              <a:rPr lang="en-US" dirty="0" smtClean="0"/>
              <a:t> Geo-Fencing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24" y="1268016"/>
            <a:ext cx="5679151" cy="37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: Device-to-device Localization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74" y="993210"/>
            <a:ext cx="5920451" cy="406291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28650" y="3437263"/>
            <a:ext cx="7886700" cy="137634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Enable device-to-device localization without infrastructure support</a:t>
            </a:r>
          </a:p>
        </p:txBody>
      </p:sp>
    </p:spTree>
    <p:extLst>
      <p:ext uri="{BB962C8B-B14F-4D97-AF65-F5344CB8AC3E}">
        <p14:creationId xmlns:p14="http://schemas.microsoft.com/office/powerpoint/2010/main" val="79390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Enables decimeter-accurate localization using a single off-the-shelf </a:t>
            </a:r>
            <a:r>
              <a:rPr lang="en-US" sz="2800" dirty="0" err="1" smtClean="0"/>
              <a:t>WiFi</a:t>
            </a:r>
            <a:r>
              <a:rPr lang="en-US" sz="2800" dirty="0" smtClean="0"/>
              <a:t> card 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A</a:t>
            </a:r>
            <a:r>
              <a:rPr lang="en-US" sz="2800" dirty="0" smtClean="0"/>
              <a:t> novel algorithm to estimate propagation time</a:t>
            </a:r>
            <a:r>
              <a:rPr lang="zh-CN" altLang="zh-CN" sz="2800" dirty="0" smtClean="0"/>
              <a:t> </a:t>
            </a:r>
            <a:r>
              <a:rPr lang="en-US" altLang="zh-CN" sz="2800" dirty="0" smtClean="0"/>
              <a:t>(Time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Flight,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TOF)</a:t>
            </a:r>
            <a:r>
              <a:rPr lang="en-US" sz="2800" dirty="0" smtClean="0"/>
              <a:t> to sub-nanosecond accuracy using a </a:t>
            </a:r>
            <a:r>
              <a:rPr lang="en-US" sz="2800" dirty="0" err="1" smtClean="0"/>
              <a:t>WiFi</a:t>
            </a:r>
            <a:r>
              <a:rPr lang="en-US" sz="2800" dirty="0" smtClean="0"/>
              <a:t> card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Implemented and evaluated in practical settings</a:t>
            </a:r>
          </a:p>
        </p:txBody>
      </p:sp>
    </p:spTree>
    <p:extLst>
      <p:ext uri="{BB962C8B-B14F-4D97-AF65-F5344CB8AC3E}">
        <p14:creationId xmlns:p14="http://schemas.microsoft.com/office/powerpoint/2010/main" val="41203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Why past work needs multiple AP’s?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Related Work: </a:t>
            </a:r>
            <a:r>
              <a:rPr lang="en-US" altLang="zh-CN" sz="2400" dirty="0" err="1"/>
              <a:t>ArrayTrack</a:t>
            </a:r>
            <a:r>
              <a:rPr lang="en-US" altLang="zh-CN" sz="2400" dirty="0"/>
              <a:t> [NSDI’13</a:t>
            </a:r>
            <a:r>
              <a:rPr lang="en-US" altLang="zh-CN" sz="2400" dirty="0" smtClean="0"/>
              <a:t>],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SpotFi</a:t>
            </a:r>
            <a:r>
              <a:rPr lang="en-US" altLang="zh-CN" sz="2400" dirty="0"/>
              <a:t> [SIGCOMM’ 15]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03" y="3944213"/>
            <a:ext cx="1391262" cy="106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77897" y="2267812"/>
            <a:ext cx="1391262" cy="106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81050">
            <a:off x="622719" y="1683917"/>
            <a:ext cx="1391262" cy="106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855" t="4297" r="13274" b="5673"/>
          <a:stretch/>
        </p:blipFill>
        <p:spPr>
          <a:xfrm>
            <a:off x="3876369" y="1087420"/>
            <a:ext cx="749105" cy="1335709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9" idx="2"/>
          </p:cNvCxnSpPr>
          <p:nvPr/>
        </p:nvCxnSpPr>
        <p:spPr>
          <a:xfrm flipH="1" flipV="1">
            <a:off x="4250922" y="2423129"/>
            <a:ext cx="1326469" cy="1836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76369" y="4259779"/>
            <a:ext cx="347188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4698427" y="3880606"/>
            <a:ext cx="1207112" cy="703396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99408" y="3459220"/>
                <a:ext cx="29655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1" smtClean="0">
                          <a:latin typeface="Cambria Math" charset="0"/>
                        </a:rPr>
                        <m:t>θ</m:t>
                      </m:r>
                    </m:oMath>
                  </m:oMathPara>
                </a14:m>
                <a:endParaRPr lang="en-US" sz="30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08" y="3459220"/>
                <a:ext cx="29655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1456694" y="1232185"/>
            <a:ext cx="18630" cy="23818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475324" y="1642071"/>
            <a:ext cx="2374595" cy="631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919426" y="1189750"/>
            <a:ext cx="1836" cy="283273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3"/>
          </p:cNvCxnSpPr>
          <p:nvPr/>
        </p:nvCxnSpPr>
        <p:spPr>
          <a:xfrm flipH="1" flipV="1">
            <a:off x="4625474" y="1755275"/>
            <a:ext cx="3274333" cy="9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9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Single Access Point?</a:t>
            </a:r>
            <a:br>
              <a:rPr lang="en-US" sz="2400" dirty="0" smtClean="0"/>
            </a:br>
            <a:r>
              <a:rPr lang="en-US" sz="2400" dirty="0" smtClean="0"/>
              <a:t>Related </a:t>
            </a:r>
            <a:r>
              <a:rPr lang="en-US" sz="2400" dirty="0" err="1" smtClean="0"/>
              <a:t>Work:</a:t>
            </a:r>
            <a:r>
              <a:rPr lang="en-US" altLang="zh-CN" sz="2400" dirty="0" err="1"/>
              <a:t>SAIL</a:t>
            </a:r>
            <a:r>
              <a:rPr lang="en-US" altLang="zh-CN" sz="2400" dirty="0"/>
              <a:t> [</a:t>
            </a:r>
            <a:r>
              <a:rPr lang="en-US" altLang="zh-CN" sz="2400" dirty="0" err="1"/>
              <a:t>MobiSys</a:t>
            </a:r>
            <a:r>
              <a:rPr lang="en-US" altLang="zh-CN" sz="2400" dirty="0"/>
              <a:t>’ 14</a:t>
            </a:r>
            <a:r>
              <a:rPr lang="en-US" altLang="zh-CN" sz="2400" dirty="0" smtClean="0"/>
              <a:t>] ,CUPID[MobiSys’13]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03" y="3944213"/>
            <a:ext cx="1391262" cy="106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855" t="4297" r="13274" b="5673"/>
          <a:stretch/>
        </p:blipFill>
        <p:spPr>
          <a:xfrm>
            <a:off x="3876369" y="1087420"/>
            <a:ext cx="749105" cy="1335709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9" idx="2"/>
          </p:cNvCxnSpPr>
          <p:nvPr/>
        </p:nvCxnSpPr>
        <p:spPr>
          <a:xfrm flipH="1" flipV="1">
            <a:off x="4250922" y="2423129"/>
            <a:ext cx="1326469" cy="1836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76369" y="4259779"/>
            <a:ext cx="347188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4698427" y="3880606"/>
            <a:ext cx="1207112" cy="703396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99408" y="3459220"/>
                <a:ext cx="29655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1" smtClean="0">
                          <a:latin typeface="Cambria Math" charset="0"/>
                        </a:rPr>
                        <m:t>θ</m:t>
                      </m:r>
                    </m:oMath>
                  </m:oMathPara>
                </a14:m>
                <a:endParaRPr lang="en-US" sz="30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08" y="3459220"/>
                <a:ext cx="29655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66500" y="2701045"/>
            <a:ext cx="14838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distance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377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19584</TotalTime>
  <Words>1125</Words>
  <Application>Microsoft Macintosh PowerPoint</Application>
  <PresentationFormat>全屏显示(16:9)</PresentationFormat>
  <Paragraphs>275</Paragraphs>
  <Slides>48</Slides>
  <Notes>48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Office Theme</vt:lpstr>
      <vt:lpstr>Decimeter-Level Localization with a Single WiFi Access Point</vt:lpstr>
      <vt:lpstr>Indoor Localization is Cool!</vt:lpstr>
      <vt:lpstr>But… They Need 4-5 Access Points</vt:lpstr>
      <vt:lpstr>Application : Control heating based on occupancy </vt:lpstr>
      <vt:lpstr>Application : WiFi Geo-Fencing</vt:lpstr>
      <vt:lpstr>Application : Device-to-device Localization</vt:lpstr>
      <vt:lpstr>Chronos</vt:lpstr>
      <vt:lpstr>Why past work needs multiple AP’s? Related Work: ArrayTrack [NSDI’13], SpotFi [SIGCOMM’ 15]</vt:lpstr>
      <vt:lpstr>Single Access Point? Related Work:SAIL [MobiSys’ 14] ,CUPID[MobiSys’13]</vt:lpstr>
      <vt:lpstr>Measuring Distance</vt:lpstr>
      <vt:lpstr>Propagation Delay</vt:lpstr>
      <vt:lpstr>Propagation Delay: Example</vt:lpstr>
      <vt:lpstr>Propagation Delay: Example</vt:lpstr>
      <vt:lpstr>Mathematically</vt:lpstr>
      <vt:lpstr>PowerPoint 演示文稿</vt:lpstr>
      <vt:lpstr>Can’t measure propagation delay without detection delay</vt:lpstr>
      <vt:lpstr>Packet Detection Delay</vt:lpstr>
      <vt:lpstr>Problem: Separate detection delay from propagation delay </vt:lpstr>
      <vt:lpstr>PowerPoint 演示文稿</vt:lpstr>
      <vt:lpstr>PowerPoint 演示文稿</vt:lpstr>
      <vt:lpstr>PowerPoint 演示文稿</vt:lpstr>
      <vt:lpstr>PowerPoint 演示文稿</vt:lpstr>
      <vt:lpstr>Mathematically</vt:lpstr>
      <vt:lpstr>Additional System Components</vt:lpstr>
      <vt:lpstr>Additional System Components</vt:lpstr>
      <vt:lpstr>Initial Phase Offsets and Carrier Frequency Offset</vt:lpstr>
      <vt:lpstr>Idea: Use Acknowledgements</vt:lpstr>
      <vt:lpstr>Additional System Components</vt:lpstr>
      <vt:lpstr>Problem: Multipath Effect</vt:lpstr>
      <vt:lpstr>PowerPoint 演示文稿</vt:lpstr>
      <vt:lpstr>Localization</vt:lpstr>
      <vt:lpstr>Localization</vt:lpstr>
      <vt:lpstr>Experimental Evaluation</vt:lpstr>
      <vt:lpstr>Implementation</vt:lpstr>
      <vt:lpstr>Evaluation Testbed: Office Environment</vt:lpstr>
      <vt:lpstr>Distance Measurement Accuracy</vt:lpstr>
      <vt:lpstr>Localization Accuracy</vt:lpstr>
      <vt:lpstr>Applications</vt:lpstr>
      <vt:lpstr>Applications</vt:lpstr>
      <vt:lpstr>Application: Smart Homes</vt:lpstr>
      <vt:lpstr>Applications</vt:lpstr>
      <vt:lpstr>Application: GeoFencing</vt:lpstr>
      <vt:lpstr>Applications</vt:lpstr>
      <vt:lpstr>Application: TakeMyPicture Drone</vt:lpstr>
      <vt:lpstr>Application: TakeMyPicture Drone</vt:lpstr>
      <vt:lpstr>Application: TakeMyPicture Drone</vt:lpstr>
      <vt:lpstr>Related Work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Decimeter-Level Localization with a Single WiFi Access Point</dc:title>
  <dc:creator>Deepak Vasisht</dc:creator>
  <cp:lastModifiedBy>cczhengy</cp:lastModifiedBy>
  <cp:revision>1146</cp:revision>
  <dcterms:created xsi:type="dcterms:W3CDTF">2016-02-29T18:42:28Z</dcterms:created>
  <dcterms:modified xsi:type="dcterms:W3CDTF">2016-03-21T01:57:20Z</dcterms:modified>
</cp:coreProperties>
</file>