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7" r:id="rId3"/>
    <p:sldId id="264" r:id="rId4"/>
    <p:sldId id="280" r:id="rId5"/>
    <p:sldId id="265" r:id="rId6"/>
    <p:sldId id="268" r:id="rId7"/>
    <p:sldId id="259" r:id="rId8"/>
    <p:sldId id="269" r:id="rId9"/>
    <p:sldId id="270" r:id="rId10"/>
    <p:sldId id="284" r:id="rId11"/>
    <p:sldId id="281" r:id="rId12"/>
    <p:sldId id="282" r:id="rId13"/>
    <p:sldId id="283" r:id="rId14"/>
    <p:sldId id="285" r:id="rId15"/>
    <p:sldId id="286" r:id="rId16"/>
    <p:sldId id="274" r:id="rId17"/>
    <p:sldId id="272" r:id="rId18"/>
    <p:sldId id="273" r:id="rId19"/>
    <p:sldId id="287" r:id="rId20"/>
    <p:sldId id="288" r:id="rId21"/>
    <p:sldId id="279" r:id="rId22"/>
    <p:sldId id="278" r:id="rId23"/>
    <p:sldId id="276" r:id="rId24"/>
    <p:sldId id="277" r:id="rId25"/>
    <p:sldId id="275"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D7D"/>
    <a:srgbClr val="FF3300"/>
    <a:srgbClr val="FBFBFB"/>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085" autoAdjust="0"/>
  </p:normalViewPr>
  <p:slideViewPr>
    <p:cSldViewPr snapToGrid="0">
      <p:cViewPr>
        <p:scale>
          <a:sx n="50" d="100"/>
          <a:sy n="50" d="100"/>
        </p:scale>
        <p:origin x="125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967CE-06E9-428F-B414-D5D34F639081}" type="datetimeFigureOut">
              <a:rPr lang="zh-CN" altLang="en-US" smtClean="0"/>
              <a:t>2015/12/16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BA9D7-E66A-4C6D-8D77-2DFDAA070351}" type="slidenum">
              <a:rPr lang="zh-CN" altLang="en-US" smtClean="0"/>
              <a:t>‹#›</a:t>
            </a:fld>
            <a:endParaRPr lang="zh-CN" altLang="en-US"/>
          </a:p>
        </p:txBody>
      </p:sp>
    </p:spTree>
    <p:extLst>
      <p:ext uri="{BB962C8B-B14F-4D97-AF65-F5344CB8AC3E}">
        <p14:creationId xmlns:p14="http://schemas.microsoft.com/office/powerpoint/2010/main" val="50772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BBA9D7-E66A-4C6D-8D77-2DFDAA070351}" type="slidenum">
              <a:rPr lang="zh-CN" altLang="en-US" smtClean="0"/>
              <a:t>5</a:t>
            </a:fld>
            <a:endParaRPr lang="zh-CN" altLang="en-US"/>
          </a:p>
        </p:txBody>
      </p:sp>
    </p:spTree>
    <p:extLst>
      <p:ext uri="{BB962C8B-B14F-4D97-AF65-F5344CB8AC3E}">
        <p14:creationId xmlns:p14="http://schemas.microsoft.com/office/powerpoint/2010/main" val="370944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psychophysical approach is mainly based on characterizing the mechanisms of the HVS, such as masking effect, contrast sensitivity, and adaptation to color and illumination. The engineering approach is based on extracting and analyzing certain distortion patterns or features of the video, such as statistical features, structural similarity (SSIM) and compression artifacts (e.g., </a:t>
            </a:r>
            <a:r>
              <a:rPr lang="en-US" altLang="zh-CN" sz="1200" b="0" i="0" u="none" strike="noStrike" kern="1200" baseline="0" dirty="0" err="1" smtClean="0">
                <a:solidFill>
                  <a:schemeClr val="tx1"/>
                </a:solidFill>
                <a:latin typeface="+mn-lt"/>
                <a:ea typeface="+mn-ea"/>
                <a:cs typeface="+mn-cs"/>
              </a:rPr>
              <a:t>blockiness</a:t>
            </a:r>
            <a:r>
              <a:rPr lang="en-US" altLang="zh-CN" sz="1200" b="0" i="0" u="none" strike="noStrike" kern="1200" baseline="0" dirty="0" smtClean="0">
                <a:solidFill>
                  <a:schemeClr val="tx1"/>
                </a:solidFill>
                <a:latin typeface="+mn-lt"/>
                <a:ea typeface="+mn-ea"/>
                <a:cs typeface="+mn-cs"/>
              </a:rPr>
              <a:t>, edginess).</a:t>
            </a:r>
            <a:endParaRPr lang="zh-CN" altLang="en-US" dirty="0"/>
          </a:p>
        </p:txBody>
      </p:sp>
      <p:sp>
        <p:nvSpPr>
          <p:cNvPr id="4" name="灯片编号占位符 3"/>
          <p:cNvSpPr>
            <a:spLocks noGrp="1"/>
          </p:cNvSpPr>
          <p:nvPr>
            <p:ph type="sldNum" sz="quarter" idx="10"/>
          </p:nvPr>
        </p:nvSpPr>
        <p:spPr/>
        <p:txBody>
          <a:bodyPr/>
          <a:lstStyle/>
          <a:p>
            <a:fld id="{E1BBA9D7-E66A-4C6D-8D77-2DFDAA070351}" type="slidenum">
              <a:rPr lang="zh-CN" altLang="en-US" smtClean="0"/>
              <a:t>9</a:t>
            </a:fld>
            <a:endParaRPr lang="zh-CN" altLang="en-US"/>
          </a:p>
        </p:txBody>
      </p:sp>
    </p:spTree>
    <p:extLst>
      <p:ext uri="{BB962C8B-B14F-4D97-AF65-F5344CB8AC3E}">
        <p14:creationId xmlns:p14="http://schemas.microsoft.com/office/powerpoint/2010/main" val="336515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BBA9D7-E66A-4C6D-8D77-2DFDAA070351}" type="slidenum">
              <a:rPr lang="zh-CN" altLang="en-US" smtClean="0"/>
              <a:t>23</a:t>
            </a:fld>
            <a:endParaRPr lang="zh-CN" altLang="en-US"/>
          </a:p>
        </p:txBody>
      </p:sp>
    </p:spTree>
    <p:extLst>
      <p:ext uri="{BB962C8B-B14F-4D97-AF65-F5344CB8AC3E}">
        <p14:creationId xmlns:p14="http://schemas.microsoft.com/office/powerpoint/2010/main" val="56961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084154CF-B351-4720-9998-C4CC318B855C}" type="datetime1">
              <a:rPr lang="zh-CN" altLang="en-US" smtClean="0"/>
              <a:t>2015/12/16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4B23AC-A764-448F-B549-05C056DEA4A0}" type="slidenum">
              <a:rPr lang="zh-CN" altLang="en-US" smtClean="0"/>
              <a:t>‹#›</a:t>
            </a:fld>
            <a:endParaRPr lang="zh-CN" altLang="en-US"/>
          </a:p>
        </p:txBody>
      </p:sp>
    </p:spTree>
    <p:extLst>
      <p:ext uri="{BB962C8B-B14F-4D97-AF65-F5344CB8AC3E}">
        <p14:creationId xmlns:p14="http://schemas.microsoft.com/office/powerpoint/2010/main" val="4135687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59540DF-2D50-402B-917A-A4A69C8B343F}" type="datetime1">
              <a:rPr lang="zh-CN" altLang="en-US" smtClean="0"/>
              <a:t>2015/12/16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4B23AC-A764-448F-B549-05C056DEA4A0}" type="slidenum">
              <a:rPr lang="zh-CN" altLang="en-US" smtClean="0"/>
              <a:t>‹#›</a:t>
            </a:fld>
            <a:endParaRPr lang="zh-CN" altLang="en-US"/>
          </a:p>
        </p:txBody>
      </p:sp>
    </p:spTree>
    <p:extLst>
      <p:ext uri="{BB962C8B-B14F-4D97-AF65-F5344CB8AC3E}">
        <p14:creationId xmlns:p14="http://schemas.microsoft.com/office/powerpoint/2010/main" val="330256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994A3B0-AB0A-46E2-A5FD-3A8281AA5AB8}" type="datetime1">
              <a:rPr lang="zh-CN" altLang="en-US" smtClean="0"/>
              <a:t>2015/12/16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4B23AC-A764-448F-B549-05C056DEA4A0}" type="slidenum">
              <a:rPr lang="zh-CN" altLang="en-US" smtClean="0"/>
              <a:t>‹#›</a:t>
            </a:fld>
            <a:endParaRPr lang="zh-CN" altLang="en-US"/>
          </a:p>
        </p:txBody>
      </p:sp>
    </p:spTree>
    <p:extLst>
      <p:ext uri="{BB962C8B-B14F-4D97-AF65-F5344CB8AC3E}">
        <p14:creationId xmlns:p14="http://schemas.microsoft.com/office/powerpoint/2010/main" val="196857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8E0C6BB-2F53-4282-A05F-4B825E08F376}" type="datetime1">
              <a:rPr lang="zh-CN" altLang="en-US" smtClean="0"/>
              <a:t>2015/12/16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4B23AC-A764-448F-B549-05C056DEA4A0}" type="slidenum">
              <a:rPr lang="zh-CN" altLang="en-US" smtClean="0"/>
              <a:t>‹#›</a:t>
            </a:fld>
            <a:endParaRPr lang="zh-CN" altLang="en-US"/>
          </a:p>
        </p:txBody>
      </p:sp>
    </p:spTree>
    <p:extLst>
      <p:ext uri="{BB962C8B-B14F-4D97-AF65-F5344CB8AC3E}">
        <p14:creationId xmlns:p14="http://schemas.microsoft.com/office/powerpoint/2010/main" val="2794843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8041B494-7B31-489A-9AD4-6A117B5BB862}" type="datetime1">
              <a:rPr lang="zh-CN" altLang="en-US" smtClean="0"/>
              <a:t>2015/12/16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4B23AC-A764-448F-B549-05C056DEA4A0}" type="slidenum">
              <a:rPr lang="zh-CN" altLang="en-US" smtClean="0"/>
              <a:t>‹#›</a:t>
            </a:fld>
            <a:endParaRPr lang="zh-CN" altLang="en-US"/>
          </a:p>
        </p:txBody>
      </p:sp>
    </p:spTree>
    <p:extLst>
      <p:ext uri="{BB962C8B-B14F-4D97-AF65-F5344CB8AC3E}">
        <p14:creationId xmlns:p14="http://schemas.microsoft.com/office/powerpoint/2010/main" val="101837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301D6F2-79BE-4EE8-8A88-1FCF80B5E192}" type="datetime1">
              <a:rPr lang="zh-CN" altLang="en-US" smtClean="0"/>
              <a:t>2015/12/16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94B23AC-A764-448F-B549-05C056DEA4A0}" type="slidenum">
              <a:rPr lang="zh-CN" altLang="en-US" smtClean="0"/>
              <a:t>‹#›</a:t>
            </a:fld>
            <a:endParaRPr lang="zh-CN" altLang="en-US"/>
          </a:p>
        </p:txBody>
      </p:sp>
    </p:spTree>
    <p:extLst>
      <p:ext uri="{BB962C8B-B14F-4D97-AF65-F5344CB8AC3E}">
        <p14:creationId xmlns:p14="http://schemas.microsoft.com/office/powerpoint/2010/main" val="220377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6DEF166-F828-45BA-849C-5C92C530085B}" type="datetime1">
              <a:rPr lang="zh-CN" altLang="en-US" smtClean="0"/>
              <a:t>2015/12/16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94B23AC-A764-448F-B549-05C056DEA4A0}" type="slidenum">
              <a:rPr lang="zh-CN" altLang="en-US" smtClean="0"/>
              <a:t>‹#›</a:t>
            </a:fld>
            <a:endParaRPr lang="zh-CN" altLang="en-US"/>
          </a:p>
        </p:txBody>
      </p:sp>
    </p:spTree>
    <p:extLst>
      <p:ext uri="{BB962C8B-B14F-4D97-AF65-F5344CB8AC3E}">
        <p14:creationId xmlns:p14="http://schemas.microsoft.com/office/powerpoint/2010/main" val="409311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167DC50-1E79-45B1-8719-AF7D9310D666}" type="datetime1">
              <a:rPr lang="zh-CN" altLang="en-US" smtClean="0"/>
              <a:t>2015/12/16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94B23AC-A764-448F-B549-05C056DEA4A0}" type="slidenum">
              <a:rPr lang="zh-CN" altLang="en-US" smtClean="0"/>
              <a:t>‹#›</a:t>
            </a:fld>
            <a:endParaRPr lang="zh-CN" altLang="en-US"/>
          </a:p>
        </p:txBody>
      </p:sp>
    </p:spTree>
    <p:extLst>
      <p:ext uri="{BB962C8B-B14F-4D97-AF65-F5344CB8AC3E}">
        <p14:creationId xmlns:p14="http://schemas.microsoft.com/office/powerpoint/2010/main" val="182026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AD80C-E277-4FB4-B982-FABCA0324322}" type="datetime1">
              <a:rPr lang="zh-CN" altLang="en-US" smtClean="0"/>
              <a:t>2015/12/16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94B23AC-A764-448F-B549-05C056DEA4A0}" type="slidenum">
              <a:rPr lang="zh-CN" altLang="en-US" smtClean="0"/>
              <a:t>‹#›</a:t>
            </a:fld>
            <a:endParaRPr lang="zh-CN" altLang="en-US"/>
          </a:p>
        </p:txBody>
      </p:sp>
    </p:spTree>
    <p:extLst>
      <p:ext uri="{BB962C8B-B14F-4D97-AF65-F5344CB8AC3E}">
        <p14:creationId xmlns:p14="http://schemas.microsoft.com/office/powerpoint/2010/main" val="400951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1D025B8-6A7F-4C3F-B259-AF5D55294271}" type="datetime1">
              <a:rPr lang="zh-CN" altLang="en-US" smtClean="0"/>
              <a:t>2015/12/16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94B23AC-A764-448F-B549-05C056DEA4A0}" type="slidenum">
              <a:rPr lang="zh-CN" altLang="en-US" smtClean="0"/>
              <a:t>‹#›</a:t>
            </a:fld>
            <a:endParaRPr lang="zh-CN" altLang="en-US"/>
          </a:p>
        </p:txBody>
      </p:sp>
    </p:spTree>
    <p:extLst>
      <p:ext uri="{BB962C8B-B14F-4D97-AF65-F5344CB8AC3E}">
        <p14:creationId xmlns:p14="http://schemas.microsoft.com/office/powerpoint/2010/main" val="314897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B297FA9-0150-410B-A031-FB71DE49AEAB}" type="datetime1">
              <a:rPr lang="zh-CN" altLang="en-US" smtClean="0"/>
              <a:t>2015/12/16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94B23AC-A764-448F-B549-05C056DEA4A0}" type="slidenum">
              <a:rPr lang="zh-CN" altLang="en-US" smtClean="0"/>
              <a:t>‹#›</a:t>
            </a:fld>
            <a:endParaRPr lang="zh-CN" altLang="en-US"/>
          </a:p>
        </p:txBody>
      </p:sp>
    </p:spTree>
    <p:extLst>
      <p:ext uri="{BB962C8B-B14F-4D97-AF65-F5344CB8AC3E}">
        <p14:creationId xmlns:p14="http://schemas.microsoft.com/office/powerpoint/2010/main" val="140496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6000">
              <a:srgbClr val="FBFBFB"/>
            </a:gs>
            <a:gs pos="100000">
              <a:srgbClr val="ECECEC"/>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85726-AEB3-4824-A735-44D5E4A8EDF4}" type="datetime1">
              <a:rPr lang="zh-CN" altLang="en-US" smtClean="0"/>
              <a:t>2015/12/16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B23AC-A764-448F-B549-05C056DEA4A0}" type="slidenum">
              <a:rPr lang="zh-CN" altLang="en-US" smtClean="0"/>
              <a:t>‹#›</a:t>
            </a:fld>
            <a:endParaRPr lang="zh-CN" altLang="en-US"/>
          </a:p>
        </p:txBody>
      </p:sp>
    </p:spTree>
    <p:extLst>
      <p:ext uri="{BB962C8B-B14F-4D97-AF65-F5344CB8AC3E}">
        <p14:creationId xmlns:p14="http://schemas.microsoft.com/office/powerpoint/2010/main" val="3391832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sz="4400" dirty="0" smtClean="0"/>
              <a:t>From </a:t>
            </a:r>
            <a:r>
              <a:rPr lang="en-US" altLang="zh-CN" sz="4400" dirty="0" err="1" smtClean="0"/>
              <a:t>QoS</a:t>
            </a:r>
            <a:r>
              <a:rPr lang="en-US" altLang="zh-CN" sz="4400" dirty="0" smtClean="0"/>
              <a:t> to </a:t>
            </a:r>
            <a:r>
              <a:rPr lang="en-US" altLang="zh-CN" sz="4400" dirty="0" err="1" smtClean="0"/>
              <a:t>QoE</a:t>
            </a:r>
            <a:r>
              <a:rPr lang="en-US" altLang="zh-CN" sz="4400" dirty="0" smtClean="0"/>
              <a:t>: A Tutorial on Video Quality Assessment</a:t>
            </a:r>
            <a:endParaRPr lang="zh-CN" altLang="en-US" sz="4400" dirty="0"/>
          </a:p>
        </p:txBody>
      </p:sp>
      <p:sp>
        <p:nvSpPr>
          <p:cNvPr id="3" name="副标题 2"/>
          <p:cNvSpPr>
            <a:spLocks noGrp="1"/>
          </p:cNvSpPr>
          <p:nvPr>
            <p:ph type="subTitle" idx="1"/>
          </p:nvPr>
        </p:nvSpPr>
        <p:spPr/>
        <p:txBody>
          <a:bodyPr/>
          <a:lstStyle/>
          <a:p>
            <a:r>
              <a:rPr lang="en-US" altLang="zh-CN" dirty="0" err="1" smtClean="0">
                <a:solidFill>
                  <a:schemeClr val="tx1">
                    <a:lumMod val="65000"/>
                    <a:lumOff val="35000"/>
                  </a:schemeClr>
                </a:solidFill>
              </a:rPr>
              <a:t>Yanjiao</a:t>
            </a:r>
            <a:r>
              <a:rPr lang="en-US" altLang="zh-CN" dirty="0" smtClean="0">
                <a:solidFill>
                  <a:schemeClr val="tx1">
                    <a:lumMod val="65000"/>
                    <a:lumOff val="35000"/>
                  </a:schemeClr>
                </a:solidFill>
              </a:rPr>
              <a:t> Chen, </a:t>
            </a:r>
            <a:r>
              <a:rPr lang="en-US" altLang="zh-CN" dirty="0" err="1" smtClean="0">
                <a:solidFill>
                  <a:schemeClr val="tx1">
                    <a:lumMod val="65000"/>
                    <a:lumOff val="35000"/>
                  </a:schemeClr>
                </a:solidFill>
              </a:rPr>
              <a:t>Kaishun</a:t>
            </a:r>
            <a:r>
              <a:rPr lang="en-US" altLang="zh-CN" dirty="0" smtClean="0">
                <a:solidFill>
                  <a:schemeClr val="tx1">
                    <a:lumMod val="65000"/>
                    <a:lumOff val="35000"/>
                  </a:schemeClr>
                </a:solidFill>
              </a:rPr>
              <a:t> Wu, and </a:t>
            </a:r>
            <a:r>
              <a:rPr lang="en-US" altLang="zh-CN" dirty="0" err="1" smtClean="0">
                <a:solidFill>
                  <a:schemeClr val="tx1">
                    <a:lumMod val="65000"/>
                    <a:lumOff val="35000"/>
                  </a:schemeClr>
                </a:solidFill>
              </a:rPr>
              <a:t>Qian</a:t>
            </a:r>
            <a:r>
              <a:rPr lang="en-US" altLang="zh-CN" dirty="0" smtClean="0">
                <a:solidFill>
                  <a:schemeClr val="tx1">
                    <a:lumMod val="65000"/>
                    <a:lumOff val="35000"/>
                  </a:schemeClr>
                </a:solidFill>
              </a:rPr>
              <a:t> Zhang</a:t>
            </a:r>
            <a:endParaRPr lang="zh-CN" altLang="en-US" dirty="0">
              <a:solidFill>
                <a:schemeClr val="tx1">
                  <a:lumMod val="65000"/>
                  <a:lumOff val="35000"/>
                </a:schemeClr>
              </a:solidFill>
            </a:endParaRPr>
          </a:p>
        </p:txBody>
      </p:sp>
      <p:sp>
        <p:nvSpPr>
          <p:cNvPr id="4" name="灯片编号占位符 3"/>
          <p:cNvSpPr>
            <a:spLocks noGrp="1"/>
          </p:cNvSpPr>
          <p:nvPr>
            <p:ph type="sldNum" sz="quarter" idx="12"/>
          </p:nvPr>
        </p:nvSpPr>
        <p:spPr/>
        <p:txBody>
          <a:bodyPr/>
          <a:lstStyle/>
          <a:p>
            <a:fld id="{D94B23AC-A764-448F-B549-05C056DEA4A0}" type="slidenum">
              <a:rPr lang="zh-CN" altLang="en-US" smtClean="0"/>
              <a:t>1</a:t>
            </a:fld>
            <a:endParaRPr lang="zh-CN" altLang="en-US"/>
          </a:p>
        </p:txBody>
      </p:sp>
    </p:spTree>
    <p:extLst>
      <p:ext uri="{BB962C8B-B14F-4D97-AF65-F5344CB8AC3E}">
        <p14:creationId xmlns:p14="http://schemas.microsoft.com/office/powerpoint/2010/main" val="2104828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Objective Quality Model (FR)</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Compare distorted video with original video to calculate </a:t>
            </a:r>
            <a:r>
              <a:rPr lang="en-US" altLang="zh-CN" dirty="0" err="1" smtClean="0"/>
              <a:t>QoE</a:t>
            </a:r>
            <a:r>
              <a:rPr lang="en-US" altLang="zh-CN" dirty="0" smtClean="0"/>
              <a:t>.</a:t>
            </a:r>
          </a:p>
          <a:p>
            <a:r>
              <a:rPr lang="en-US" altLang="zh-CN" dirty="0" smtClean="0"/>
              <a:t>Pixel-based </a:t>
            </a:r>
            <a:r>
              <a:rPr lang="en-US" altLang="zh-CN" dirty="0"/>
              <a:t>Models</a:t>
            </a:r>
          </a:p>
          <a:p>
            <a:r>
              <a:rPr lang="en-US" altLang="zh-CN" dirty="0"/>
              <a:t>Psychophysical </a:t>
            </a:r>
            <a:r>
              <a:rPr lang="en-US" altLang="zh-CN" dirty="0" smtClean="0"/>
              <a:t>Approach</a:t>
            </a:r>
            <a:endParaRPr lang="en-US" altLang="zh-CN" dirty="0"/>
          </a:p>
          <a:p>
            <a:r>
              <a:rPr lang="en-US" altLang="zh-CN" dirty="0"/>
              <a:t>Engineering </a:t>
            </a:r>
            <a:r>
              <a:rPr lang="en-US" altLang="zh-CN" dirty="0" smtClean="0"/>
              <a:t>Approach</a:t>
            </a:r>
            <a:endParaRPr lang="en-US" altLang="zh-CN" dirty="0"/>
          </a:p>
        </p:txBody>
      </p:sp>
      <p:sp>
        <p:nvSpPr>
          <p:cNvPr id="4" name="灯片编号占位符 3"/>
          <p:cNvSpPr>
            <a:spLocks noGrp="1"/>
          </p:cNvSpPr>
          <p:nvPr>
            <p:ph type="sldNum" sz="quarter" idx="12"/>
          </p:nvPr>
        </p:nvSpPr>
        <p:spPr/>
        <p:txBody>
          <a:bodyPr/>
          <a:lstStyle/>
          <a:p>
            <a:fld id="{D94B23AC-A764-448F-B549-05C056DEA4A0}" type="slidenum">
              <a:rPr lang="zh-CN" altLang="en-US" smtClean="0"/>
              <a:t>10</a:t>
            </a:fld>
            <a:endParaRPr lang="zh-CN" altLang="en-US"/>
          </a:p>
        </p:txBody>
      </p:sp>
    </p:spTree>
    <p:extLst>
      <p:ext uri="{BB962C8B-B14F-4D97-AF65-F5344CB8AC3E}">
        <p14:creationId xmlns:p14="http://schemas.microsoft.com/office/powerpoint/2010/main" val="1583941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Objective Quality </a:t>
            </a:r>
            <a:r>
              <a:rPr lang="en-US" altLang="zh-CN" dirty="0" smtClean="0"/>
              <a:t>Model (FR)</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altLang="zh-CN" dirty="0" smtClean="0"/>
                  <a:t>Pixel-based Models</a:t>
                </a:r>
              </a:p>
              <a:p>
                <a:pPr marL="457200" lvl="1" indent="0">
                  <a:buNone/>
                </a:pPr>
                <a:r>
                  <a:rPr lang="en-US" altLang="zh-CN" dirty="0" smtClean="0"/>
                  <a:t>Based on pixel level difference.</a:t>
                </a:r>
              </a:p>
              <a:p>
                <a:pPr lvl="1"/>
                <a:r>
                  <a:rPr lang="en-US" altLang="zh-CN" dirty="0" smtClean="0"/>
                  <a:t>MSE</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𝑀𝑆𝐸</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𝑁</m:t>
                          </m:r>
                        </m:den>
                      </m:f>
                      <m:nary>
                        <m:naryPr>
                          <m:chr m:val="∑"/>
                          <m:supHide m:val="on"/>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sub>
                        <m:sup/>
                        <m:e>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e>
                            <m:sup>
                              <m:r>
                                <a:rPr lang="en-US" altLang="zh-CN" b="0" i="1" smtClean="0">
                                  <a:latin typeface="Cambria Math" panose="02040503050406030204" pitchFamily="18" charset="0"/>
                                </a:rPr>
                                <m:t>2</m:t>
                              </m:r>
                            </m:sup>
                          </m:sSup>
                        </m:e>
                      </m:nary>
                    </m:oMath>
                  </m:oMathPara>
                </a14:m>
                <a:endParaRPr lang="en-US" altLang="zh-CN" dirty="0" smtClean="0"/>
              </a:p>
              <a:p>
                <a:pPr lvl="1"/>
                <a:r>
                  <a:rPr lang="en-US" altLang="zh-CN" dirty="0" smtClean="0"/>
                  <a:t>PSNR</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𝑃𝑆𝑁𝑅</m:t>
                      </m:r>
                      <m:r>
                        <a:rPr lang="en-US" altLang="zh-CN" b="0" i="1" smtClean="0">
                          <a:latin typeface="Cambria Math" panose="02040503050406030204" pitchFamily="18" charset="0"/>
                        </a:rPr>
                        <m:t>=10</m:t>
                      </m:r>
                      <m:func>
                        <m:funcPr>
                          <m:ctrlPr>
                            <a:rPr lang="en-US" altLang="zh-CN" b="0" i="1" smtClean="0">
                              <a:latin typeface="Cambria Math" panose="02040503050406030204" pitchFamily="18" charset="0"/>
                            </a:rPr>
                          </m:ctrlPr>
                        </m:funcPr>
                        <m:fName>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log</m:t>
                              </m:r>
                            </m:e>
                            <m:sub>
                              <m:r>
                                <a:rPr lang="en-US" altLang="zh-CN" b="0" i="1" smtClean="0">
                                  <a:latin typeface="Cambria Math" panose="02040503050406030204" pitchFamily="18" charset="0"/>
                                </a:rPr>
                                <m:t>10</m:t>
                              </m:r>
                            </m:sub>
                          </m:sSub>
                        </m:fName>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𝑀𝐴𝑋</m:t>
                              </m:r>
                            </m:num>
                            <m:den>
                              <m:r>
                                <a:rPr lang="en-US" altLang="zh-CN" b="0" i="1" smtClean="0">
                                  <a:latin typeface="Cambria Math" panose="02040503050406030204" pitchFamily="18" charset="0"/>
                                </a:rPr>
                                <m:t>𝑀𝑆𝐸</m:t>
                              </m:r>
                            </m:den>
                          </m:f>
                        </m:e>
                      </m:func>
                    </m:oMath>
                  </m:oMathPara>
                </a14:m>
                <a:endParaRPr lang="en-US" altLang="zh-CN" dirty="0" smtClean="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D94B23AC-A764-448F-B549-05C056DEA4A0}" type="slidenum">
              <a:rPr lang="zh-CN" altLang="en-US" smtClean="0"/>
              <a:t>11</a:t>
            </a:fld>
            <a:endParaRPr lang="zh-CN" altLang="en-US"/>
          </a:p>
        </p:txBody>
      </p:sp>
    </p:spTree>
    <p:extLst>
      <p:ext uri="{BB962C8B-B14F-4D97-AF65-F5344CB8AC3E}">
        <p14:creationId xmlns:p14="http://schemas.microsoft.com/office/powerpoint/2010/main" val="754402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Objective Quality </a:t>
            </a:r>
            <a:r>
              <a:rPr lang="en-US" altLang="zh-CN" dirty="0" smtClean="0"/>
              <a:t>Model (FR)</a:t>
            </a:r>
            <a:endParaRPr lang="zh-CN" altLang="en-US" dirty="0"/>
          </a:p>
        </p:txBody>
      </p:sp>
      <p:sp>
        <p:nvSpPr>
          <p:cNvPr id="3" name="内容占位符 2"/>
          <p:cNvSpPr>
            <a:spLocks noGrp="1"/>
          </p:cNvSpPr>
          <p:nvPr>
            <p:ph idx="1"/>
          </p:nvPr>
        </p:nvSpPr>
        <p:spPr>
          <a:xfrm>
            <a:off x="628650" y="1825625"/>
            <a:ext cx="4101612" cy="4351338"/>
          </a:xfrm>
        </p:spPr>
        <p:txBody>
          <a:bodyPr/>
          <a:lstStyle/>
          <a:p>
            <a:r>
              <a:rPr lang="en-US" altLang="zh-CN" dirty="0" smtClean="0"/>
              <a:t>Psychophysical Approach</a:t>
            </a:r>
          </a:p>
          <a:p>
            <a:pPr marL="457200" lvl="1" indent="0">
              <a:buNone/>
            </a:pPr>
            <a:r>
              <a:rPr lang="en-US" altLang="zh-CN" dirty="0" smtClean="0"/>
              <a:t>Based on human vision: contrast sensitivity, frequency selectivity, masking effects, color perception.</a:t>
            </a:r>
          </a:p>
          <a:p>
            <a:pPr lvl="1"/>
            <a:r>
              <a:rPr lang="en-US" altLang="zh-CN" dirty="0" smtClean="0"/>
              <a:t>VSNR (Visual SNR)</a:t>
            </a:r>
          </a:p>
          <a:p>
            <a:pPr lvl="2"/>
            <a:r>
              <a:rPr lang="en-US" altLang="zh-CN" dirty="0" smtClean="0"/>
              <a:t>Compute distortions</a:t>
            </a:r>
          </a:p>
          <a:p>
            <a:pPr lvl="2"/>
            <a:r>
              <a:rPr lang="en-US" altLang="zh-CN" dirty="0" smtClean="0"/>
              <a:t>DWT</a:t>
            </a:r>
          </a:p>
          <a:p>
            <a:pPr lvl="2"/>
            <a:r>
              <a:rPr lang="en-US" altLang="zh-CN" dirty="0" smtClean="0"/>
              <a:t>Threshold Filter</a:t>
            </a:r>
          </a:p>
          <a:p>
            <a:pPr lvl="2"/>
            <a:r>
              <a:rPr lang="en-US" altLang="zh-CN" dirty="0" smtClean="0"/>
              <a:t>Global Precedence</a:t>
            </a:r>
          </a:p>
        </p:txBody>
      </p:sp>
      <p:sp>
        <p:nvSpPr>
          <p:cNvPr id="4" name="灯片编号占位符 3"/>
          <p:cNvSpPr>
            <a:spLocks noGrp="1"/>
          </p:cNvSpPr>
          <p:nvPr>
            <p:ph type="sldNum" sz="quarter" idx="12"/>
          </p:nvPr>
        </p:nvSpPr>
        <p:spPr/>
        <p:txBody>
          <a:bodyPr/>
          <a:lstStyle/>
          <a:p>
            <a:fld id="{D94B23AC-A764-448F-B549-05C056DEA4A0}" type="slidenum">
              <a:rPr lang="zh-CN" altLang="en-US" smtClean="0"/>
              <a:t>12</a:t>
            </a:fld>
            <a:endParaRPr lang="zh-CN" altLang="en-US"/>
          </a:p>
        </p:txBody>
      </p:sp>
      <p:pic>
        <p:nvPicPr>
          <p:cNvPr id="6" name="图片 5"/>
          <p:cNvPicPr>
            <a:picLocks noChangeAspect="1"/>
          </p:cNvPicPr>
          <p:nvPr/>
        </p:nvPicPr>
        <p:blipFill>
          <a:blip r:embed="rId2">
            <a:clrChange>
              <a:clrFrom>
                <a:srgbClr val="FFFFFF"/>
              </a:clrFrom>
              <a:clrTo>
                <a:srgbClr val="FFFFFF">
                  <a:alpha val="0"/>
                </a:srgbClr>
              </a:clrTo>
            </a:clrChange>
          </a:blip>
          <a:stretch>
            <a:fillRect/>
          </a:stretch>
        </p:blipFill>
        <p:spPr>
          <a:xfrm>
            <a:off x="4222053" y="1825625"/>
            <a:ext cx="4715488" cy="3889924"/>
          </a:xfrm>
          <a:prstGeom prst="rect">
            <a:avLst/>
          </a:prstGeom>
        </p:spPr>
      </p:pic>
    </p:spTree>
    <p:extLst>
      <p:ext uri="{BB962C8B-B14F-4D97-AF65-F5344CB8AC3E}">
        <p14:creationId xmlns:p14="http://schemas.microsoft.com/office/powerpoint/2010/main" val="189533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Objective Quality Model (FR)</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altLang="zh-CN" dirty="0" smtClean="0"/>
                  <a:t>Engineering Approach</a:t>
                </a:r>
              </a:p>
              <a:p>
                <a:pPr marL="457200" lvl="1" indent="0">
                  <a:buNone/>
                </a:pPr>
                <a:r>
                  <a:rPr lang="en-US" altLang="zh-CN" dirty="0" smtClean="0"/>
                  <a:t>Based on video artefacts: </a:t>
                </a:r>
                <a:r>
                  <a:rPr lang="en-US" altLang="zh-CN" dirty="0" err="1" smtClean="0"/>
                  <a:t>blockiness</a:t>
                </a:r>
                <a:r>
                  <a:rPr lang="en-US" altLang="zh-CN" dirty="0" smtClean="0"/>
                  <a:t>, edginess, blur.</a:t>
                </a:r>
              </a:p>
              <a:p>
                <a:pPr lvl="1"/>
                <a:r>
                  <a:rPr lang="en-US" altLang="zh-CN" dirty="0" smtClean="0"/>
                  <a:t>SSIM (Structural </a:t>
                </a:r>
                <a:r>
                  <a:rPr lang="en-US" altLang="zh-CN" dirty="0" err="1" smtClean="0"/>
                  <a:t>SIMilarity</a:t>
                </a:r>
                <a:r>
                  <a:rPr lang="en-US" altLang="zh-CN" dirty="0" smtClean="0"/>
                  <a:t>)</a:t>
                </a:r>
              </a:p>
              <a:p>
                <a:pPr lvl="2"/>
                <a:r>
                  <a:rPr lang="en-US" altLang="zh-CN" dirty="0" smtClean="0"/>
                  <a:t>Window</a:t>
                </a:r>
              </a:p>
              <a:p>
                <a:pPr lvl="2"/>
                <a:r>
                  <a:rPr lang="en-US" altLang="zh-CN" dirty="0" smtClean="0"/>
                  <a:t>Luminance (mean)</a:t>
                </a:r>
              </a:p>
              <a:p>
                <a:pPr lvl="2"/>
                <a:r>
                  <a:rPr lang="en-US" altLang="zh-CN" dirty="0" smtClean="0"/>
                  <a:t>Contrast (variance)</a:t>
                </a:r>
              </a:p>
              <a:p>
                <a:pPr lvl="2"/>
                <a:r>
                  <a:rPr lang="en-US" altLang="zh-CN" dirty="0"/>
                  <a:t>Structure (</a:t>
                </a:r>
                <a:r>
                  <a:rPr lang="en-US" altLang="zh-CN" dirty="0" smtClean="0"/>
                  <a:t>correlation)</a:t>
                </a:r>
              </a:p>
              <a:p>
                <a:pPr marL="914400" lvl="2"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𝑆𝑆𝐼𝑀</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𝑙</m:t>
                          </m:r>
                        </m:e>
                        <m:sup>
                          <m:r>
                            <a:rPr lang="en-US" altLang="zh-CN" b="0" i="1" smtClean="0">
                              <a:latin typeface="Cambria Math" panose="02040503050406030204" pitchFamily="18" charset="0"/>
                            </a:rPr>
                            <m:t>𝛼</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𝑐</m:t>
                          </m:r>
                        </m:e>
                        <m:sup>
                          <m:r>
                            <a:rPr lang="en-US" altLang="zh-CN" b="0" i="1" smtClean="0">
                              <a:latin typeface="Cambria Math" panose="02040503050406030204" pitchFamily="18" charset="0"/>
                            </a:rPr>
                            <m:t>𝛽</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𝑠</m:t>
                          </m:r>
                        </m:e>
                        <m:sup>
                          <m:r>
                            <a:rPr lang="en-US" altLang="zh-CN" b="0" i="1" smtClean="0">
                              <a:latin typeface="Cambria Math" panose="02040503050406030204" pitchFamily="18" charset="0"/>
                            </a:rPr>
                            <m:t>𝛾</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oMath>
                  </m:oMathPara>
                </a14:m>
                <a:endParaRPr lang="en-US" altLang="zh-CN" dirty="0" smtClean="0"/>
              </a:p>
              <a:p>
                <a:pPr lvl="1"/>
                <a:r>
                  <a:rPr lang="en-US" altLang="zh-CN" dirty="0" smtClean="0"/>
                  <a:t>Multi-Scale SSIM</a:t>
                </a:r>
              </a:p>
              <a:p>
                <a:pPr lvl="1"/>
                <a:r>
                  <a:rPr lang="en-US" altLang="zh-CN" dirty="0" smtClean="0"/>
                  <a:t>Speed-Weighted SSIM</a:t>
                </a:r>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D94B23AC-A764-448F-B549-05C056DEA4A0}" type="slidenum">
              <a:rPr lang="zh-CN" altLang="en-US" smtClean="0"/>
              <a:t>13</a:t>
            </a:fld>
            <a:endParaRPr lang="zh-CN" altLang="en-US"/>
          </a:p>
        </p:txBody>
      </p:sp>
    </p:spTree>
    <p:extLst>
      <p:ext uri="{BB962C8B-B14F-4D97-AF65-F5344CB8AC3E}">
        <p14:creationId xmlns:p14="http://schemas.microsoft.com/office/powerpoint/2010/main" val="145521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Objective Quality Model </a:t>
            </a:r>
            <a:r>
              <a:rPr lang="en-US" altLang="zh-CN" dirty="0" smtClean="0"/>
              <a:t>(RR</a:t>
            </a:r>
            <a:r>
              <a:rPr lang="en-US" altLang="zh-CN" dirty="0"/>
              <a:t>)</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Some information can be extracted from the distorted videos.</a:t>
            </a:r>
          </a:p>
          <a:p>
            <a:r>
              <a:rPr lang="en-US" altLang="zh-CN" dirty="0" smtClean="0"/>
              <a:t>Packet Loss Visibility Based Model</a:t>
            </a:r>
          </a:p>
          <a:p>
            <a:pPr lvl="1"/>
            <a:r>
              <a:rPr lang="en-US" altLang="zh-CN" dirty="0" smtClean="0"/>
              <a:t>Temporal duration</a:t>
            </a:r>
          </a:p>
          <a:p>
            <a:pPr lvl="1"/>
            <a:r>
              <a:rPr lang="en-US" altLang="zh-CN" dirty="0" smtClean="0"/>
              <a:t>Slice or frame loss</a:t>
            </a:r>
          </a:p>
          <a:p>
            <a:pPr lvl="1"/>
            <a:r>
              <a:rPr lang="en-US" altLang="zh-CN" dirty="0" smtClean="0"/>
              <a:t>Vertical position</a:t>
            </a:r>
          </a:p>
          <a:p>
            <a:pPr marL="457200" lvl="1" indent="0">
              <a:buNone/>
            </a:pPr>
            <a:endParaRPr lang="zh-CN" altLang="en-US" dirty="0"/>
          </a:p>
        </p:txBody>
      </p:sp>
      <p:sp>
        <p:nvSpPr>
          <p:cNvPr id="4" name="灯片编号占位符 3"/>
          <p:cNvSpPr>
            <a:spLocks noGrp="1"/>
          </p:cNvSpPr>
          <p:nvPr>
            <p:ph type="sldNum" sz="quarter" idx="12"/>
          </p:nvPr>
        </p:nvSpPr>
        <p:spPr/>
        <p:txBody>
          <a:bodyPr/>
          <a:lstStyle/>
          <a:p>
            <a:fld id="{D94B23AC-A764-448F-B549-05C056DEA4A0}" type="slidenum">
              <a:rPr lang="zh-CN" altLang="en-US" smtClean="0"/>
              <a:t>14</a:t>
            </a:fld>
            <a:endParaRPr lang="zh-CN" altLang="en-US"/>
          </a:p>
        </p:txBody>
      </p:sp>
    </p:spTree>
    <p:extLst>
      <p:ext uri="{BB962C8B-B14F-4D97-AF65-F5344CB8AC3E}">
        <p14:creationId xmlns:p14="http://schemas.microsoft.com/office/powerpoint/2010/main" val="3873457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Objective Quality Model (NR)</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altLang="zh-CN" dirty="0" smtClean="0"/>
                  <a:t>rPSNR</a:t>
                </a:r>
              </a:p>
              <a:p>
                <a:pPr lvl="1"/>
                <a:r>
                  <a:rPr lang="en-US" altLang="zh-CN" dirty="0" smtClean="0"/>
                  <a:t>Packet loss </a:t>
                </a:r>
                <a:r>
                  <a:rPr lang="en-US" altLang="zh-CN" dirty="0" smtClean="0">
                    <a:sym typeface="Wingdings" panose="05000000000000000000" pitchFamily="2" charset="2"/>
                  </a:rPr>
                  <a:t></a:t>
                </a:r>
                <a:r>
                  <a:rPr lang="en-US" altLang="zh-CN" dirty="0" smtClean="0"/>
                  <a:t> </a:t>
                </a:r>
                <a:r>
                  <a:rPr lang="en-US" altLang="zh-CN" dirty="0" err="1" smtClean="0"/>
                  <a:t>QoE</a:t>
                </a:r>
                <a:endParaRPr lang="en-US" altLang="zh-CN" dirty="0" smtClean="0"/>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𝐷</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𝑒</m:t>
                          </m:r>
                        </m:sub>
                      </m:sSub>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e>
                      </m:d>
                      <m:r>
                        <a:rPr lang="en-US" altLang="zh-CN" b="0" i="1" smtClean="0">
                          <a:latin typeface="Cambria Math" panose="02040503050406030204" pitchFamily="18" charset="0"/>
                        </a:rPr>
                        <m:t>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1</m:t>
                          </m:r>
                        </m:sub>
                      </m:sSub>
                    </m:oMath>
                  </m:oMathPara>
                </a14:m>
                <a:endParaRPr lang="en-US" altLang="zh-CN" b="0" dirty="0" smtClean="0"/>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𝑃𝑆𝑁𝑅</m:t>
                      </m:r>
                      <m:r>
                        <a:rPr lang="en-US" altLang="zh-CN" b="0" i="1" smtClean="0">
                          <a:latin typeface="Cambria Math" panose="02040503050406030204" pitchFamily="18" charset="0"/>
                        </a:rPr>
                        <m:t>=10</m:t>
                      </m:r>
                      <m:func>
                        <m:funcPr>
                          <m:ctrlPr>
                            <a:rPr lang="en-US" altLang="zh-CN" b="0" i="1" smtClean="0">
                              <a:latin typeface="Cambria Math" panose="02040503050406030204" pitchFamily="18" charset="0"/>
                            </a:rPr>
                          </m:ctrlPr>
                        </m:funcPr>
                        <m:fName>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log</m:t>
                              </m:r>
                            </m:e>
                            <m:sub>
                              <m:r>
                                <a:rPr lang="en-US" altLang="zh-CN" b="0" i="1" smtClean="0">
                                  <a:latin typeface="Cambria Math" panose="02040503050406030204" pitchFamily="18" charset="0"/>
                                </a:rPr>
                                <m:t>10</m:t>
                              </m:r>
                            </m:sub>
                          </m:sSub>
                        </m:fName>
                        <m:e>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255</m:t>
                                  </m:r>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𝐷</m:t>
                              </m:r>
                            </m:den>
                          </m:f>
                        </m:e>
                      </m:func>
                    </m:oMath>
                  </m:oMathPara>
                </a14:m>
                <a:endParaRPr lang="en-US" altLang="zh-CN" dirty="0" smtClean="0"/>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𝑒</m:t>
                        </m:r>
                      </m:sub>
                    </m:sSub>
                  </m:oMath>
                </a14:m>
                <a:r>
                  <a:rPr lang="en-US" altLang="zh-CN" dirty="0" smtClean="0"/>
                  <a:t>: probability of packet loss event</a:t>
                </a:r>
              </a:p>
              <a:p>
                <a:pPr lvl="1"/>
                <a14:m>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r>
                  <a:rPr lang="en-US" altLang="zh-CN" dirty="0" smtClean="0"/>
                  <a:t>: average number of slices affected by a loss event</a:t>
                </a:r>
              </a:p>
              <a:p>
                <a:pPr lvl="1"/>
                <a14:m>
                  <m:oMath xmlns:m="http://schemas.openxmlformats.org/officeDocument/2006/math">
                    <m:r>
                      <a:rPr lang="en-US" altLang="zh-CN" b="0" i="1" smtClean="0">
                        <a:latin typeface="Cambria Math" panose="02040503050406030204" pitchFamily="18" charset="0"/>
                      </a:rPr>
                      <m:t>𝐿</m:t>
                    </m:r>
                  </m:oMath>
                </a14:m>
                <a:r>
                  <a:rPr lang="en-US" altLang="zh-CN" dirty="0" smtClean="0"/>
                  <a:t>: number of packet of a frame</a:t>
                </a:r>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1</m:t>
                        </m:r>
                      </m:sub>
                    </m:sSub>
                  </m:oMath>
                </a14:m>
                <a:r>
                  <a:rPr lang="en-US" altLang="zh-CN" dirty="0" smtClean="0"/>
                  <a:t>: average distortion caused by losing a slice</a:t>
                </a:r>
              </a:p>
              <a:p>
                <a:pPr lvl="1"/>
                <a:endParaRPr lang="en-US" altLang="zh-CN" dirty="0" smtClean="0"/>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𝑟𝑃𝑆𝑁𝑅</m:t>
                      </m:r>
                      <m:r>
                        <a:rPr lang="en-US" altLang="zh-CN" b="0" i="1" smtClean="0">
                          <a:latin typeface="Cambria Math" panose="02040503050406030204" pitchFamily="18" charset="0"/>
                        </a:rPr>
                        <m:t>=</m:t>
                      </m:r>
                      <m:r>
                        <a:rPr lang="en-US" altLang="zh-CN" b="0" i="1" smtClean="0">
                          <a:latin typeface="Cambria Math" panose="02040503050406030204" pitchFamily="18" charset="0"/>
                        </a:rPr>
                        <m:t>𝑃𝑆𝑁𝑅</m:t>
                      </m:r>
                      <m:r>
                        <a:rPr lang="en-US" altLang="zh-CN" b="0" i="1" smtClean="0">
                          <a:latin typeface="Cambria Math" panose="02040503050406030204" pitchFamily="18" charset="0"/>
                        </a:rPr>
                        <m:t>−</m:t>
                      </m:r>
                      <m:r>
                        <a:rPr lang="en-US" altLang="zh-CN" b="0" i="1" smtClean="0">
                          <a:latin typeface="Cambria Math" panose="02040503050406030204" pitchFamily="18" charset="0"/>
                        </a:rPr>
                        <m:t>𝑃𝑆𝑁</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0</m:t>
                          </m:r>
                        </m:sub>
                      </m:sSub>
                    </m:oMath>
                  </m:oMathPara>
                </a14:m>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D94B23AC-A764-448F-B549-05C056DEA4A0}" type="slidenum">
              <a:rPr lang="zh-CN" altLang="en-US" smtClean="0"/>
              <a:t>15</a:t>
            </a:fld>
            <a:endParaRPr lang="zh-CN" altLang="en-US"/>
          </a:p>
        </p:txBody>
      </p:sp>
    </p:spTree>
    <p:extLst>
      <p:ext uri="{BB962C8B-B14F-4D97-AF65-F5344CB8AC3E}">
        <p14:creationId xmlns:p14="http://schemas.microsoft.com/office/powerpoint/2010/main" val="1285915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Objective Quality Model</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D94B23AC-A764-448F-B549-05C056DEA4A0}" type="slidenum">
              <a:rPr lang="zh-CN" altLang="en-US" smtClean="0"/>
              <a:t>16</a:t>
            </a:fld>
            <a:endParaRPr lang="zh-CN" altLang="en-US"/>
          </a:p>
        </p:txBody>
      </p:sp>
      <p:pic>
        <p:nvPicPr>
          <p:cNvPr id="5" name="图片 4"/>
          <p:cNvPicPr>
            <a:picLocks noChangeAspect="1"/>
          </p:cNvPicPr>
          <p:nvPr/>
        </p:nvPicPr>
        <p:blipFill>
          <a:blip r:embed="rId2">
            <a:clrChange>
              <a:clrFrom>
                <a:srgbClr val="FFFFFF"/>
              </a:clrFrom>
              <a:clrTo>
                <a:srgbClr val="FFFFFF">
                  <a:alpha val="0"/>
                </a:srgbClr>
              </a:clrTo>
            </a:clrChange>
          </a:blip>
          <a:stretch>
            <a:fillRect/>
          </a:stretch>
        </p:blipFill>
        <p:spPr>
          <a:xfrm>
            <a:off x="314325" y="3234306"/>
            <a:ext cx="8515350" cy="2680380"/>
          </a:xfrm>
          <a:prstGeom prst="rect">
            <a:avLst/>
          </a:prstGeom>
        </p:spPr>
      </p:pic>
    </p:spTree>
    <p:extLst>
      <p:ext uri="{BB962C8B-B14F-4D97-AF65-F5344CB8AC3E}">
        <p14:creationId xmlns:p14="http://schemas.microsoft.com/office/powerpoint/2010/main" val="1402945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Objective Quality Model</a:t>
            </a:r>
            <a:endParaRPr lang="zh-CN" altLang="en-US" dirty="0"/>
          </a:p>
        </p:txBody>
      </p:sp>
      <p:sp>
        <p:nvSpPr>
          <p:cNvPr id="3" name="内容占位符 2"/>
          <p:cNvSpPr>
            <a:spLocks noGrp="1"/>
          </p:cNvSpPr>
          <p:nvPr>
            <p:ph idx="1"/>
          </p:nvPr>
        </p:nvSpPr>
        <p:spPr/>
        <p:txBody>
          <a:bodyPr/>
          <a:lstStyle/>
          <a:p>
            <a:r>
              <a:rPr lang="en-US" altLang="zh-CN" dirty="0" smtClean="0"/>
              <a:t>Insufficient knowledge of human vision</a:t>
            </a:r>
          </a:p>
          <a:p>
            <a:r>
              <a:rPr lang="en-US" altLang="zh-CN" dirty="0" smtClean="0"/>
              <a:t>Compound and </a:t>
            </a:r>
            <a:r>
              <a:rPr lang="en-US" altLang="zh-CN" dirty="0" err="1" smtClean="0"/>
              <a:t>suprathreshold</a:t>
            </a:r>
            <a:r>
              <a:rPr lang="en-US" altLang="zh-CN" dirty="0" smtClean="0"/>
              <a:t> distortions</a:t>
            </a:r>
          </a:p>
          <a:p>
            <a:r>
              <a:rPr lang="en-US" altLang="zh-CN" dirty="0" smtClean="0"/>
              <a:t>Interaction of the distortion and the image</a:t>
            </a:r>
          </a:p>
          <a:p>
            <a:r>
              <a:rPr lang="en-US" altLang="zh-CN" dirty="0" smtClean="0"/>
              <a:t>Interaction between distortions</a:t>
            </a:r>
          </a:p>
          <a:p>
            <a:r>
              <a:rPr lang="en-US" altLang="zh-CN" dirty="0" smtClean="0"/>
              <a:t>Geometric changes</a:t>
            </a:r>
          </a:p>
          <a:p>
            <a:r>
              <a:rPr lang="en-US" altLang="zh-CN" dirty="0" smtClean="0"/>
              <a:t>Evaluation of enhanced image</a:t>
            </a:r>
          </a:p>
          <a:p>
            <a:r>
              <a:rPr lang="en-US" altLang="zh-CN" dirty="0" smtClean="0"/>
              <a:t>Efficiency</a:t>
            </a:r>
          </a:p>
          <a:p>
            <a:endParaRPr lang="zh-CN" altLang="en-US" dirty="0"/>
          </a:p>
        </p:txBody>
      </p:sp>
      <p:sp>
        <p:nvSpPr>
          <p:cNvPr id="4" name="灯片编号占位符 3"/>
          <p:cNvSpPr>
            <a:spLocks noGrp="1"/>
          </p:cNvSpPr>
          <p:nvPr>
            <p:ph type="sldNum" sz="quarter" idx="12"/>
          </p:nvPr>
        </p:nvSpPr>
        <p:spPr/>
        <p:txBody>
          <a:bodyPr/>
          <a:lstStyle/>
          <a:p>
            <a:fld id="{D94B23AC-A764-448F-B549-05C056DEA4A0}" type="slidenum">
              <a:rPr lang="zh-CN" altLang="en-US" smtClean="0"/>
              <a:t>17</a:t>
            </a:fld>
            <a:endParaRPr lang="zh-CN" altLang="en-US"/>
          </a:p>
        </p:txBody>
      </p:sp>
    </p:spTree>
    <p:extLst>
      <p:ext uri="{BB962C8B-B14F-4D97-AF65-F5344CB8AC3E}">
        <p14:creationId xmlns:p14="http://schemas.microsoft.com/office/powerpoint/2010/main" val="954757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Data-Driven </a:t>
            </a:r>
            <a:r>
              <a:rPr lang="en-US" altLang="zh-CN" dirty="0" err="1" smtClean="0"/>
              <a:t>QoE</a:t>
            </a:r>
            <a:r>
              <a:rPr lang="en-US" altLang="zh-CN" dirty="0" smtClean="0"/>
              <a:t> Analysis</a:t>
            </a:r>
            <a:endParaRPr lang="zh-CN" altLang="en-US" dirty="0"/>
          </a:p>
        </p:txBody>
      </p:sp>
      <p:sp>
        <p:nvSpPr>
          <p:cNvPr id="3" name="内容占位符 2"/>
          <p:cNvSpPr>
            <a:spLocks noGrp="1"/>
          </p:cNvSpPr>
          <p:nvPr>
            <p:ph idx="1"/>
          </p:nvPr>
        </p:nvSpPr>
        <p:spPr/>
        <p:txBody>
          <a:bodyPr/>
          <a:lstStyle/>
          <a:p>
            <a:pPr marL="0" indent="0" algn="ctr">
              <a:buNone/>
            </a:pPr>
            <a:r>
              <a:rPr lang="en-US" altLang="zh-CN" dirty="0" err="1" smtClean="0"/>
              <a:t>QoS</a:t>
            </a:r>
            <a:r>
              <a:rPr lang="en-US" altLang="zh-CN" dirty="0" smtClean="0"/>
              <a:t> + External Factors ---[Relation]---&gt; </a:t>
            </a:r>
            <a:r>
              <a:rPr lang="en-US" altLang="zh-CN" dirty="0" err="1" smtClean="0"/>
              <a:t>QoE</a:t>
            </a:r>
            <a:endParaRPr lang="en-US" altLang="zh-CN" dirty="0" smtClean="0"/>
          </a:p>
          <a:p>
            <a:pPr marL="0" indent="0" algn="ctr">
              <a:buNone/>
            </a:pPr>
            <a:r>
              <a:rPr lang="en-US" altLang="zh-CN" dirty="0" smtClean="0"/>
              <a:t>                            </a:t>
            </a:r>
            <a:r>
              <a:rPr lang="zh-CN" altLang="en-US" dirty="0" smtClean="0"/>
              <a:t>↑</a:t>
            </a:r>
            <a:endParaRPr lang="en-US" altLang="zh-CN" dirty="0" smtClean="0"/>
          </a:p>
          <a:p>
            <a:pPr marL="0" indent="0" algn="ctr">
              <a:buNone/>
            </a:pPr>
            <a:r>
              <a:rPr lang="en-US" altLang="zh-CN" dirty="0" smtClean="0"/>
              <a:t>                            Data</a:t>
            </a:r>
          </a:p>
          <a:p>
            <a:r>
              <a:rPr lang="en-US" altLang="zh-CN" dirty="0" err="1" smtClean="0"/>
              <a:t>QoS</a:t>
            </a:r>
            <a:r>
              <a:rPr lang="en-US" altLang="zh-CN" dirty="0" smtClean="0"/>
              <a:t> Metrics</a:t>
            </a:r>
          </a:p>
          <a:p>
            <a:pPr lvl="1"/>
            <a:r>
              <a:rPr lang="en-US" altLang="zh-CN" dirty="0" smtClean="0"/>
              <a:t>Bitrate, rate of buffering, startup delay</a:t>
            </a:r>
          </a:p>
          <a:p>
            <a:r>
              <a:rPr lang="en-US" altLang="zh-CN" dirty="0" smtClean="0"/>
              <a:t>External Factors</a:t>
            </a:r>
          </a:p>
          <a:p>
            <a:pPr lvl="1"/>
            <a:r>
              <a:rPr lang="en-US" altLang="zh-CN" dirty="0" smtClean="0"/>
              <a:t>Video length, popularity, content type</a:t>
            </a:r>
          </a:p>
          <a:p>
            <a:r>
              <a:rPr lang="en-US" altLang="zh-CN" dirty="0" err="1" smtClean="0"/>
              <a:t>QoE</a:t>
            </a:r>
            <a:r>
              <a:rPr lang="en-US" altLang="zh-CN" dirty="0" smtClean="0"/>
              <a:t> Metrics</a:t>
            </a:r>
          </a:p>
          <a:p>
            <a:pPr lvl="1"/>
            <a:r>
              <a:rPr lang="en-US" altLang="zh-CN" dirty="0" smtClean="0"/>
              <a:t>Viewing time, abandonment rate</a:t>
            </a:r>
            <a:endParaRPr lang="zh-CN" altLang="en-US" dirty="0"/>
          </a:p>
        </p:txBody>
      </p:sp>
      <p:sp>
        <p:nvSpPr>
          <p:cNvPr id="4" name="灯片编号占位符 3"/>
          <p:cNvSpPr>
            <a:spLocks noGrp="1"/>
          </p:cNvSpPr>
          <p:nvPr>
            <p:ph type="sldNum" sz="quarter" idx="12"/>
          </p:nvPr>
        </p:nvSpPr>
        <p:spPr/>
        <p:txBody>
          <a:bodyPr/>
          <a:lstStyle/>
          <a:p>
            <a:fld id="{D94B23AC-A764-448F-B549-05C056DEA4A0}" type="slidenum">
              <a:rPr lang="zh-CN" altLang="en-US" smtClean="0"/>
              <a:t>18</a:t>
            </a:fld>
            <a:endParaRPr lang="zh-CN" altLang="en-US"/>
          </a:p>
        </p:txBody>
      </p:sp>
    </p:spTree>
    <p:extLst>
      <p:ext uri="{BB962C8B-B14F-4D97-AF65-F5344CB8AC3E}">
        <p14:creationId xmlns:p14="http://schemas.microsoft.com/office/powerpoint/2010/main" val="802915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Data-Driven </a:t>
            </a:r>
            <a:r>
              <a:rPr lang="en-US" altLang="zh-CN" dirty="0" err="1"/>
              <a:t>QoE</a:t>
            </a:r>
            <a:r>
              <a:rPr lang="en-US" altLang="zh-CN" dirty="0"/>
              <a:t> Analysis</a:t>
            </a:r>
            <a:endParaRPr lang="zh-CN" altLang="en-US" dirty="0"/>
          </a:p>
        </p:txBody>
      </p:sp>
      <p:sp>
        <p:nvSpPr>
          <p:cNvPr id="3" name="内容占位符 2"/>
          <p:cNvSpPr>
            <a:spLocks noGrp="1"/>
          </p:cNvSpPr>
          <p:nvPr>
            <p:ph idx="1"/>
          </p:nvPr>
        </p:nvSpPr>
        <p:spPr/>
        <p:txBody>
          <a:bodyPr/>
          <a:lstStyle/>
          <a:p>
            <a:r>
              <a:rPr lang="en-US" altLang="zh-CN" dirty="0" smtClean="0"/>
              <a:t>Correlation and Linear Regression Based Analysis</a:t>
            </a:r>
          </a:p>
          <a:p>
            <a:pPr lvl="1"/>
            <a:r>
              <a:rPr lang="en-US" altLang="zh-CN" dirty="0" smtClean="0"/>
              <a:t>Flow</a:t>
            </a:r>
          </a:p>
          <a:p>
            <a:pPr lvl="2"/>
            <a:r>
              <a:rPr lang="en-US" altLang="zh-CN" dirty="0" smtClean="0"/>
              <a:t>Correlation (monotonic)</a:t>
            </a:r>
          </a:p>
          <a:p>
            <a:pPr lvl="2"/>
            <a:r>
              <a:rPr lang="en-US" altLang="zh-CN" dirty="0" smtClean="0"/>
              <a:t>Information Gain</a:t>
            </a:r>
          </a:p>
          <a:p>
            <a:pPr lvl="2"/>
            <a:r>
              <a:rPr lang="en-US" altLang="zh-CN" dirty="0" smtClean="0"/>
              <a:t>Linear Regression</a:t>
            </a:r>
          </a:p>
          <a:p>
            <a:pPr lvl="1"/>
            <a:r>
              <a:rPr lang="en-US" altLang="zh-CN" dirty="0" smtClean="0"/>
              <a:t>Problems</a:t>
            </a:r>
            <a:endParaRPr lang="en-US" altLang="zh-CN" dirty="0"/>
          </a:p>
          <a:p>
            <a:pPr lvl="2"/>
            <a:r>
              <a:rPr lang="en-US" altLang="zh-CN" dirty="0" smtClean="0"/>
              <a:t>Non-monotonic relationship</a:t>
            </a:r>
          </a:p>
          <a:p>
            <a:pPr lvl="2"/>
            <a:r>
              <a:rPr lang="en-US" altLang="zh-CN" dirty="0" smtClean="0"/>
              <a:t>Interdependence between </a:t>
            </a:r>
            <a:r>
              <a:rPr lang="en-US" altLang="zh-CN" dirty="0" err="1" smtClean="0"/>
              <a:t>QoS</a:t>
            </a:r>
            <a:r>
              <a:rPr lang="en-US" altLang="zh-CN" dirty="0" smtClean="0"/>
              <a:t> parameters</a:t>
            </a:r>
          </a:p>
          <a:p>
            <a:pPr lvl="2"/>
            <a:r>
              <a:rPr lang="en-US" altLang="zh-CN" dirty="0" smtClean="0"/>
              <a:t>External factors</a:t>
            </a:r>
          </a:p>
        </p:txBody>
      </p:sp>
      <p:sp>
        <p:nvSpPr>
          <p:cNvPr id="4" name="灯片编号占位符 3"/>
          <p:cNvSpPr>
            <a:spLocks noGrp="1"/>
          </p:cNvSpPr>
          <p:nvPr>
            <p:ph type="sldNum" sz="quarter" idx="12"/>
          </p:nvPr>
        </p:nvSpPr>
        <p:spPr/>
        <p:txBody>
          <a:bodyPr/>
          <a:lstStyle/>
          <a:p>
            <a:fld id="{D94B23AC-A764-448F-B549-05C056DEA4A0}" type="slidenum">
              <a:rPr lang="zh-CN" altLang="en-US" smtClean="0"/>
              <a:t>19</a:t>
            </a:fld>
            <a:endParaRPr lang="zh-CN" altLang="en-US"/>
          </a:p>
        </p:txBody>
      </p:sp>
    </p:spTree>
    <p:extLst>
      <p:ext uri="{BB962C8B-B14F-4D97-AF65-F5344CB8AC3E}">
        <p14:creationId xmlns:p14="http://schemas.microsoft.com/office/powerpoint/2010/main" val="357159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内容占位符 2"/>
          <p:cNvSpPr>
            <a:spLocks noGrp="1"/>
          </p:cNvSpPr>
          <p:nvPr>
            <p:ph idx="1"/>
          </p:nvPr>
        </p:nvSpPr>
        <p:spPr/>
        <p:txBody>
          <a:bodyPr/>
          <a:lstStyle/>
          <a:p>
            <a:r>
              <a:rPr lang="en-US" altLang="zh-CN" dirty="0" smtClean="0"/>
              <a:t>Video Quality Assessment</a:t>
            </a:r>
          </a:p>
          <a:p>
            <a:pPr lvl="1"/>
            <a:r>
              <a:rPr lang="en-US" altLang="zh-CN" dirty="0" smtClean="0"/>
              <a:t>Video transmission optimization</a:t>
            </a:r>
          </a:p>
          <a:p>
            <a:pPr lvl="1"/>
            <a:r>
              <a:rPr lang="en-US" altLang="zh-CN" dirty="0" smtClean="0"/>
              <a:t>Congestion control</a:t>
            </a:r>
          </a:p>
          <a:p>
            <a:pPr lvl="1"/>
            <a:r>
              <a:rPr lang="en-US" altLang="zh-CN" dirty="0" smtClean="0"/>
              <a:t>Video streaming</a:t>
            </a:r>
          </a:p>
          <a:p>
            <a:pPr lvl="1"/>
            <a:r>
              <a:rPr lang="en-US" altLang="zh-CN" dirty="0" smtClean="0"/>
              <a:t>Media player buffer design</a:t>
            </a:r>
            <a:endParaRPr lang="zh-CN" altLang="en-US" dirty="0"/>
          </a:p>
        </p:txBody>
      </p:sp>
      <p:sp>
        <p:nvSpPr>
          <p:cNvPr id="4" name="灯片编号占位符 3"/>
          <p:cNvSpPr>
            <a:spLocks noGrp="1"/>
          </p:cNvSpPr>
          <p:nvPr>
            <p:ph type="sldNum" sz="quarter" idx="12"/>
          </p:nvPr>
        </p:nvSpPr>
        <p:spPr/>
        <p:txBody>
          <a:bodyPr/>
          <a:lstStyle/>
          <a:p>
            <a:fld id="{D94B23AC-A764-448F-B549-05C056DEA4A0}" type="slidenum">
              <a:rPr lang="zh-CN" altLang="en-US" smtClean="0"/>
              <a:t>2</a:t>
            </a:fld>
            <a:endParaRPr lang="zh-CN" altLang="en-US"/>
          </a:p>
        </p:txBody>
      </p:sp>
    </p:spTree>
    <p:extLst>
      <p:ext uri="{BB962C8B-B14F-4D97-AF65-F5344CB8AC3E}">
        <p14:creationId xmlns:p14="http://schemas.microsoft.com/office/powerpoint/2010/main" val="2427570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Data-Driven </a:t>
            </a:r>
            <a:r>
              <a:rPr lang="en-US" altLang="zh-CN" dirty="0" err="1"/>
              <a:t>QoE</a:t>
            </a:r>
            <a:r>
              <a:rPr lang="en-US" altLang="zh-CN" dirty="0"/>
              <a:t> Analysis</a:t>
            </a:r>
            <a:endParaRPr lang="zh-CN" altLang="en-US" dirty="0"/>
          </a:p>
        </p:txBody>
      </p:sp>
      <p:sp>
        <p:nvSpPr>
          <p:cNvPr id="3" name="内容占位符 2"/>
          <p:cNvSpPr>
            <a:spLocks noGrp="1"/>
          </p:cNvSpPr>
          <p:nvPr>
            <p:ph idx="1"/>
          </p:nvPr>
        </p:nvSpPr>
        <p:spPr/>
        <p:txBody>
          <a:bodyPr/>
          <a:lstStyle/>
          <a:p>
            <a:r>
              <a:rPr lang="en-US" altLang="zh-CN" dirty="0"/>
              <a:t>Decision Tree Based </a:t>
            </a:r>
            <a:r>
              <a:rPr lang="en-US" altLang="zh-CN" dirty="0" err="1"/>
              <a:t>QoE</a:t>
            </a:r>
            <a:r>
              <a:rPr lang="en-US" altLang="zh-CN" dirty="0"/>
              <a:t> Prediction </a:t>
            </a:r>
            <a:r>
              <a:rPr lang="en-US" altLang="zh-CN" dirty="0" smtClean="0"/>
              <a:t>Model</a:t>
            </a:r>
          </a:p>
          <a:p>
            <a:pPr lvl="1"/>
            <a:r>
              <a:rPr lang="en-US" altLang="zh-CN" dirty="0" smtClean="0"/>
              <a:t>Flow</a:t>
            </a:r>
            <a:endParaRPr lang="en-US" altLang="zh-CN" dirty="0"/>
          </a:p>
          <a:p>
            <a:pPr lvl="2"/>
            <a:r>
              <a:rPr lang="en-US" altLang="zh-CN" dirty="0"/>
              <a:t>Data Pruning</a:t>
            </a:r>
          </a:p>
          <a:p>
            <a:pPr lvl="2"/>
            <a:r>
              <a:rPr lang="en-US" altLang="zh-CN" dirty="0" err="1"/>
              <a:t>QoS</a:t>
            </a:r>
            <a:r>
              <a:rPr lang="en-US" altLang="zh-CN" dirty="0"/>
              <a:t> Decision Tree Building</a:t>
            </a:r>
          </a:p>
          <a:p>
            <a:pPr lvl="2"/>
            <a:r>
              <a:rPr lang="en-US" altLang="zh-CN" dirty="0"/>
              <a:t>External Factors </a:t>
            </a:r>
            <a:r>
              <a:rPr lang="en-US" altLang="zh-CN" dirty="0" smtClean="0"/>
              <a:t>Identification</a:t>
            </a:r>
          </a:p>
          <a:p>
            <a:pPr lvl="1"/>
            <a:r>
              <a:rPr lang="en-US" altLang="zh-CN" dirty="0" smtClean="0"/>
              <a:t>Problems</a:t>
            </a:r>
          </a:p>
          <a:p>
            <a:pPr lvl="2"/>
            <a:r>
              <a:rPr lang="en-US" altLang="zh-CN" dirty="0" smtClean="0"/>
              <a:t>Discrete parameter</a:t>
            </a:r>
          </a:p>
          <a:p>
            <a:pPr lvl="2"/>
            <a:r>
              <a:rPr lang="en-US" altLang="zh-CN" dirty="0" smtClean="0"/>
              <a:t>Discrete result</a:t>
            </a:r>
          </a:p>
          <a:p>
            <a:pPr lvl="2"/>
            <a:endParaRPr lang="zh-CN" altLang="en-US" dirty="0"/>
          </a:p>
        </p:txBody>
      </p:sp>
      <p:sp>
        <p:nvSpPr>
          <p:cNvPr id="4" name="灯片编号占位符 3"/>
          <p:cNvSpPr>
            <a:spLocks noGrp="1"/>
          </p:cNvSpPr>
          <p:nvPr>
            <p:ph type="sldNum" sz="quarter" idx="12"/>
          </p:nvPr>
        </p:nvSpPr>
        <p:spPr/>
        <p:txBody>
          <a:bodyPr/>
          <a:lstStyle/>
          <a:p>
            <a:fld id="{D94B23AC-A764-448F-B549-05C056DEA4A0}" type="slidenum">
              <a:rPr lang="zh-CN" altLang="en-US" smtClean="0"/>
              <a:t>20</a:t>
            </a:fld>
            <a:endParaRPr lang="zh-CN" altLang="en-US"/>
          </a:p>
        </p:txBody>
      </p:sp>
    </p:spTree>
    <p:extLst>
      <p:ext uri="{BB962C8B-B14F-4D97-AF65-F5344CB8AC3E}">
        <p14:creationId xmlns:p14="http://schemas.microsoft.com/office/powerpoint/2010/main" val="260596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Compare All Approaches</a:t>
            </a:r>
            <a:endParaRPr lang="zh-CN" altLang="en-US" dirty="0"/>
          </a:p>
        </p:txBody>
      </p:sp>
      <p:sp>
        <p:nvSpPr>
          <p:cNvPr id="4" name="灯片编号占位符 3"/>
          <p:cNvSpPr>
            <a:spLocks noGrp="1"/>
          </p:cNvSpPr>
          <p:nvPr>
            <p:ph type="sldNum" sz="quarter" idx="12"/>
          </p:nvPr>
        </p:nvSpPr>
        <p:spPr/>
        <p:txBody>
          <a:bodyPr/>
          <a:lstStyle/>
          <a:p>
            <a:fld id="{D94B23AC-A764-448F-B549-05C056DEA4A0}" type="slidenum">
              <a:rPr lang="zh-CN" altLang="en-US" smtClean="0"/>
              <a:t>21</a:t>
            </a:fld>
            <a:endParaRPr lang="zh-CN" altLang="en-US"/>
          </a:p>
        </p:txBody>
      </p:sp>
      <p:pic>
        <p:nvPicPr>
          <p:cNvPr id="5" name="内容占位符 4"/>
          <p:cNvPicPr>
            <a:picLocks noGrp="1" noChangeAspect="1"/>
          </p:cNvPicPr>
          <p:nvPr>
            <p:ph idx="1"/>
          </p:nvPr>
        </p:nvPicPr>
        <p:blipFill>
          <a:blip r:embed="rId2"/>
          <a:stretch>
            <a:fillRect/>
          </a:stretch>
        </p:blipFill>
        <p:spPr>
          <a:xfrm>
            <a:off x="1315886" y="1825625"/>
            <a:ext cx="6512228" cy="4351338"/>
          </a:xfrm>
          <a:prstGeom prst="rect">
            <a:avLst/>
          </a:prstGeom>
        </p:spPr>
      </p:pic>
    </p:spTree>
    <p:extLst>
      <p:ext uri="{BB962C8B-B14F-4D97-AF65-F5344CB8AC3E}">
        <p14:creationId xmlns:p14="http://schemas.microsoft.com/office/powerpoint/2010/main" val="2780196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Compare All Approaches</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1068251429"/>
              </p:ext>
            </p:extLst>
          </p:nvPr>
        </p:nvGraphicFramePr>
        <p:xfrm>
          <a:off x="628650" y="1825625"/>
          <a:ext cx="7886700" cy="4572000"/>
        </p:xfrm>
        <a:graphic>
          <a:graphicData uri="http://schemas.openxmlformats.org/drawingml/2006/table">
            <a:tbl>
              <a:tblPr firstRow="1" bandRow="1">
                <a:tableStyleId>{073A0DAA-6AF3-43AB-8588-CEC1D06C72B9}</a:tableStyleId>
              </a:tblPr>
              <a:tblGrid>
                <a:gridCol w="1314450"/>
                <a:gridCol w="1314450"/>
                <a:gridCol w="1314450"/>
                <a:gridCol w="1314450"/>
                <a:gridCol w="1314450"/>
                <a:gridCol w="1314450"/>
              </a:tblGrid>
              <a:tr h="370840">
                <a:tc>
                  <a:txBody>
                    <a:bodyPr/>
                    <a:lstStyle/>
                    <a:p>
                      <a:pPr algn="ctr"/>
                      <a:endParaRPr lang="zh-CN" altLang="en-US" dirty="0"/>
                    </a:p>
                  </a:txBody>
                  <a:tcPr/>
                </a:tc>
                <a:tc>
                  <a:txBody>
                    <a:bodyPr/>
                    <a:lstStyle/>
                    <a:p>
                      <a:pPr algn="ctr"/>
                      <a:r>
                        <a:rPr lang="en-US" altLang="zh-CN" dirty="0" smtClean="0"/>
                        <a:t>Direct</a:t>
                      </a:r>
                      <a:r>
                        <a:rPr lang="en-US" altLang="zh-CN" baseline="0" dirty="0" smtClean="0"/>
                        <a:t> </a:t>
                      </a:r>
                      <a:r>
                        <a:rPr lang="en-US" altLang="zh-CN" baseline="0" dirty="0" err="1" smtClean="0"/>
                        <a:t>Masure</a:t>
                      </a:r>
                      <a:r>
                        <a:rPr lang="en-US" altLang="zh-CN" baseline="0" dirty="0" smtClean="0"/>
                        <a:t> </a:t>
                      </a:r>
                      <a:r>
                        <a:rPr lang="en-US" altLang="zh-CN" baseline="0" dirty="0" err="1" smtClean="0"/>
                        <a:t>QoE</a:t>
                      </a:r>
                      <a:endParaRPr lang="zh-CN" altLang="en-US" dirty="0"/>
                    </a:p>
                  </a:txBody>
                  <a:tcPr/>
                </a:tc>
                <a:tc>
                  <a:txBody>
                    <a:bodyPr/>
                    <a:lstStyle/>
                    <a:p>
                      <a:pPr algn="ctr"/>
                      <a:r>
                        <a:rPr lang="en-US" altLang="zh-CN" dirty="0" smtClean="0"/>
                        <a:t>Objective or</a:t>
                      </a:r>
                      <a:r>
                        <a:rPr lang="en-US" altLang="zh-CN" baseline="0" dirty="0" smtClean="0"/>
                        <a:t> Subjective</a:t>
                      </a:r>
                      <a:endParaRPr lang="zh-CN" altLang="en-US" dirty="0"/>
                    </a:p>
                  </a:txBody>
                  <a:tcPr/>
                </a:tc>
                <a:tc>
                  <a:txBody>
                    <a:bodyPr/>
                    <a:lstStyle/>
                    <a:p>
                      <a:pPr algn="ctr"/>
                      <a:r>
                        <a:rPr lang="en-US" altLang="zh-CN" dirty="0" smtClean="0"/>
                        <a:t>Real-time</a:t>
                      </a:r>
                      <a:endParaRPr lang="zh-CN" altLang="en-US" dirty="0"/>
                    </a:p>
                  </a:txBody>
                  <a:tcPr/>
                </a:tc>
                <a:tc>
                  <a:txBody>
                    <a:bodyPr/>
                    <a:lstStyle/>
                    <a:p>
                      <a:pPr algn="ctr"/>
                      <a:r>
                        <a:rPr lang="en-US" altLang="zh-CN" dirty="0" smtClean="0"/>
                        <a:t>Wide application</a:t>
                      </a:r>
                      <a:endParaRPr lang="zh-CN" altLang="en-US" dirty="0"/>
                    </a:p>
                  </a:txBody>
                  <a:tcPr/>
                </a:tc>
                <a:tc>
                  <a:txBody>
                    <a:bodyPr/>
                    <a:lstStyle/>
                    <a:p>
                      <a:pPr algn="ctr"/>
                      <a:r>
                        <a:rPr lang="en-US" altLang="zh-CN" dirty="0" smtClean="0"/>
                        <a:t>Cost</a:t>
                      </a:r>
                      <a:endParaRPr lang="zh-CN" altLang="en-US" dirty="0"/>
                    </a:p>
                  </a:txBody>
                  <a:tcPr/>
                </a:tc>
              </a:tr>
              <a:tr h="370840">
                <a:tc>
                  <a:txBody>
                    <a:bodyPr/>
                    <a:lstStyle/>
                    <a:p>
                      <a:pPr algn="ctr"/>
                      <a:r>
                        <a:rPr lang="en-US" altLang="zh-CN" dirty="0" err="1" smtClean="0"/>
                        <a:t>QoS</a:t>
                      </a:r>
                      <a:r>
                        <a:rPr lang="en-US" altLang="zh-CN" dirty="0" smtClean="0"/>
                        <a:t> Monitoring</a:t>
                      </a:r>
                    </a:p>
                    <a:p>
                      <a:pPr algn="ctr"/>
                      <a:endParaRPr lang="zh-CN" altLang="en-US" dirty="0"/>
                    </a:p>
                  </a:txBody>
                  <a:tcPr/>
                </a:tc>
                <a:tc>
                  <a:txBody>
                    <a:bodyPr/>
                    <a:lstStyle/>
                    <a:p>
                      <a:pPr algn="ctr"/>
                      <a:r>
                        <a:rPr lang="en-US" altLang="zh-CN" sz="2400" dirty="0" smtClean="0"/>
                        <a:t>No</a:t>
                      </a:r>
                      <a:endParaRPr lang="zh-CN" altLang="en-US" sz="2400" dirty="0"/>
                    </a:p>
                  </a:txBody>
                  <a:tcPr>
                    <a:solidFill>
                      <a:srgbClr val="FF7D7D"/>
                    </a:solidFill>
                  </a:tcPr>
                </a:tc>
                <a:tc>
                  <a:txBody>
                    <a:bodyPr/>
                    <a:lstStyle/>
                    <a:p>
                      <a:pPr algn="ctr"/>
                      <a:r>
                        <a:rPr lang="en-US" altLang="zh-CN" sz="2400" dirty="0" err="1" smtClean="0"/>
                        <a:t>Obj</a:t>
                      </a:r>
                      <a:endParaRPr lang="zh-CN" altLang="en-US" sz="2400" dirty="0"/>
                    </a:p>
                  </a:txBody>
                  <a:tcPr>
                    <a:solidFill>
                      <a:srgbClr val="FF7D7D"/>
                    </a:solidFill>
                  </a:tcPr>
                </a:tc>
                <a:tc>
                  <a:txBody>
                    <a:bodyPr/>
                    <a:lstStyle/>
                    <a:p>
                      <a:pPr algn="ctr"/>
                      <a:r>
                        <a:rPr lang="en-US" altLang="zh-CN" sz="2400" dirty="0" smtClean="0"/>
                        <a:t>Yes</a:t>
                      </a:r>
                      <a:endParaRPr lang="zh-CN" altLang="en-US" sz="2400" dirty="0"/>
                    </a:p>
                  </a:txBody>
                  <a:tcPr>
                    <a:solidFill>
                      <a:schemeClr val="accent6">
                        <a:lumMod val="60000"/>
                        <a:lumOff val="40000"/>
                      </a:schemeClr>
                    </a:solidFill>
                  </a:tcPr>
                </a:tc>
                <a:tc>
                  <a:txBody>
                    <a:bodyPr/>
                    <a:lstStyle/>
                    <a:p>
                      <a:pPr algn="ctr"/>
                      <a:r>
                        <a:rPr lang="en-US" altLang="zh-CN" sz="2400" dirty="0" smtClean="0"/>
                        <a:t>Wide</a:t>
                      </a:r>
                      <a:endParaRPr lang="zh-CN" altLang="en-US" sz="2400" dirty="0"/>
                    </a:p>
                  </a:txBody>
                  <a:tcPr>
                    <a:solidFill>
                      <a:schemeClr val="accent6">
                        <a:lumMod val="60000"/>
                        <a:lumOff val="40000"/>
                      </a:schemeClr>
                    </a:solidFill>
                  </a:tcPr>
                </a:tc>
                <a:tc>
                  <a:txBody>
                    <a:bodyPr/>
                    <a:lstStyle/>
                    <a:p>
                      <a:pPr algn="ctr"/>
                      <a:r>
                        <a:rPr lang="en-US" altLang="zh-CN" sz="2400" dirty="0" smtClean="0"/>
                        <a:t>Not Sure</a:t>
                      </a:r>
                      <a:endParaRPr lang="zh-CN" altLang="en-US" sz="2400" dirty="0"/>
                    </a:p>
                  </a:txBody>
                  <a:tcPr>
                    <a:solidFill>
                      <a:schemeClr val="accent4">
                        <a:lumMod val="60000"/>
                        <a:lumOff val="40000"/>
                      </a:schemeClr>
                    </a:solidFill>
                  </a:tcPr>
                </a:tc>
              </a:tr>
              <a:tr h="370840">
                <a:tc>
                  <a:txBody>
                    <a:bodyPr/>
                    <a:lstStyle/>
                    <a:p>
                      <a:pPr algn="ctr"/>
                      <a:r>
                        <a:rPr lang="en-US" altLang="zh-CN" dirty="0" smtClean="0"/>
                        <a:t>Subjective Test</a:t>
                      </a:r>
                    </a:p>
                    <a:p>
                      <a:pPr algn="ctr"/>
                      <a:endParaRPr lang="zh-CN" altLang="en-US" dirty="0"/>
                    </a:p>
                  </a:txBody>
                  <a:tcPr/>
                </a:tc>
                <a:tc>
                  <a:txBody>
                    <a:bodyPr/>
                    <a:lstStyle/>
                    <a:p>
                      <a:pPr algn="ctr"/>
                      <a:r>
                        <a:rPr lang="en-US" altLang="zh-CN" sz="2400" dirty="0" smtClean="0"/>
                        <a:t>Yes</a:t>
                      </a:r>
                      <a:endParaRPr lang="zh-CN" altLang="en-US" sz="2400" dirty="0"/>
                    </a:p>
                  </a:txBody>
                  <a:tcPr>
                    <a:solidFill>
                      <a:schemeClr val="accent6">
                        <a:lumMod val="60000"/>
                        <a:lumOff val="40000"/>
                      </a:schemeClr>
                    </a:solidFill>
                  </a:tcPr>
                </a:tc>
                <a:tc>
                  <a:txBody>
                    <a:bodyPr/>
                    <a:lstStyle/>
                    <a:p>
                      <a:pPr algn="ctr"/>
                      <a:r>
                        <a:rPr lang="en-US" altLang="zh-CN" sz="2400" dirty="0" err="1" smtClean="0"/>
                        <a:t>Subj</a:t>
                      </a:r>
                      <a:endParaRPr lang="zh-CN" altLang="en-US" sz="2400" dirty="0"/>
                    </a:p>
                  </a:txBody>
                  <a:tcPr>
                    <a:solidFill>
                      <a:schemeClr val="accent6">
                        <a:lumMod val="60000"/>
                        <a:lumOff val="40000"/>
                      </a:schemeClr>
                    </a:solidFill>
                  </a:tcPr>
                </a:tc>
                <a:tc>
                  <a:txBody>
                    <a:bodyPr/>
                    <a:lstStyle/>
                    <a:p>
                      <a:pPr algn="ctr"/>
                      <a:r>
                        <a:rPr lang="en-US" altLang="zh-CN" sz="2400" dirty="0" smtClean="0"/>
                        <a:t>No</a:t>
                      </a:r>
                      <a:endParaRPr lang="zh-CN" altLang="en-US" sz="2400" dirty="0"/>
                    </a:p>
                  </a:txBody>
                  <a:tcPr>
                    <a:solidFill>
                      <a:srgbClr val="FF7D7D"/>
                    </a:solidFill>
                  </a:tcPr>
                </a:tc>
                <a:tc>
                  <a:txBody>
                    <a:bodyPr/>
                    <a:lstStyle/>
                    <a:p>
                      <a:pPr algn="ctr"/>
                      <a:r>
                        <a:rPr lang="en-US" altLang="zh-CN" sz="2400" dirty="0" smtClean="0"/>
                        <a:t>Limited</a:t>
                      </a:r>
                      <a:endParaRPr lang="zh-CN" altLang="en-US" sz="2400" dirty="0"/>
                    </a:p>
                  </a:txBody>
                  <a:tcPr>
                    <a:solidFill>
                      <a:srgbClr val="FF7D7D"/>
                    </a:solidFill>
                  </a:tcPr>
                </a:tc>
                <a:tc>
                  <a:txBody>
                    <a:bodyPr/>
                    <a:lstStyle/>
                    <a:p>
                      <a:pPr algn="ctr"/>
                      <a:r>
                        <a:rPr lang="en-US" altLang="zh-CN" sz="2400" dirty="0" smtClean="0"/>
                        <a:t>High</a:t>
                      </a:r>
                      <a:endParaRPr lang="zh-CN" altLang="en-US" sz="2400" dirty="0"/>
                    </a:p>
                  </a:txBody>
                  <a:tcPr>
                    <a:solidFill>
                      <a:srgbClr val="FF7D7D"/>
                    </a:solidFill>
                  </a:tcPr>
                </a:tc>
              </a:tr>
              <a:tr h="370840">
                <a:tc>
                  <a:txBody>
                    <a:bodyPr/>
                    <a:lstStyle/>
                    <a:p>
                      <a:pPr algn="ctr"/>
                      <a:r>
                        <a:rPr lang="en-US" altLang="zh-CN" dirty="0" smtClean="0"/>
                        <a:t>Objective Quality Model</a:t>
                      </a:r>
                      <a:endParaRPr lang="zh-CN" altLang="en-US" dirty="0"/>
                    </a:p>
                  </a:txBody>
                  <a:tcPr/>
                </a:tc>
                <a:tc>
                  <a:txBody>
                    <a:bodyPr/>
                    <a:lstStyle/>
                    <a:p>
                      <a:pPr algn="ctr"/>
                      <a:r>
                        <a:rPr lang="en-US" altLang="zh-CN" sz="2400" dirty="0" smtClean="0"/>
                        <a:t>No</a:t>
                      </a:r>
                      <a:endParaRPr lang="zh-CN" altLang="en-US" sz="2400" dirty="0"/>
                    </a:p>
                  </a:txBody>
                  <a:tcPr>
                    <a:solidFill>
                      <a:srgbClr val="FF7D7D"/>
                    </a:solidFill>
                  </a:tcPr>
                </a:tc>
                <a:tc>
                  <a:txBody>
                    <a:bodyPr/>
                    <a:lstStyle/>
                    <a:p>
                      <a:pPr algn="ctr"/>
                      <a:r>
                        <a:rPr lang="en-US" altLang="zh-CN" sz="2400" dirty="0" err="1" smtClean="0"/>
                        <a:t>Obj</a:t>
                      </a:r>
                      <a:endParaRPr lang="zh-CN" altLang="en-US" sz="2400" dirty="0"/>
                    </a:p>
                  </a:txBody>
                  <a:tcPr>
                    <a:solidFill>
                      <a:srgbClr val="FF7D7D"/>
                    </a:solidFill>
                  </a:tcPr>
                </a:tc>
                <a:tc>
                  <a:txBody>
                    <a:bodyPr/>
                    <a:lstStyle/>
                    <a:p>
                      <a:pPr algn="ctr"/>
                      <a:r>
                        <a:rPr lang="en-US" altLang="zh-CN" sz="2400" dirty="0" smtClean="0"/>
                        <a:t>Yes/No</a:t>
                      </a:r>
                      <a:endParaRPr lang="zh-CN" altLang="en-US" sz="2400" dirty="0"/>
                    </a:p>
                  </a:txBody>
                  <a:tcPr>
                    <a:solidFill>
                      <a:schemeClr val="accent4">
                        <a:lumMod val="60000"/>
                        <a:lumOff val="40000"/>
                      </a:schemeClr>
                    </a:solidFill>
                  </a:tcPr>
                </a:tc>
                <a:tc>
                  <a:txBody>
                    <a:bodyPr/>
                    <a:lstStyle/>
                    <a:p>
                      <a:pPr algn="ctr"/>
                      <a:r>
                        <a:rPr lang="en-US" altLang="zh-CN" sz="2400" dirty="0" smtClean="0"/>
                        <a:t>Limited</a:t>
                      </a:r>
                      <a:endParaRPr lang="zh-CN" altLang="en-US" sz="2400" dirty="0"/>
                    </a:p>
                  </a:txBody>
                  <a:tcPr>
                    <a:solidFill>
                      <a:srgbClr val="FF7D7D"/>
                    </a:solidFill>
                  </a:tcPr>
                </a:tc>
                <a:tc>
                  <a:txBody>
                    <a:bodyPr/>
                    <a:lstStyle/>
                    <a:p>
                      <a:pPr algn="ctr"/>
                      <a:r>
                        <a:rPr lang="en-US" altLang="zh-CN" sz="2400" dirty="0" smtClean="0"/>
                        <a:t>Low</a:t>
                      </a:r>
                      <a:endParaRPr lang="zh-CN" altLang="en-US" sz="2400" dirty="0"/>
                    </a:p>
                  </a:txBody>
                  <a:tcPr>
                    <a:solidFill>
                      <a:schemeClr val="accent6">
                        <a:lumMod val="60000"/>
                        <a:lumOff val="40000"/>
                      </a:schemeClr>
                    </a:solidFill>
                  </a:tcPr>
                </a:tc>
              </a:tr>
              <a:tr h="370840">
                <a:tc>
                  <a:txBody>
                    <a:bodyPr/>
                    <a:lstStyle/>
                    <a:p>
                      <a:pPr algn="ctr"/>
                      <a:r>
                        <a:rPr lang="en-US" altLang="zh-CN" dirty="0" smtClean="0"/>
                        <a:t>Data-Driven</a:t>
                      </a:r>
                      <a:r>
                        <a:rPr lang="en-US" altLang="zh-CN" baseline="0" dirty="0" smtClean="0"/>
                        <a:t> Analysis</a:t>
                      </a:r>
                    </a:p>
                    <a:p>
                      <a:pPr algn="ctr"/>
                      <a:endParaRPr lang="zh-CN" altLang="en-US" dirty="0"/>
                    </a:p>
                  </a:txBody>
                  <a:tcPr/>
                </a:tc>
                <a:tc>
                  <a:txBody>
                    <a:bodyPr/>
                    <a:lstStyle/>
                    <a:p>
                      <a:pPr algn="ctr"/>
                      <a:r>
                        <a:rPr lang="en-US" altLang="zh-CN" sz="2400" dirty="0" smtClean="0"/>
                        <a:t>Yes</a:t>
                      </a:r>
                      <a:endParaRPr lang="zh-CN" altLang="en-US" sz="2400" dirty="0"/>
                    </a:p>
                  </a:txBody>
                  <a:tcPr>
                    <a:solidFill>
                      <a:schemeClr val="accent6">
                        <a:lumMod val="60000"/>
                        <a:lumOff val="40000"/>
                      </a:schemeClr>
                    </a:solidFill>
                  </a:tcPr>
                </a:tc>
                <a:tc>
                  <a:txBody>
                    <a:bodyPr/>
                    <a:lstStyle/>
                    <a:p>
                      <a:pPr algn="ctr"/>
                      <a:r>
                        <a:rPr lang="en-US" altLang="zh-CN" sz="2400" dirty="0" err="1" smtClean="0"/>
                        <a:t>Obj</a:t>
                      </a:r>
                      <a:endParaRPr lang="zh-CN" altLang="en-US" sz="2400" dirty="0"/>
                    </a:p>
                  </a:txBody>
                  <a:tcPr>
                    <a:solidFill>
                      <a:srgbClr val="FF7D7D"/>
                    </a:solidFill>
                  </a:tcPr>
                </a:tc>
                <a:tc>
                  <a:txBody>
                    <a:bodyPr/>
                    <a:lstStyle/>
                    <a:p>
                      <a:pPr algn="ctr"/>
                      <a:r>
                        <a:rPr lang="en-US" altLang="zh-CN" sz="2400" dirty="0" smtClean="0"/>
                        <a:t>Yes</a:t>
                      </a:r>
                      <a:endParaRPr lang="zh-CN" altLang="en-US" sz="2400" dirty="0"/>
                    </a:p>
                  </a:txBody>
                  <a:tcPr>
                    <a:solidFill>
                      <a:schemeClr val="accent6">
                        <a:lumMod val="60000"/>
                        <a:lumOff val="40000"/>
                      </a:schemeClr>
                    </a:solidFill>
                  </a:tcPr>
                </a:tc>
                <a:tc>
                  <a:txBody>
                    <a:bodyPr/>
                    <a:lstStyle/>
                    <a:p>
                      <a:pPr algn="ctr"/>
                      <a:r>
                        <a:rPr lang="en-US" altLang="zh-CN" sz="2400" dirty="0" smtClean="0"/>
                        <a:t>Wide</a:t>
                      </a:r>
                      <a:endParaRPr lang="zh-CN" altLang="en-US" sz="2400" dirty="0"/>
                    </a:p>
                  </a:txBody>
                  <a:tcPr>
                    <a:solidFill>
                      <a:schemeClr val="accent6">
                        <a:lumMod val="60000"/>
                        <a:lumOff val="40000"/>
                      </a:schemeClr>
                    </a:solidFill>
                  </a:tcPr>
                </a:tc>
                <a:tc>
                  <a:txBody>
                    <a:bodyPr/>
                    <a:lstStyle/>
                    <a:p>
                      <a:pPr algn="ctr"/>
                      <a:r>
                        <a:rPr lang="en-US" altLang="zh-CN" sz="2400" dirty="0" smtClean="0"/>
                        <a:t>Not Sure</a:t>
                      </a:r>
                      <a:endParaRPr lang="zh-CN" altLang="en-US" sz="2400" dirty="0"/>
                    </a:p>
                  </a:txBody>
                  <a:tcPr>
                    <a:solidFill>
                      <a:schemeClr val="accent4">
                        <a:lumMod val="60000"/>
                        <a:lumOff val="40000"/>
                      </a:schemeClr>
                    </a:solidFill>
                  </a:tcPr>
                </a:tc>
              </a:tr>
            </a:tbl>
          </a:graphicData>
        </a:graphic>
      </p:graphicFrame>
      <p:sp>
        <p:nvSpPr>
          <p:cNvPr id="4" name="灯片编号占位符 3"/>
          <p:cNvSpPr>
            <a:spLocks noGrp="1"/>
          </p:cNvSpPr>
          <p:nvPr>
            <p:ph type="sldNum" sz="quarter" idx="12"/>
          </p:nvPr>
        </p:nvSpPr>
        <p:spPr/>
        <p:txBody>
          <a:bodyPr/>
          <a:lstStyle/>
          <a:p>
            <a:fld id="{D94B23AC-A764-448F-B549-05C056DEA4A0}" type="slidenum">
              <a:rPr lang="zh-CN" altLang="en-US" smtClean="0"/>
              <a:t>22</a:t>
            </a:fld>
            <a:endParaRPr lang="zh-CN" altLang="en-US"/>
          </a:p>
        </p:txBody>
      </p:sp>
    </p:spTree>
    <p:extLst>
      <p:ext uri="{BB962C8B-B14F-4D97-AF65-F5344CB8AC3E}">
        <p14:creationId xmlns:p14="http://schemas.microsoft.com/office/powerpoint/2010/main" val="1102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Applications</a:t>
            </a:r>
            <a:endParaRPr lang="zh-CN" altLang="en-US" dirty="0"/>
          </a:p>
        </p:txBody>
      </p:sp>
      <p:sp>
        <p:nvSpPr>
          <p:cNvPr id="3" name="内容占位符 2"/>
          <p:cNvSpPr>
            <a:spLocks noGrp="1"/>
          </p:cNvSpPr>
          <p:nvPr>
            <p:ph idx="1"/>
          </p:nvPr>
        </p:nvSpPr>
        <p:spPr/>
        <p:txBody>
          <a:bodyPr/>
          <a:lstStyle/>
          <a:p>
            <a:r>
              <a:rPr lang="en-US" altLang="zh-CN" dirty="0" smtClean="0"/>
              <a:t>Cross-Layer Video Transmission Optimization</a:t>
            </a:r>
          </a:p>
          <a:p>
            <a:pPr lvl="1"/>
            <a:r>
              <a:rPr lang="en-US" altLang="zh-CN" dirty="0" smtClean="0"/>
              <a:t>Priority Mapping Mechanism</a:t>
            </a:r>
          </a:p>
          <a:p>
            <a:r>
              <a:rPr lang="en-US" altLang="zh-CN" dirty="0" err="1" smtClean="0"/>
              <a:t>QoE</a:t>
            </a:r>
            <a:r>
              <a:rPr lang="en-US" altLang="zh-CN" dirty="0" smtClean="0"/>
              <a:t>-Aware Congestion Control</a:t>
            </a:r>
          </a:p>
          <a:p>
            <a:r>
              <a:rPr lang="en-US" altLang="zh-CN" dirty="0" smtClean="0"/>
              <a:t>Video Transmission Over Wireless Network</a:t>
            </a:r>
          </a:p>
          <a:p>
            <a:r>
              <a:rPr lang="en-US" altLang="zh-CN" dirty="0" err="1" smtClean="0"/>
              <a:t>QoE</a:t>
            </a:r>
            <a:r>
              <a:rPr lang="en-US" altLang="zh-CN" dirty="0" smtClean="0"/>
              <a:t>-Aware Video Streaming</a:t>
            </a:r>
          </a:p>
          <a:p>
            <a:pPr lvl="1"/>
            <a:r>
              <a:rPr lang="en-US" altLang="zh-CN" dirty="0" smtClean="0"/>
              <a:t>DASH</a:t>
            </a:r>
          </a:p>
          <a:p>
            <a:r>
              <a:rPr lang="en-US" altLang="zh-CN" dirty="0" smtClean="0"/>
              <a:t>Media Player Buffer Design</a:t>
            </a:r>
          </a:p>
          <a:p>
            <a:pPr lvl="1"/>
            <a:r>
              <a:rPr lang="en-US" altLang="zh-CN" dirty="0" smtClean="0"/>
              <a:t>More buffering/Longer startup delay</a:t>
            </a:r>
            <a:endParaRPr lang="zh-CN" altLang="en-US" dirty="0"/>
          </a:p>
        </p:txBody>
      </p:sp>
      <p:sp>
        <p:nvSpPr>
          <p:cNvPr id="4" name="灯片编号占位符 3"/>
          <p:cNvSpPr>
            <a:spLocks noGrp="1"/>
          </p:cNvSpPr>
          <p:nvPr>
            <p:ph type="sldNum" sz="quarter" idx="12"/>
          </p:nvPr>
        </p:nvSpPr>
        <p:spPr/>
        <p:txBody>
          <a:bodyPr/>
          <a:lstStyle/>
          <a:p>
            <a:fld id="{D94B23AC-A764-448F-B549-05C056DEA4A0}" type="slidenum">
              <a:rPr lang="zh-CN" altLang="en-US" smtClean="0"/>
              <a:t>23</a:t>
            </a:fld>
            <a:endParaRPr lang="zh-CN" altLang="en-US"/>
          </a:p>
        </p:txBody>
      </p:sp>
    </p:spTree>
    <p:extLst>
      <p:ext uri="{BB962C8B-B14F-4D97-AF65-F5344CB8AC3E}">
        <p14:creationId xmlns:p14="http://schemas.microsoft.com/office/powerpoint/2010/main" val="2891794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Direction</a:t>
            </a:r>
            <a:endParaRPr lang="zh-CN" altLang="en-US" dirty="0"/>
          </a:p>
        </p:txBody>
      </p:sp>
      <p:sp>
        <p:nvSpPr>
          <p:cNvPr id="3" name="内容占位符 2"/>
          <p:cNvSpPr>
            <a:spLocks noGrp="1"/>
          </p:cNvSpPr>
          <p:nvPr>
            <p:ph idx="1"/>
          </p:nvPr>
        </p:nvSpPr>
        <p:spPr/>
        <p:txBody>
          <a:bodyPr/>
          <a:lstStyle/>
          <a:p>
            <a:r>
              <a:rPr lang="en-US" altLang="zh-CN" dirty="0" smtClean="0"/>
              <a:t>Development of Data-Driven </a:t>
            </a:r>
            <a:r>
              <a:rPr lang="en-US" altLang="zh-CN" dirty="0" err="1" smtClean="0"/>
              <a:t>QoE</a:t>
            </a:r>
            <a:r>
              <a:rPr lang="en-US" altLang="zh-CN" dirty="0" smtClean="0"/>
              <a:t> Research</a:t>
            </a:r>
          </a:p>
          <a:p>
            <a:r>
              <a:rPr lang="en-US" altLang="zh-CN" dirty="0" err="1" smtClean="0"/>
              <a:t>QoE</a:t>
            </a:r>
            <a:r>
              <a:rPr lang="en-US" altLang="zh-CN" dirty="0" smtClean="0"/>
              <a:t>-Based Video Transmission Optimization</a:t>
            </a:r>
          </a:p>
          <a:p>
            <a:r>
              <a:rPr lang="en-US" altLang="zh-CN" dirty="0" err="1" smtClean="0"/>
              <a:t>QoE</a:t>
            </a:r>
            <a:r>
              <a:rPr lang="en-US" altLang="zh-CN" dirty="0" smtClean="0"/>
              <a:t> Evaluation in Emerging Technologies</a:t>
            </a:r>
          </a:p>
          <a:p>
            <a:pPr lvl="1"/>
            <a:r>
              <a:rPr lang="en-US" altLang="zh-CN" dirty="0" smtClean="0"/>
              <a:t>3D Video</a:t>
            </a:r>
          </a:p>
          <a:p>
            <a:pPr lvl="1"/>
            <a:r>
              <a:rPr lang="en-US" altLang="zh-CN" dirty="0" smtClean="0"/>
              <a:t>Interactive Video</a:t>
            </a:r>
          </a:p>
          <a:p>
            <a:pPr lvl="1"/>
            <a:r>
              <a:rPr lang="en-US" altLang="zh-CN" dirty="0" smtClean="0"/>
              <a:t>Ultra Definition Video</a:t>
            </a:r>
          </a:p>
          <a:p>
            <a:pPr lvl="1"/>
            <a:r>
              <a:rPr lang="en-US" altLang="zh-CN" dirty="0" smtClean="0"/>
              <a:t>New Transmission Network (Mobile, Sensor, Vehicular)</a:t>
            </a:r>
          </a:p>
          <a:p>
            <a:r>
              <a:rPr lang="en-US" altLang="zh-CN" dirty="0" err="1" smtClean="0"/>
              <a:t>QoE</a:t>
            </a:r>
            <a:r>
              <a:rPr lang="en-US" altLang="zh-CN" dirty="0" smtClean="0"/>
              <a:t>-Based Internet Video Economics</a:t>
            </a:r>
            <a:endParaRPr lang="zh-CN" altLang="en-US" dirty="0"/>
          </a:p>
        </p:txBody>
      </p:sp>
      <p:sp>
        <p:nvSpPr>
          <p:cNvPr id="4" name="灯片编号占位符 3"/>
          <p:cNvSpPr>
            <a:spLocks noGrp="1"/>
          </p:cNvSpPr>
          <p:nvPr>
            <p:ph type="sldNum" sz="quarter" idx="12"/>
          </p:nvPr>
        </p:nvSpPr>
        <p:spPr/>
        <p:txBody>
          <a:bodyPr/>
          <a:lstStyle/>
          <a:p>
            <a:fld id="{D94B23AC-A764-448F-B549-05C056DEA4A0}" type="slidenum">
              <a:rPr lang="zh-CN" altLang="en-US" smtClean="0"/>
              <a:t>24</a:t>
            </a:fld>
            <a:endParaRPr lang="zh-CN" altLang="en-US"/>
          </a:p>
        </p:txBody>
      </p:sp>
    </p:spTree>
    <p:extLst>
      <p:ext uri="{BB962C8B-B14F-4D97-AF65-F5344CB8AC3E}">
        <p14:creationId xmlns:p14="http://schemas.microsoft.com/office/powerpoint/2010/main" val="3024564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lstStyle/>
          <a:p>
            <a:r>
              <a:rPr lang="en-US" altLang="zh-CN" dirty="0" smtClean="0"/>
              <a:t>Monitoring </a:t>
            </a:r>
            <a:r>
              <a:rPr lang="en-US" altLang="zh-CN" dirty="0" err="1" smtClean="0"/>
              <a:t>QoE</a:t>
            </a:r>
            <a:r>
              <a:rPr lang="en-US" altLang="zh-CN" dirty="0" smtClean="0"/>
              <a:t> is important</a:t>
            </a:r>
          </a:p>
          <a:p>
            <a:r>
              <a:rPr lang="en-US" altLang="zh-CN" dirty="0" smtClean="0"/>
              <a:t>Subjective test is a direct way but costly</a:t>
            </a:r>
          </a:p>
          <a:p>
            <a:r>
              <a:rPr lang="en-US" altLang="zh-CN" dirty="0" smtClean="0"/>
              <a:t>Objective models and data-driven models indirectly predict </a:t>
            </a:r>
            <a:r>
              <a:rPr lang="en-US" altLang="zh-CN" dirty="0" err="1" smtClean="0"/>
              <a:t>QoE</a:t>
            </a:r>
            <a:endParaRPr lang="en-US" altLang="zh-CN" dirty="0" smtClean="0"/>
          </a:p>
          <a:p>
            <a:r>
              <a:rPr lang="en-US" altLang="zh-CN" dirty="0" smtClean="0"/>
              <a:t>No reference models and </a:t>
            </a:r>
            <a:r>
              <a:rPr lang="en-US" altLang="zh-CN" dirty="0"/>
              <a:t>data-driven </a:t>
            </a:r>
            <a:r>
              <a:rPr lang="en-US" altLang="zh-CN" dirty="0" smtClean="0"/>
              <a:t>models can be used in real-time video transmission</a:t>
            </a:r>
          </a:p>
          <a:p>
            <a:endParaRPr lang="zh-CN" altLang="en-US" dirty="0"/>
          </a:p>
        </p:txBody>
      </p:sp>
      <p:sp>
        <p:nvSpPr>
          <p:cNvPr id="4" name="灯片编号占位符 3"/>
          <p:cNvSpPr>
            <a:spLocks noGrp="1"/>
          </p:cNvSpPr>
          <p:nvPr>
            <p:ph type="sldNum" sz="quarter" idx="12"/>
          </p:nvPr>
        </p:nvSpPr>
        <p:spPr/>
        <p:txBody>
          <a:bodyPr/>
          <a:lstStyle/>
          <a:p>
            <a:fld id="{D94B23AC-A764-448F-B549-05C056DEA4A0}" type="slidenum">
              <a:rPr lang="zh-CN" altLang="en-US" smtClean="0"/>
              <a:t>25</a:t>
            </a:fld>
            <a:endParaRPr lang="zh-CN" altLang="en-US"/>
          </a:p>
        </p:txBody>
      </p:sp>
    </p:spTree>
    <p:extLst>
      <p:ext uri="{BB962C8B-B14F-4D97-AF65-F5344CB8AC3E}">
        <p14:creationId xmlns:p14="http://schemas.microsoft.com/office/powerpoint/2010/main" val="29562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内容占位符 2"/>
          <p:cNvSpPr>
            <a:spLocks noGrp="1"/>
          </p:cNvSpPr>
          <p:nvPr>
            <p:ph idx="1"/>
          </p:nvPr>
        </p:nvSpPr>
        <p:spPr/>
        <p:txBody>
          <a:bodyPr/>
          <a:lstStyle/>
          <a:p>
            <a:r>
              <a:rPr lang="en-US" altLang="zh-CN" dirty="0" err="1" smtClean="0"/>
              <a:t>QoS</a:t>
            </a:r>
            <a:r>
              <a:rPr lang="en-US" altLang="zh-CN" dirty="0"/>
              <a:t> </a:t>
            </a:r>
            <a:r>
              <a:rPr lang="en-US" altLang="zh-CN" dirty="0" smtClean="0"/>
              <a:t>(Quality of Service)</a:t>
            </a:r>
          </a:p>
          <a:p>
            <a:pPr lvl="1"/>
            <a:r>
              <a:rPr lang="en-US" altLang="zh-CN" dirty="0" smtClean="0"/>
              <a:t>Provider side metrics, objective</a:t>
            </a:r>
          </a:p>
          <a:p>
            <a:r>
              <a:rPr lang="en-US" altLang="zh-CN" dirty="0" err="1" smtClean="0"/>
              <a:t>QoE</a:t>
            </a:r>
            <a:r>
              <a:rPr lang="en-US" altLang="zh-CN" dirty="0" smtClean="0"/>
              <a:t> (Quality of Experience)</a:t>
            </a:r>
          </a:p>
          <a:p>
            <a:pPr lvl="1"/>
            <a:r>
              <a:rPr lang="en-US" altLang="zh-CN" dirty="0" smtClean="0"/>
              <a:t>Viewer side metrics, subjective</a:t>
            </a:r>
          </a:p>
          <a:p>
            <a:endParaRPr lang="en-US" altLang="zh-CN" dirty="0"/>
          </a:p>
          <a:p>
            <a:r>
              <a:rPr lang="en-US" altLang="zh-CN" dirty="0" err="1" smtClean="0"/>
              <a:t>QoS</a:t>
            </a:r>
            <a:r>
              <a:rPr lang="en-US" altLang="zh-CN" dirty="0" smtClean="0"/>
              <a:t> + External Factors </a:t>
            </a:r>
            <a:r>
              <a:rPr lang="en-US" altLang="zh-CN" dirty="0" smtClean="0">
                <a:sym typeface="Wingdings" panose="05000000000000000000" pitchFamily="2" charset="2"/>
              </a:rPr>
              <a:t> </a:t>
            </a:r>
            <a:r>
              <a:rPr lang="en-US" altLang="zh-CN" dirty="0" err="1" smtClean="0">
                <a:sym typeface="Wingdings" panose="05000000000000000000" pitchFamily="2" charset="2"/>
              </a:rPr>
              <a:t>QoE</a:t>
            </a:r>
            <a:endParaRPr lang="zh-CN" altLang="en-US" dirty="0"/>
          </a:p>
        </p:txBody>
      </p:sp>
      <p:sp>
        <p:nvSpPr>
          <p:cNvPr id="4" name="灯片编号占位符 3"/>
          <p:cNvSpPr>
            <a:spLocks noGrp="1"/>
          </p:cNvSpPr>
          <p:nvPr>
            <p:ph type="sldNum" sz="quarter" idx="12"/>
          </p:nvPr>
        </p:nvSpPr>
        <p:spPr/>
        <p:txBody>
          <a:bodyPr/>
          <a:lstStyle/>
          <a:p>
            <a:fld id="{D94B23AC-A764-448F-B549-05C056DEA4A0}" type="slidenum">
              <a:rPr lang="zh-CN" altLang="en-US" smtClean="0"/>
              <a:t>3</a:t>
            </a:fld>
            <a:endParaRPr lang="zh-CN" altLang="en-US"/>
          </a:p>
        </p:txBody>
      </p:sp>
    </p:spTree>
    <p:extLst>
      <p:ext uri="{BB962C8B-B14F-4D97-AF65-F5344CB8AC3E}">
        <p14:creationId xmlns:p14="http://schemas.microsoft.com/office/powerpoint/2010/main" val="2499708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pic>
        <p:nvPicPr>
          <p:cNvPr id="6" name="内容占位符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628650" y="2369477"/>
            <a:ext cx="7886700" cy="2838674"/>
          </a:xfrm>
          <a:prstGeom prst="rect">
            <a:avLst/>
          </a:prstGeom>
        </p:spPr>
      </p:pic>
      <p:sp>
        <p:nvSpPr>
          <p:cNvPr id="4" name="灯片编号占位符 3"/>
          <p:cNvSpPr>
            <a:spLocks noGrp="1"/>
          </p:cNvSpPr>
          <p:nvPr>
            <p:ph type="sldNum" sz="quarter" idx="12"/>
          </p:nvPr>
        </p:nvSpPr>
        <p:spPr/>
        <p:txBody>
          <a:bodyPr/>
          <a:lstStyle/>
          <a:p>
            <a:fld id="{D94B23AC-A764-448F-B549-05C056DEA4A0}" type="slidenum">
              <a:rPr lang="zh-CN" altLang="en-US" smtClean="0"/>
              <a:t>4</a:t>
            </a:fld>
            <a:endParaRPr lang="zh-CN" altLang="en-US"/>
          </a:p>
        </p:txBody>
      </p:sp>
    </p:spTree>
    <p:extLst>
      <p:ext uri="{BB962C8B-B14F-4D97-AF65-F5344CB8AC3E}">
        <p14:creationId xmlns:p14="http://schemas.microsoft.com/office/powerpoint/2010/main" val="3858300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内容占位符 2"/>
          <p:cNvSpPr>
            <a:spLocks noGrp="1"/>
          </p:cNvSpPr>
          <p:nvPr>
            <p:ph idx="1"/>
          </p:nvPr>
        </p:nvSpPr>
        <p:spPr/>
        <p:txBody>
          <a:bodyPr/>
          <a:lstStyle/>
          <a:p>
            <a:r>
              <a:rPr lang="en-US" altLang="zh-CN" dirty="0" smtClean="0"/>
              <a:t>Quality Assessment Evolution</a:t>
            </a:r>
            <a:endParaRPr lang="zh-CN" altLang="en-US" dirty="0"/>
          </a:p>
        </p:txBody>
      </p:sp>
      <p:sp>
        <p:nvSpPr>
          <p:cNvPr id="6" name="灯片编号占位符 5"/>
          <p:cNvSpPr>
            <a:spLocks noGrp="1"/>
          </p:cNvSpPr>
          <p:nvPr>
            <p:ph type="sldNum" sz="quarter" idx="12"/>
          </p:nvPr>
        </p:nvSpPr>
        <p:spPr/>
        <p:txBody>
          <a:bodyPr/>
          <a:lstStyle/>
          <a:p>
            <a:fld id="{D94B23AC-A764-448F-B549-05C056DEA4A0}" type="slidenum">
              <a:rPr lang="zh-CN" altLang="en-US" smtClean="0"/>
              <a:t>5</a:t>
            </a:fld>
            <a:endParaRPr lang="zh-CN" altLang="en-US"/>
          </a:p>
        </p:txBody>
      </p:sp>
      <p:pic>
        <p:nvPicPr>
          <p:cNvPr id="7" name="图片 6"/>
          <p:cNvPicPr>
            <a:picLocks noChangeAspect="1"/>
          </p:cNvPicPr>
          <p:nvPr/>
        </p:nvPicPr>
        <p:blipFill>
          <a:blip r:embed="rId3"/>
          <a:stretch>
            <a:fillRect/>
          </a:stretch>
        </p:blipFill>
        <p:spPr>
          <a:xfrm>
            <a:off x="1552329" y="2362231"/>
            <a:ext cx="5709142" cy="3814732"/>
          </a:xfrm>
          <a:prstGeom prst="rect">
            <a:avLst/>
          </a:prstGeom>
        </p:spPr>
      </p:pic>
    </p:spTree>
    <p:extLst>
      <p:ext uri="{BB962C8B-B14F-4D97-AF65-F5344CB8AC3E}">
        <p14:creationId xmlns:p14="http://schemas.microsoft.com/office/powerpoint/2010/main" val="3134416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4" name="灯片编号占位符 3"/>
          <p:cNvSpPr>
            <a:spLocks noGrp="1"/>
          </p:cNvSpPr>
          <p:nvPr>
            <p:ph type="sldNum" sz="quarter" idx="12"/>
          </p:nvPr>
        </p:nvSpPr>
        <p:spPr/>
        <p:txBody>
          <a:bodyPr/>
          <a:lstStyle/>
          <a:p>
            <a:fld id="{D94B23AC-A764-448F-B549-05C056DEA4A0}" type="slidenum">
              <a:rPr lang="zh-CN" altLang="en-US" smtClean="0"/>
              <a:t>6</a:t>
            </a:fld>
            <a:endParaRPr lang="zh-CN" altLang="en-US"/>
          </a:p>
        </p:txBody>
      </p:sp>
      <p:pic>
        <p:nvPicPr>
          <p:cNvPr id="6" name="内容占位符 5"/>
          <p:cNvPicPr>
            <a:picLocks noGrp="1" noChangeAspect="1"/>
          </p:cNvPicPr>
          <p:nvPr>
            <p:ph idx="1"/>
          </p:nvPr>
        </p:nvPicPr>
        <p:blipFill>
          <a:blip r:embed="rId2"/>
          <a:stretch>
            <a:fillRect/>
          </a:stretch>
        </p:blipFill>
        <p:spPr>
          <a:xfrm>
            <a:off x="1435215" y="1825625"/>
            <a:ext cx="6273569" cy="4351338"/>
          </a:xfrm>
          <a:prstGeom prst="rect">
            <a:avLst/>
          </a:prstGeom>
        </p:spPr>
      </p:pic>
    </p:spTree>
    <p:extLst>
      <p:ext uri="{BB962C8B-B14F-4D97-AF65-F5344CB8AC3E}">
        <p14:creationId xmlns:p14="http://schemas.microsoft.com/office/powerpoint/2010/main" val="211293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Subjective Test</a:t>
            </a:r>
            <a:endParaRPr lang="zh-CN" altLang="en-US" dirty="0"/>
          </a:p>
        </p:txBody>
      </p:sp>
      <p:sp>
        <p:nvSpPr>
          <p:cNvPr id="3" name="内容占位符 2"/>
          <p:cNvSpPr>
            <a:spLocks noGrp="1"/>
          </p:cNvSpPr>
          <p:nvPr>
            <p:ph idx="1"/>
          </p:nvPr>
        </p:nvSpPr>
        <p:spPr/>
        <p:txBody>
          <a:bodyPr/>
          <a:lstStyle/>
          <a:p>
            <a:r>
              <a:rPr lang="en-US" altLang="zh-CN" dirty="0" smtClean="0"/>
              <a:t>Test Preparation</a:t>
            </a:r>
          </a:p>
          <a:p>
            <a:r>
              <a:rPr lang="en-US" altLang="zh-CN" dirty="0" smtClean="0"/>
              <a:t>Test Execution</a:t>
            </a:r>
          </a:p>
          <a:p>
            <a:r>
              <a:rPr lang="en-US" altLang="zh-CN" dirty="0"/>
              <a:t>Data Processing</a:t>
            </a:r>
          </a:p>
          <a:p>
            <a:r>
              <a:rPr lang="en-US" altLang="zh-CN" dirty="0" smtClean="0"/>
              <a:t>Results </a:t>
            </a:r>
            <a:r>
              <a:rPr lang="en-US" altLang="zh-CN" dirty="0"/>
              <a:t>Presentation</a:t>
            </a:r>
          </a:p>
          <a:p>
            <a:pPr marL="0" indent="0">
              <a:buNone/>
            </a:pPr>
            <a:endParaRPr lang="en-US" altLang="zh-CN" dirty="0" smtClean="0"/>
          </a:p>
        </p:txBody>
      </p:sp>
      <p:sp>
        <p:nvSpPr>
          <p:cNvPr id="4" name="灯片编号占位符 3"/>
          <p:cNvSpPr>
            <a:spLocks noGrp="1"/>
          </p:cNvSpPr>
          <p:nvPr>
            <p:ph type="sldNum" sz="quarter" idx="12"/>
          </p:nvPr>
        </p:nvSpPr>
        <p:spPr/>
        <p:txBody>
          <a:bodyPr/>
          <a:lstStyle/>
          <a:p>
            <a:fld id="{D94B23AC-A764-448F-B549-05C056DEA4A0}" type="slidenum">
              <a:rPr lang="zh-CN" altLang="en-US" smtClean="0"/>
              <a:t>7</a:t>
            </a:fld>
            <a:endParaRPr lang="zh-CN" altLang="en-US"/>
          </a:p>
        </p:txBody>
      </p:sp>
    </p:spTree>
    <p:extLst>
      <p:ext uri="{BB962C8B-B14F-4D97-AF65-F5344CB8AC3E}">
        <p14:creationId xmlns:p14="http://schemas.microsoft.com/office/powerpoint/2010/main" val="38550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Subjective Test</a:t>
            </a:r>
            <a:endParaRPr lang="zh-CN" altLang="en-US" dirty="0"/>
          </a:p>
        </p:txBody>
      </p:sp>
      <p:sp>
        <p:nvSpPr>
          <p:cNvPr id="3" name="内容占位符 2"/>
          <p:cNvSpPr>
            <a:spLocks noGrp="1"/>
          </p:cNvSpPr>
          <p:nvPr>
            <p:ph idx="1"/>
          </p:nvPr>
        </p:nvSpPr>
        <p:spPr/>
        <p:txBody>
          <a:bodyPr/>
          <a:lstStyle/>
          <a:p>
            <a:r>
              <a:rPr lang="en-US" altLang="zh-CN" dirty="0" smtClean="0"/>
              <a:t>High cost</a:t>
            </a:r>
          </a:p>
          <a:p>
            <a:r>
              <a:rPr lang="en-US" altLang="zh-CN" dirty="0" smtClean="0"/>
              <a:t>Limited assessors</a:t>
            </a:r>
          </a:p>
          <a:p>
            <a:r>
              <a:rPr lang="en-US" altLang="zh-CN" dirty="0" smtClean="0"/>
              <a:t>Controlled environment</a:t>
            </a:r>
          </a:p>
          <a:p>
            <a:r>
              <a:rPr lang="en-US" altLang="zh-CN" dirty="0" smtClean="0"/>
              <a:t>Limited distortion types</a:t>
            </a:r>
          </a:p>
          <a:p>
            <a:r>
              <a:rPr lang="en-US" altLang="zh-CN" dirty="0" smtClean="0"/>
              <a:t>Distortion factor correlation</a:t>
            </a:r>
          </a:p>
          <a:p>
            <a:r>
              <a:rPr lang="en-US" altLang="zh-CN" dirty="0" smtClean="0"/>
              <a:t>Hard to account for frame of different importance</a:t>
            </a:r>
          </a:p>
          <a:p>
            <a:r>
              <a:rPr lang="en-US" altLang="zh-CN" dirty="0" smtClean="0"/>
              <a:t>Not for online </a:t>
            </a:r>
            <a:r>
              <a:rPr lang="en-US" altLang="zh-CN" dirty="0" err="1" smtClean="0"/>
              <a:t>QoE</a:t>
            </a:r>
            <a:r>
              <a:rPr lang="en-US" altLang="zh-CN" dirty="0" smtClean="0"/>
              <a:t> estimation</a:t>
            </a:r>
            <a:endParaRPr lang="zh-CN" altLang="en-US" dirty="0"/>
          </a:p>
        </p:txBody>
      </p:sp>
      <p:sp>
        <p:nvSpPr>
          <p:cNvPr id="4" name="灯片编号占位符 3"/>
          <p:cNvSpPr>
            <a:spLocks noGrp="1"/>
          </p:cNvSpPr>
          <p:nvPr>
            <p:ph type="sldNum" sz="quarter" idx="12"/>
          </p:nvPr>
        </p:nvSpPr>
        <p:spPr/>
        <p:txBody>
          <a:bodyPr/>
          <a:lstStyle/>
          <a:p>
            <a:fld id="{D94B23AC-A764-448F-B549-05C056DEA4A0}" type="slidenum">
              <a:rPr lang="zh-CN" altLang="en-US" smtClean="0"/>
              <a:t>8</a:t>
            </a:fld>
            <a:endParaRPr lang="zh-CN" altLang="en-US"/>
          </a:p>
        </p:txBody>
      </p:sp>
    </p:spTree>
    <p:extLst>
      <p:ext uri="{BB962C8B-B14F-4D97-AF65-F5344CB8AC3E}">
        <p14:creationId xmlns:p14="http://schemas.microsoft.com/office/powerpoint/2010/main" val="265902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Objective Quality Model</a:t>
            </a:r>
            <a:endParaRPr lang="zh-CN" altLang="en-US" dirty="0"/>
          </a:p>
        </p:txBody>
      </p:sp>
      <p:sp>
        <p:nvSpPr>
          <p:cNvPr id="3" name="内容占位符 2"/>
          <p:cNvSpPr>
            <a:spLocks noGrp="1"/>
          </p:cNvSpPr>
          <p:nvPr>
            <p:ph idx="1"/>
          </p:nvPr>
        </p:nvSpPr>
        <p:spPr/>
        <p:txBody>
          <a:bodyPr/>
          <a:lstStyle/>
          <a:p>
            <a:r>
              <a:rPr lang="en-US" altLang="zh-CN" dirty="0" smtClean="0"/>
              <a:t>Psychophysical/Engineering</a:t>
            </a:r>
          </a:p>
          <a:p>
            <a:r>
              <a:rPr lang="en-US" altLang="zh-CN" dirty="0" smtClean="0"/>
              <a:t>Full Reference/Reduced Ref</a:t>
            </a:r>
            <a:r>
              <a:rPr lang="en-US" altLang="zh-CN" dirty="0"/>
              <a:t>erence</a:t>
            </a:r>
            <a:r>
              <a:rPr lang="en-US" altLang="zh-CN" dirty="0" smtClean="0"/>
              <a:t>/No Ref</a:t>
            </a:r>
            <a:r>
              <a:rPr lang="en-US" altLang="zh-CN" dirty="0"/>
              <a:t>erence</a:t>
            </a:r>
            <a:endParaRPr lang="en-US" altLang="zh-CN" dirty="0" smtClean="0"/>
          </a:p>
        </p:txBody>
      </p:sp>
      <p:sp>
        <p:nvSpPr>
          <p:cNvPr id="4" name="灯片编号占位符 3"/>
          <p:cNvSpPr>
            <a:spLocks noGrp="1"/>
          </p:cNvSpPr>
          <p:nvPr>
            <p:ph type="sldNum" sz="quarter" idx="12"/>
          </p:nvPr>
        </p:nvSpPr>
        <p:spPr/>
        <p:txBody>
          <a:bodyPr/>
          <a:lstStyle/>
          <a:p>
            <a:fld id="{D94B23AC-A764-448F-B549-05C056DEA4A0}" type="slidenum">
              <a:rPr lang="zh-CN" altLang="en-US" smtClean="0"/>
              <a:t>9</a:t>
            </a:fld>
            <a:endParaRPr lang="zh-CN" altLang="en-US"/>
          </a:p>
        </p:txBody>
      </p:sp>
      <p:pic>
        <p:nvPicPr>
          <p:cNvPr id="5" name="图片 4"/>
          <p:cNvPicPr>
            <a:picLocks noChangeAspect="1"/>
          </p:cNvPicPr>
          <p:nvPr/>
        </p:nvPicPr>
        <p:blipFill>
          <a:blip r:embed="rId3">
            <a:clrChange>
              <a:clrFrom>
                <a:srgbClr val="FFFFFF"/>
              </a:clrFrom>
              <a:clrTo>
                <a:srgbClr val="FFFFFF">
                  <a:alpha val="0"/>
                </a:srgbClr>
              </a:clrTo>
            </a:clrChange>
          </a:blip>
          <a:stretch>
            <a:fillRect/>
          </a:stretch>
        </p:blipFill>
        <p:spPr>
          <a:xfrm>
            <a:off x="534949" y="3404196"/>
            <a:ext cx="8074101" cy="2556867"/>
          </a:xfrm>
          <a:prstGeom prst="rect">
            <a:avLst/>
          </a:prstGeom>
        </p:spPr>
      </p:pic>
    </p:spTree>
    <p:extLst>
      <p:ext uri="{BB962C8B-B14F-4D97-AF65-F5344CB8AC3E}">
        <p14:creationId xmlns:p14="http://schemas.microsoft.com/office/powerpoint/2010/main" val="1883075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TotalTime>
  <Words>640</Words>
  <Application>Microsoft Office PowerPoint</Application>
  <PresentationFormat>全屏显示(4:3)</PresentationFormat>
  <Paragraphs>204</Paragraphs>
  <Slides>25</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宋体</vt:lpstr>
      <vt:lpstr>Arial</vt:lpstr>
      <vt:lpstr>Calibri</vt:lpstr>
      <vt:lpstr>Calibri Light</vt:lpstr>
      <vt:lpstr>Cambria Math</vt:lpstr>
      <vt:lpstr>Wingdings</vt:lpstr>
      <vt:lpstr>Office 主题</vt:lpstr>
      <vt:lpstr>From QoS to QoE: A Tutorial on Video Quality Assessment</vt:lpstr>
      <vt:lpstr>Background</vt:lpstr>
      <vt:lpstr>Background</vt:lpstr>
      <vt:lpstr>Background</vt:lpstr>
      <vt:lpstr>Background</vt:lpstr>
      <vt:lpstr>Background</vt:lpstr>
      <vt:lpstr>Subjective Test</vt:lpstr>
      <vt:lpstr>Subjective Test</vt:lpstr>
      <vt:lpstr>Objective Quality Model</vt:lpstr>
      <vt:lpstr>Objective Quality Model (FR)</vt:lpstr>
      <vt:lpstr>Objective Quality Model (FR)</vt:lpstr>
      <vt:lpstr>Objective Quality Model (FR)</vt:lpstr>
      <vt:lpstr>Objective Quality Model (FR)</vt:lpstr>
      <vt:lpstr>Objective Quality Model (RR)</vt:lpstr>
      <vt:lpstr>Objective Quality Model (NR)</vt:lpstr>
      <vt:lpstr>Objective Quality Model</vt:lpstr>
      <vt:lpstr>Objective Quality Model</vt:lpstr>
      <vt:lpstr>Data-Driven QoE Analysis</vt:lpstr>
      <vt:lpstr>Data-Driven QoE Analysis</vt:lpstr>
      <vt:lpstr>Data-Driven QoE Analysis</vt:lpstr>
      <vt:lpstr>Compare All Approaches</vt:lpstr>
      <vt:lpstr>Compare All Approaches</vt:lpstr>
      <vt:lpstr>Applications</vt:lpstr>
      <vt:lpstr>Future Direction</vt:lpstr>
      <vt:lpstr>Conclusion</vt:lpstr>
    </vt:vector>
  </TitlesOfParts>
  <Company>FRS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QoS to QoE: A Tutorial on Video Quality Assessment</dc:title>
  <dc:creator>Chaos</dc:creator>
  <cp:lastModifiedBy>Chaos</cp:lastModifiedBy>
  <cp:revision>111</cp:revision>
  <dcterms:created xsi:type="dcterms:W3CDTF">2015-12-16T01:00:06Z</dcterms:created>
  <dcterms:modified xsi:type="dcterms:W3CDTF">2015-12-16T06:39:32Z</dcterms:modified>
</cp:coreProperties>
</file>