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3"/>
  </p:notesMasterIdLst>
  <p:handoutMasterIdLst>
    <p:handoutMasterId r:id="rId24"/>
  </p:handoutMasterIdLst>
  <p:sldIdLst>
    <p:sldId id="256" r:id="rId2"/>
    <p:sldId id="257" r:id="rId3"/>
    <p:sldId id="259" r:id="rId4"/>
    <p:sldId id="258" r:id="rId5"/>
    <p:sldId id="275" r:id="rId6"/>
    <p:sldId id="260" r:id="rId7"/>
    <p:sldId id="261" r:id="rId8"/>
    <p:sldId id="262" r:id="rId9"/>
    <p:sldId id="276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63"/>
    <p:restoredTop sz="72437"/>
  </p:normalViewPr>
  <p:slideViewPr>
    <p:cSldViewPr snapToGrid="0" snapToObjects="1">
      <p:cViewPr varScale="1">
        <p:scale>
          <a:sx n="50" d="100"/>
          <a:sy n="50" d="100"/>
        </p:scale>
        <p:origin x="-1952" y="-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05" d="100"/>
          <a:sy n="105" d="100"/>
        </p:scale>
        <p:origin x="4472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7D7D5E-B83D-B049-816B-9D32999068DB}" type="datetimeFigureOut">
              <a:rPr lang="en-US" smtClean="0"/>
              <a:t>12/1/15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6777F3-5A08-E94A-94CB-3FA1EA2A0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8606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C846B5-8AAD-C142-9866-0929AE0CAAE9}" type="datetimeFigureOut">
              <a:rPr lang="en-US" smtClean="0"/>
              <a:t>12/1/15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5BBD77-2F65-9C45-B052-EB99E73C4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606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BBD77-2F65-9C45-B052-EB99E73C402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0790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3231507"/>
            <a:ext cx="5486400" cy="5762022"/>
          </a:xfrm>
        </p:spPr>
        <p:txBody>
          <a:bodyPr/>
          <a:lstStyle/>
          <a:p>
            <a:endParaRPr lang="en-US" sz="14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BBD77-2F65-9C45-B052-EB99E73C402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4977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70054" y="3196782"/>
            <a:ext cx="5946494" cy="580832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BBD77-2F65-9C45-B052-EB99E73C402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528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3266230"/>
            <a:ext cx="5486400" cy="5704149"/>
          </a:xfrm>
        </p:spPr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BBD77-2F65-9C45-B052-EB99E73C402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5747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3277805"/>
            <a:ext cx="5486400" cy="5407407"/>
          </a:xfrm>
        </p:spPr>
        <p:txBody>
          <a:bodyPr/>
          <a:lstStyle/>
          <a:p>
            <a:endParaRPr lang="en-US" sz="14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BBD77-2F65-9C45-B052-EB99E73C402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8692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3254656"/>
            <a:ext cx="5486400" cy="5692574"/>
          </a:xfrm>
        </p:spPr>
        <p:txBody>
          <a:bodyPr/>
          <a:lstStyle/>
          <a:p>
            <a:endParaRPr lang="en-US" sz="14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BBD77-2F65-9C45-B052-EB99E73C402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7846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3463001"/>
            <a:ext cx="5486400" cy="3600450"/>
          </a:xfrm>
        </p:spPr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BBD77-2F65-9C45-B052-EB99E73C402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0930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799" y="3208357"/>
            <a:ext cx="5807597" cy="5715724"/>
          </a:xfrm>
        </p:spPr>
        <p:txBody>
          <a:bodyPr/>
          <a:lstStyle/>
          <a:p>
            <a:endParaRPr lang="en-US" sz="14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BBD77-2F65-9C45-B052-EB99E73C402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0113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3914414"/>
            <a:ext cx="5486400" cy="3600450"/>
          </a:xfrm>
        </p:spPr>
        <p:txBody>
          <a:bodyPr/>
          <a:lstStyle/>
          <a:p>
            <a:endParaRPr lang="en-US" sz="14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BBD77-2F65-9C45-B052-EB99E73C402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0373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3868114"/>
            <a:ext cx="5486400" cy="3600450"/>
          </a:xfrm>
        </p:spPr>
        <p:txBody>
          <a:bodyPr/>
          <a:lstStyle/>
          <a:p>
            <a:endParaRPr lang="en-US" sz="14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BBD77-2F65-9C45-B052-EB99E73C402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5364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BBD77-2F65-9C45-B052-EB99E73C402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375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4616128"/>
          </a:xfrm>
        </p:spPr>
        <p:txBody>
          <a:bodyPr/>
          <a:lstStyle/>
          <a:p>
            <a:endParaRPr lang="en-US" sz="1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BBD77-2F65-9C45-B052-EB99E73C402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0862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BBD77-2F65-9C45-B052-EB99E73C402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5960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3463001"/>
            <a:ext cx="5486400" cy="5222212"/>
          </a:xfrm>
        </p:spPr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BBD77-2F65-9C45-B052-EB99E73C402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05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8975" y="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66218" y="3358828"/>
            <a:ext cx="6331352" cy="5518953"/>
          </a:xfrm>
        </p:spPr>
        <p:txBody>
          <a:bodyPr/>
          <a:lstStyle/>
          <a:p>
            <a:pPr fontAlgn="t"/>
            <a:endParaRPr lang="en-US" sz="14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BBD77-2F65-9C45-B052-EB99E73C402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8773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3335680"/>
            <a:ext cx="5486400" cy="5611550"/>
          </a:xfrm>
        </p:spPr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BBD77-2F65-9C45-B052-EB99E73C402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306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66218" y="3208355"/>
            <a:ext cx="6497597" cy="5773599"/>
          </a:xfrm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BBD77-2F65-9C45-B052-EB99E73C402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6243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3150483"/>
            <a:ext cx="5486400" cy="5912493"/>
          </a:xfrm>
        </p:spPr>
        <p:txBody>
          <a:bodyPr/>
          <a:lstStyle/>
          <a:p>
            <a:endParaRPr lang="en-US" sz="14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BBD77-2F65-9C45-B052-EB99E73C402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6078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3208357"/>
            <a:ext cx="5486400" cy="5819896"/>
          </a:xfrm>
        </p:spPr>
        <p:txBody>
          <a:bodyPr/>
          <a:lstStyle/>
          <a:p>
            <a:endParaRPr lang="en-US" sz="14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BBD77-2F65-9C45-B052-EB99E73C402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8827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39837" y="3127335"/>
            <a:ext cx="6180882" cy="5958794"/>
          </a:xfrm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400" baseline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BBD77-2F65-9C45-B052-EB99E73C402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246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2A5B-C3C3-F144-A5B4-3270846600CD}" type="datetimeFigureOut">
              <a:rPr lang="en-US" smtClean="0"/>
              <a:t>12/1/15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A837D-5C72-244D-AAF8-2A116FE50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291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2A5B-C3C3-F144-A5B4-3270846600CD}" type="datetimeFigureOut">
              <a:rPr lang="en-US" smtClean="0"/>
              <a:t>12/1/15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A837D-5C72-244D-AAF8-2A116FE50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756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2A5B-C3C3-F144-A5B4-3270846600CD}" type="datetimeFigureOut">
              <a:rPr lang="en-US" smtClean="0"/>
              <a:t>12/1/15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A837D-5C72-244D-AAF8-2A116FE50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451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2A5B-C3C3-F144-A5B4-3270846600CD}" type="datetimeFigureOut">
              <a:rPr lang="en-US" smtClean="0"/>
              <a:t>12/1/15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A837D-5C72-244D-AAF8-2A116FE50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19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2A5B-C3C3-F144-A5B4-3270846600CD}" type="datetimeFigureOut">
              <a:rPr lang="en-US" smtClean="0"/>
              <a:t>12/1/15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A837D-5C72-244D-AAF8-2A116FE50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050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2A5B-C3C3-F144-A5B4-3270846600CD}" type="datetimeFigureOut">
              <a:rPr lang="en-US" smtClean="0"/>
              <a:t>12/1/15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A837D-5C72-244D-AAF8-2A116FE50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828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2A5B-C3C3-F144-A5B4-3270846600CD}" type="datetimeFigureOut">
              <a:rPr lang="en-US" smtClean="0"/>
              <a:t>12/1/15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A837D-5C72-244D-AAF8-2A116FE50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167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2A5B-C3C3-F144-A5B4-3270846600CD}" type="datetimeFigureOut">
              <a:rPr lang="en-US" smtClean="0"/>
              <a:t>12/1/15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A837D-5C72-244D-AAF8-2A116FE50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630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2A5B-C3C3-F144-A5B4-3270846600CD}" type="datetimeFigureOut">
              <a:rPr lang="en-US" smtClean="0"/>
              <a:t>12/1/15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A837D-5C72-244D-AAF8-2A116FE50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548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2A5B-C3C3-F144-A5B4-3270846600CD}" type="datetimeFigureOut">
              <a:rPr lang="en-US" smtClean="0"/>
              <a:t>12/1/15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A837D-5C72-244D-AAF8-2A116FE50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922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2A5B-C3C3-F144-A5B4-3270846600CD}" type="datetimeFigureOut">
              <a:rPr lang="en-US" smtClean="0"/>
              <a:t>12/1/15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A837D-5C72-244D-AAF8-2A116FE50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478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32A5B-C3C3-F144-A5B4-3270846600CD}" type="datetimeFigureOut">
              <a:rPr lang="en-US" smtClean="0"/>
              <a:t>12/1/15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CA837D-5C72-244D-AAF8-2A116FE50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721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4" Type="http://schemas.openxmlformats.org/officeDocument/2006/relationships/image" Target="../media/image320.png"/><Relationship Id="rId5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2.png"/><Relationship Id="rId6" Type="http://schemas.openxmlformats.org/officeDocument/2006/relationships/image" Target="../media/image16.png"/><Relationship Id="rId7" Type="http://schemas.openxmlformats.org/officeDocument/2006/relationships/image" Target="../media/image10.png"/><Relationship Id="rId8" Type="http://schemas.openxmlformats.org/officeDocument/2006/relationships/image" Target="../media/image17.png"/><Relationship Id="rId9" Type="http://schemas.openxmlformats.org/officeDocument/2006/relationships/image" Target="../media/image35.tiff"/><Relationship Id="rId10" Type="http://schemas.openxmlformats.org/officeDocument/2006/relationships/image" Target="../media/image36.tiff"/><Relationship Id="rId11" Type="http://schemas.openxmlformats.org/officeDocument/2006/relationships/image" Target="../media/image37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4" Type="http://schemas.openxmlformats.org/officeDocument/2006/relationships/image" Target="../media/image39.png"/><Relationship Id="rId5" Type="http://schemas.openxmlformats.org/officeDocument/2006/relationships/image" Target="../media/image40.tiff"/><Relationship Id="rId6" Type="http://schemas.openxmlformats.org/officeDocument/2006/relationships/image" Target="../media/image41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43.emf"/><Relationship Id="rId5" Type="http://schemas.openxmlformats.org/officeDocument/2006/relationships/image" Target="../media/image44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4" Type="http://schemas.openxmlformats.org/officeDocument/2006/relationships/image" Target="../media/image46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4" Type="http://schemas.openxmlformats.org/officeDocument/2006/relationships/image" Target="../media/image54.tiff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8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tiff"/><Relationship Id="rId5" Type="http://schemas.openxmlformats.org/officeDocument/2006/relationships/image" Target="../media/image5.png"/><Relationship Id="rId6" Type="http://schemas.openxmlformats.org/officeDocument/2006/relationships/image" Target="../media/image6.tiff"/><Relationship Id="rId7" Type="http://schemas.openxmlformats.org/officeDocument/2006/relationships/image" Target="../media/image7.tiff"/><Relationship Id="rId8" Type="http://schemas.openxmlformats.org/officeDocument/2006/relationships/image" Target="../media/image8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9" Type="http://schemas.openxmlformats.org/officeDocument/2006/relationships/image" Target="../media/image15.png"/><Relationship Id="rId10" Type="http://schemas.openxmlformats.org/officeDocument/2006/relationships/image" Target="../media/image16.png"/><Relationship Id="rId11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4" Type="http://schemas.openxmlformats.org/officeDocument/2006/relationships/image" Target="../media/image19.tiff"/><Relationship Id="rId5" Type="http://schemas.openxmlformats.org/officeDocument/2006/relationships/image" Target="../media/image20.gif"/><Relationship Id="rId6" Type="http://schemas.openxmlformats.org/officeDocument/2006/relationships/image" Target="../media/image21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7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0.png"/><Relationship Id="rId8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524000" y="939801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3600" b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Acoustic Eavesdropping through Wireless </a:t>
            </a:r>
            <a:r>
              <a:rPr lang="en-US" altLang="zh-CN" sz="36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Vibrometry</a:t>
            </a:r>
            <a:endParaRPr lang="en-US" altLang="zh-CN" sz="3600" b="1" dirty="0">
              <a:solidFill>
                <a:srgbClr val="00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524000" y="2773739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Teng</a:t>
            </a:r>
            <a:r>
              <a:rPr lang="en-US" altLang="zh-CN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Wei</a:t>
            </a:r>
            <a:r>
              <a:rPr lang="en-US" altLang="zh-CN" sz="2800" b="1" dirty="0">
                <a:solidFill>
                  <a:srgbClr val="EDAD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, Shu Wang, </a:t>
            </a:r>
            <a:r>
              <a:rPr lang="en-US" altLang="zh-CN" sz="2800" b="1" dirty="0" err="1">
                <a:solidFill>
                  <a:srgbClr val="EDAD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Anfu</a:t>
            </a:r>
            <a:r>
              <a:rPr lang="en-US" altLang="zh-CN" sz="2800" b="1" dirty="0">
                <a:solidFill>
                  <a:srgbClr val="EDAD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Zhou</a:t>
            </a:r>
            <a:br>
              <a:rPr lang="en-US" altLang="zh-CN" sz="2800" b="1" dirty="0">
                <a:solidFill>
                  <a:srgbClr val="EDAD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altLang="zh-CN" sz="2800" b="1" dirty="0">
                <a:solidFill>
                  <a:srgbClr val="EDAD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and </a:t>
            </a:r>
            <a:r>
              <a:rPr lang="en-US" altLang="zh-CN" sz="2800" b="1" dirty="0" err="1">
                <a:solidFill>
                  <a:srgbClr val="EDAD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Xinyu</a:t>
            </a:r>
            <a:r>
              <a:rPr lang="en-US" altLang="zh-CN" sz="2800" b="1" dirty="0">
                <a:solidFill>
                  <a:srgbClr val="EDAD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Zhang</a:t>
            </a: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524000" y="3783848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University of Wisconsin – Madison</a:t>
            </a:r>
            <a:br>
              <a:rPr lang="en-US" altLang="zh-CN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altLang="zh-CN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Chinese Academy of Sciences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1481" y="5184301"/>
            <a:ext cx="3220936" cy="96628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595889" y="5259405"/>
            <a:ext cx="3647377" cy="822960"/>
            <a:chOff x="5154080" y="5615005"/>
            <a:chExt cx="3647377" cy="822960"/>
          </a:xfrm>
        </p:grpSpPr>
        <p:sp>
          <p:nvSpPr>
            <p:cNvPr id="8" name="矩形 6"/>
            <p:cNvSpPr>
              <a:spLocks noChangeArrowheads="1"/>
            </p:cNvSpPr>
            <p:nvPr/>
          </p:nvSpPr>
          <p:spPr bwMode="auto">
            <a:xfrm>
              <a:off x="6158270" y="5831199"/>
              <a:ext cx="2643187" cy="458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charset="0"/>
                  <a:ea typeface="宋体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charset="0"/>
                  <a:ea typeface="宋体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ea typeface="宋体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ea typeface="宋体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宋体" charset="0"/>
                </a:defRPr>
              </a:lvl9pPr>
            </a:lstStyle>
            <a:p>
              <a:pPr algn="ctr" eaLnBrk="1" hangingPunct="1"/>
              <a:r>
                <a:rPr lang="en-US" altLang="zh-CN" sz="1400" b="1" dirty="0">
                  <a:solidFill>
                    <a:srgbClr val="000000"/>
                  </a:solidFill>
                </a:rPr>
                <a:t>Institute of Computing Technology</a:t>
              </a:r>
            </a:p>
            <a:p>
              <a:pPr algn="ctr" eaLnBrk="1" hangingPunct="1"/>
              <a:r>
                <a:rPr lang="en-US" altLang="zh-CN" sz="1100" b="1" dirty="0">
                  <a:solidFill>
                    <a:srgbClr val="000000"/>
                  </a:solidFill>
                </a:rPr>
                <a:t>Chinese Academy of Sciences</a:t>
              </a:r>
              <a:endParaRPr lang="zh-CN" altLang="en-US" sz="1100" b="1" dirty="0">
                <a:solidFill>
                  <a:srgbClr val="000000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54080" y="5615005"/>
              <a:ext cx="822960" cy="822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94832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645920" y="245896"/>
            <a:ext cx="85344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30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Enhanced 1: Spatial Diversity</a:t>
            </a:r>
          </a:p>
        </p:txBody>
      </p:sp>
      <p:grpSp>
        <p:nvGrpSpPr>
          <p:cNvPr id="292" name="Group 19"/>
          <p:cNvGrpSpPr/>
          <p:nvPr/>
        </p:nvGrpSpPr>
        <p:grpSpPr>
          <a:xfrm>
            <a:off x="3924829" y="4493970"/>
            <a:ext cx="6468005" cy="400110"/>
            <a:chOff x="676469" y="5410199"/>
            <a:chExt cx="6468005" cy="400110"/>
          </a:xfrm>
        </p:grpSpPr>
        <p:sp>
          <p:nvSpPr>
            <p:cNvPr id="293" name="Oval 292"/>
            <p:cNvSpPr/>
            <p:nvPr/>
          </p:nvSpPr>
          <p:spPr>
            <a:xfrm>
              <a:off x="676469" y="5577259"/>
              <a:ext cx="92075" cy="92075"/>
            </a:xfrm>
            <a:prstGeom prst="ellipse">
              <a:avLst/>
            </a:prstGeom>
            <a:solidFill>
              <a:srgbClr val="0033CC"/>
            </a:solidFill>
            <a:ln>
              <a:solidFill>
                <a:srgbClr val="0033CC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294" name="Text Box 9"/>
            <p:cNvSpPr txBox="1">
              <a:spLocks noChangeArrowheads="1"/>
            </p:cNvSpPr>
            <p:nvPr/>
          </p:nvSpPr>
          <p:spPr bwMode="auto">
            <a:xfrm>
              <a:off x="888999" y="5410199"/>
              <a:ext cx="625547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zh-CN" sz="20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Problem: </a:t>
              </a:r>
              <a:r>
                <a:rPr lang="en-US" altLang="zh-CN" sz="2000" dirty="0">
                  <a:latin typeface="Arial" pitchFamily="34" charset="0"/>
                  <a:cs typeface="Arial" pitchFamily="34" charset="0"/>
                </a:rPr>
                <a:t>how to find </a:t>
              </a:r>
              <a:r>
                <a:rPr lang="en-US" altLang="zh-CN" sz="2000" dirty="0" err="1">
                  <a:latin typeface="Arial" pitchFamily="34" charset="0"/>
                  <a:cs typeface="Arial" pitchFamily="34" charset="0"/>
                </a:rPr>
                <a:t>Tx</a:t>
              </a:r>
              <a:r>
                <a:rPr lang="en-US" altLang="zh-CN" sz="2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zh-CN" sz="2000" dirty="0" err="1">
                  <a:latin typeface="Arial" pitchFamily="34" charset="0"/>
                  <a:cs typeface="Arial" pitchFamily="34" charset="0"/>
                </a:rPr>
                <a:t>beamforming</a:t>
              </a:r>
              <a:r>
                <a:rPr lang="en-US" altLang="zh-CN" sz="2000" dirty="0">
                  <a:latin typeface="Arial" pitchFamily="34" charset="0"/>
                  <a:cs typeface="Arial" pitchFamily="34" charset="0"/>
                </a:rPr>
                <a:t> weights?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738613" y="1060484"/>
            <a:ext cx="8743120" cy="1964269"/>
            <a:chOff x="227313" y="1060483"/>
            <a:chExt cx="8743120" cy="1964269"/>
          </a:xfrm>
        </p:grpSpPr>
        <p:grpSp>
          <p:nvGrpSpPr>
            <p:cNvPr id="87" name="Group 86"/>
            <p:cNvGrpSpPr>
              <a:grpSpLocks noChangeAspect="1"/>
            </p:cNvGrpSpPr>
            <p:nvPr/>
          </p:nvGrpSpPr>
          <p:grpSpPr>
            <a:xfrm>
              <a:off x="2237412" y="1449216"/>
              <a:ext cx="1561248" cy="1199755"/>
              <a:chOff x="5945602" y="3690190"/>
              <a:chExt cx="1808396" cy="1389676"/>
            </a:xfrm>
          </p:grpSpPr>
          <p:cxnSp>
            <p:nvCxnSpPr>
              <p:cNvPr id="12" name="Straight Arrow Connector 11"/>
              <p:cNvCxnSpPr/>
              <p:nvPr/>
            </p:nvCxnSpPr>
            <p:spPr>
              <a:xfrm flipV="1">
                <a:off x="5959119" y="4979568"/>
                <a:ext cx="1771537" cy="3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 rot="16200000">
                <a:off x="6532796" y="4442281"/>
                <a:ext cx="1275169" cy="1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/>
              <p:nvPr/>
            </p:nvSpPr>
            <p:spPr>
              <a:xfrm>
                <a:off x="7489965" y="4628398"/>
                <a:ext cx="264033" cy="3208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2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I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7203755" y="3768307"/>
                <a:ext cx="353157" cy="3208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2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Q</a:t>
                </a:r>
              </a:p>
            </p:txBody>
          </p:sp>
          <p:cxnSp>
            <p:nvCxnSpPr>
              <p:cNvPr id="16" name="Straight Arrow Connector 15"/>
              <p:cNvCxnSpPr/>
              <p:nvPr/>
            </p:nvCxnSpPr>
            <p:spPr>
              <a:xfrm flipH="1" flipV="1">
                <a:off x="6257764" y="4322343"/>
                <a:ext cx="922274" cy="647564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 flipH="1" flipV="1">
                <a:off x="6350505" y="3824147"/>
                <a:ext cx="922274" cy="647564"/>
              </a:xfrm>
              <a:prstGeom prst="straightConnector1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>
                <a:endCxn id="23" idx="1"/>
              </p:cNvCxnSpPr>
              <p:nvPr/>
            </p:nvCxnSpPr>
            <p:spPr>
              <a:xfrm flipV="1">
                <a:off x="6268769" y="3868440"/>
                <a:ext cx="119339" cy="469923"/>
              </a:xfrm>
              <a:prstGeom prst="straightConnector1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/>
              <p:cNvSpPr txBox="1"/>
              <p:nvPr/>
            </p:nvSpPr>
            <p:spPr>
              <a:xfrm>
                <a:off x="7224314" y="4226964"/>
                <a:ext cx="384721" cy="356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S</a:t>
                </a:r>
                <a:r>
                  <a:rPr lang="en-US" sz="1400" baseline="-2500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l</a:t>
                </a:r>
                <a:endParaRPr lang="en-US" sz="1400" baseline="-250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cxnSp>
            <p:nvCxnSpPr>
              <p:cNvPr id="22" name="Straight Arrow Connector 21"/>
              <p:cNvCxnSpPr/>
              <p:nvPr/>
            </p:nvCxnSpPr>
            <p:spPr>
              <a:xfrm rot="19440000" flipV="1">
                <a:off x="7042856" y="4529056"/>
                <a:ext cx="386532" cy="35117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/>
              <p:cNvSpPr txBox="1"/>
              <p:nvPr/>
            </p:nvSpPr>
            <p:spPr>
              <a:xfrm>
                <a:off x="6388108" y="3690190"/>
                <a:ext cx="353157" cy="356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S</a:t>
                </a:r>
                <a:endParaRPr lang="en-US" sz="1400" baseline="-250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5945602" y="4106994"/>
                <a:ext cx="421856" cy="356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S</a:t>
                </a:r>
                <a:r>
                  <a:rPr lang="en-US" sz="1400" baseline="-2500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c</a:t>
                </a:r>
                <a:endParaRPr lang="en-US" sz="1400" baseline="-250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cxnSp>
            <p:nvCxnSpPr>
              <p:cNvPr id="27" name="Straight Arrow Connector 26"/>
              <p:cNvCxnSpPr>
                <a:endCxn id="23" idx="1"/>
              </p:cNvCxnSpPr>
              <p:nvPr/>
            </p:nvCxnSpPr>
            <p:spPr>
              <a:xfrm flipH="1" flipV="1">
                <a:off x="6388108" y="3868440"/>
                <a:ext cx="791931" cy="110147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/>
              <p:nvPr/>
            </p:nvCxnSpPr>
            <p:spPr>
              <a:xfrm flipH="1" flipV="1">
                <a:off x="6927945" y="4605668"/>
                <a:ext cx="245922" cy="350085"/>
              </a:xfrm>
              <a:prstGeom prst="straightConnector1">
                <a:avLst/>
              </a:prstGeom>
              <a:ln w="38100">
                <a:solidFill>
                  <a:schemeClr val="accent2"/>
                </a:solidFill>
                <a:prstDash val="solid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/>
              <p:cNvCxnSpPr>
                <a:endCxn id="23" idx="1"/>
              </p:cNvCxnSpPr>
              <p:nvPr/>
            </p:nvCxnSpPr>
            <p:spPr>
              <a:xfrm flipH="1" flipV="1">
                <a:off x="6388108" y="3868440"/>
                <a:ext cx="556758" cy="759959"/>
              </a:xfrm>
              <a:prstGeom prst="straightConnector1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8" name="Group 87"/>
            <p:cNvGrpSpPr>
              <a:grpSpLocks noChangeAspect="1"/>
            </p:cNvGrpSpPr>
            <p:nvPr/>
          </p:nvGrpSpPr>
          <p:grpSpPr>
            <a:xfrm>
              <a:off x="4560506" y="1540478"/>
              <a:ext cx="1787363" cy="1442120"/>
              <a:chOff x="3913688" y="4185567"/>
              <a:chExt cx="2084875" cy="1682166"/>
            </a:xfrm>
          </p:grpSpPr>
          <p:cxnSp>
            <p:nvCxnSpPr>
              <p:cNvPr id="62" name="Straight Arrow Connector 61"/>
              <p:cNvCxnSpPr/>
              <p:nvPr/>
            </p:nvCxnSpPr>
            <p:spPr>
              <a:xfrm>
                <a:off x="3913688" y="5381004"/>
                <a:ext cx="1683479" cy="1582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Arrow Connector 62"/>
              <p:cNvCxnSpPr/>
              <p:nvPr/>
            </p:nvCxnSpPr>
            <p:spPr>
              <a:xfrm rot="16200000">
                <a:off x="3748318" y="4859541"/>
                <a:ext cx="1275169" cy="1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TextBox 63"/>
              <p:cNvSpPr txBox="1"/>
              <p:nvPr/>
            </p:nvSpPr>
            <p:spPr>
              <a:xfrm>
                <a:off x="5321614" y="4961208"/>
                <a:ext cx="265889" cy="3231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2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I</a:t>
                </a: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4416792" y="4185567"/>
                <a:ext cx="355642" cy="3231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2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Q</a:t>
                </a:r>
              </a:p>
            </p:txBody>
          </p:sp>
          <p:cxnSp>
            <p:nvCxnSpPr>
              <p:cNvPr id="67" name="Straight Arrow Connector 66"/>
              <p:cNvCxnSpPr/>
              <p:nvPr/>
            </p:nvCxnSpPr>
            <p:spPr>
              <a:xfrm>
                <a:off x="4732811" y="5050605"/>
                <a:ext cx="1150727" cy="257301"/>
              </a:xfrm>
              <a:prstGeom prst="straightConnector1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Arrow Connector 67"/>
              <p:cNvCxnSpPr/>
              <p:nvPr/>
            </p:nvCxnSpPr>
            <p:spPr>
              <a:xfrm flipV="1">
                <a:off x="5484207" y="5297532"/>
                <a:ext cx="382013" cy="341268"/>
              </a:xfrm>
              <a:prstGeom prst="straightConnector1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TextBox 68"/>
              <p:cNvSpPr txBox="1"/>
              <p:nvPr/>
            </p:nvSpPr>
            <p:spPr>
              <a:xfrm>
                <a:off x="4549034" y="4693072"/>
                <a:ext cx="387428" cy="3590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S</a:t>
                </a:r>
                <a:r>
                  <a:rPr lang="en-US" sz="1400" baseline="-2500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l</a:t>
                </a:r>
                <a:endParaRPr lang="en-US" sz="1400" baseline="-250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cxnSp>
            <p:nvCxnSpPr>
              <p:cNvPr id="70" name="Straight Arrow Connector 69"/>
              <p:cNvCxnSpPr/>
              <p:nvPr/>
            </p:nvCxnSpPr>
            <p:spPr>
              <a:xfrm rot="21600000" flipV="1">
                <a:off x="4395560" y="5031414"/>
                <a:ext cx="386532" cy="35117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TextBox 70"/>
              <p:cNvSpPr txBox="1"/>
              <p:nvPr/>
            </p:nvSpPr>
            <p:spPr>
              <a:xfrm>
                <a:off x="5642921" y="5013306"/>
                <a:ext cx="355642" cy="3590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S</a:t>
                </a:r>
                <a:endParaRPr lang="en-US" sz="1400" baseline="-250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5493848" y="5508726"/>
                <a:ext cx="424825" cy="3590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S</a:t>
                </a:r>
                <a:r>
                  <a:rPr lang="en-US" sz="1400" baseline="-2500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c</a:t>
                </a:r>
                <a:endParaRPr lang="en-US" sz="1400" baseline="-250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cxnSp>
            <p:nvCxnSpPr>
              <p:cNvPr id="73" name="Straight Arrow Connector 72"/>
              <p:cNvCxnSpPr/>
              <p:nvPr/>
            </p:nvCxnSpPr>
            <p:spPr>
              <a:xfrm flipV="1">
                <a:off x="4395560" y="5296533"/>
                <a:ext cx="1456894" cy="90638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/>
              <p:cNvCxnSpPr/>
              <p:nvPr/>
            </p:nvCxnSpPr>
            <p:spPr>
              <a:xfrm flipV="1">
                <a:off x="4389389" y="5357663"/>
                <a:ext cx="426658" cy="15351"/>
              </a:xfrm>
              <a:prstGeom prst="straightConnector1">
                <a:avLst/>
              </a:prstGeom>
              <a:ln w="38100">
                <a:solidFill>
                  <a:schemeClr val="accent2"/>
                </a:solidFill>
                <a:prstDash val="solid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Arrow Connector 74"/>
              <p:cNvCxnSpPr/>
              <p:nvPr/>
            </p:nvCxnSpPr>
            <p:spPr>
              <a:xfrm flipV="1">
                <a:off x="4816047" y="5286871"/>
                <a:ext cx="1054692" cy="76005"/>
              </a:xfrm>
              <a:prstGeom prst="straightConnector1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Arrow Connector 65"/>
              <p:cNvCxnSpPr/>
              <p:nvPr/>
            </p:nvCxnSpPr>
            <p:spPr>
              <a:xfrm>
                <a:off x="4395560" y="5387167"/>
                <a:ext cx="1141069" cy="251633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0" name="Group 119"/>
            <p:cNvGrpSpPr/>
            <p:nvPr/>
          </p:nvGrpSpPr>
          <p:grpSpPr>
            <a:xfrm>
              <a:off x="7066359" y="1540479"/>
              <a:ext cx="1552640" cy="1350576"/>
              <a:chOff x="4009415" y="4642529"/>
              <a:chExt cx="1552640" cy="1350576"/>
            </a:xfrm>
          </p:grpSpPr>
          <p:cxnSp>
            <p:nvCxnSpPr>
              <p:cNvPr id="90" name="Straight Arrow Connector 89"/>
              <p:cNvCxnSpPr/>
              <p:nvPr/>
            </p:nvCxnSpPr>
            <p:spPr>
              <a:xfrm flipV="1">
                <a:off x="4009415" y="5680945"/>
                <a:ext cx="1552640" cy="240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Arrow Connector 90"/>
              <p:cNvCxnSpPr/>
              <p:nvPr/>
            </p:nvCxnSpPr>
            <p:spPr>
              <a:xfrm rot="16200000">
                <a:off x="3977037" y="5220327"/>
                <a:ext cx="1093202" cy="1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" name="TextBox 91"/>
              <p:cNvSpPr txBox="1"/>
              <p:nvPr/>
            </p:nvSpPr>
            <p:spPr>
              <a:xfrm>
                <a:off x="5317356" y="5366754"/>
                <a:ext cx="22794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2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I</a:t>
                </a:r>
              </a:p>
            </p:txBody>
          </p:sp>
          <p:sp>
            <p:nvSpPr>
              <p:cNvPr id="93" name="TextBox 92"/>
              <p:cNvSpPr txBox="1"/>
              <p:nvPr/>
            </p:nvSpPr>
            <p:spPr>
              <a:xfrm>
                <a:off x="4550120" y="4642529"/>
                <a:ext cx="30489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2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Q</a:t>
                </a:r>
              </a:p>
            </p:txBody>
          </p:sp>
          <p:cxnSp>
            <p:nvCxnSpPr>
              <p:cNvPr id="94" name="Straight Arrow Connector 93"/>
              <p:cNvCxnSpPr/>
              <p:nvPr/>
            </p:nvCxnSpPr>
            <p:spPr>
              <a:xfrm flipV="1">
                <a:off x="4346023" y="5374261"/>
                <a:ext cx="258175" cy="387642"/>
              </a:xfrm>
              <a:prstGeom prst="straightConnector1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Arrow Connector 94"/>
              <p:cNvCxnSpPr/>
              <p:nvPr/>
            </p:nvCxnSpPr>
            <p:spPr>
              <a:xfrm flipH="1">
                <a:off x="4571149" y="5271656"/>
                <a:ext cx="181257" cy="145432"/>
              </a:xfrm>
              <a:prstGeom prst="straightConnector1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6" name="TextBox 95"/>
              <p:cNvSpPr txBox="1"/>
              <p:nvPr/>
            </p:nvSpPr>
            <p:spPr>
              <a:xfrm>
                <a:off x="4767092" y="5051518"/>
                <a:ext cx="33214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S</a:t>
                </a:r>
                <a:r>
                  <a:rPr lang="en-US" sz="1400" baseline="-2500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l</a:t>
                </a:r>
                <a:endParaRPr lang="en-US" sz="1400" baseline="-250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cxnSp>
            <p:nvCxnSpPr>
              <p:cNvPr id="97" name="Straight Arrow Connector 96"/>
              <p:cNvCxnSpPr/>
              <p:nvPr/>
            </p:nvCxnSpPr>
            <p:spPr>
              <a:xfrm flipV="1">
                <a:off x="4528486" y="5247201"/>
                <a:ext cx="245047" cy="409918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TextBox 97"/>
              <p:cNvSpPr txBox="1"/>
              <p:nvPr/>
            </p:nvSpPr>
            <p:spPr>
              <a:xfrm>
                <a:off x="4246611" y="5191280"/>
                <a:ext cx="3048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S</a:t>
                </a:r>
                <a:endParaRPr lang="en-US" sz="1400" baseline="-250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99" name="TextBox 98"/>
              <p:cNvSpPr txBox="1"/>
              <p:nvPr/>
            </p:nvSpPr>
            <p:spPr>
              <a:xfrm>
                <a:off x="4009415" y="5685328"/>
                <a:ext cx="36420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S</a:t>
                </a:r>
                <a:r>
                  <a:rPr lang="en-US" sz="1400" baseline="-2500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c</a:t>
                </a:r>
                <a:endParaRPr lang="en-US" sz="1400" baseline="-250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cxnSp>
            <p:nvCxnSpPr>
              <p:cNvPr id="100" name="Straight Arrow Connector 99"/>
              <p:cNvCxnSpPr/>
              <p:nvPr/>
            </p:nvCxnSpPr>
            <p:spPr>
              <a:xfrm flipV="1">
                <a:off x="4531918" y="5360840"/>
                <a:ext cx="87434" cy="311824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Arrow Connector 100"/>
              <p:cNvCxnSpPr/>
              <p:nvPr/>
            </p:nvCxnSpPr>
            <p:spPr>
              <a:xfrm flipH="1">
                <a:off x="4475110" y="5660527"/>
                <a:ext cx="51517" cy="190560"/>
              </a:xfrm>
              <a:prstGeom prst="straightConnector1">
                <a:avLst/>
              </a:prstGeom>
              <a:ln w="38100">
                <a:solidFill>
                  <a:schemeClr val="accent2"/>
                </a:solidFill>
                <a:prstDash val="solid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Arrow Connector 101"/>
              <p:cNvCxnSpPr/>
              <p:nvPr/>
            </p:nvCxnSpPr>
            <p:spPr>
              <a:xfrm flipV="1">
                <a:off x="4532104" y="5198661"/>
                <a:ext cx="118905" cy="458458"/>
              </a:xfrm>
              <a:prstGeom prst="straightConnector1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Arrow Connector 102"/>
              <p:cNvCxnSpPr/>
              <p:nvPr/>
            </p:nvCxnSpPr>
            <p:spPr>
              <a:xfrm flipH="1">
                <a:off x="4321645" y="5672660"/>
                <a:ext cx="210273" cy="121108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2" name="TextBox 121"/>
                <p:cNvSpPr txBox="1"/>
                <p:nvPr/>
              </p:nvSpPr>
              <p:spPr>
                <a:xfrm>
                  <a:off x="3672333" y="1767301"/>
                  <a:ext cx="116031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 xmlns="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×</m:t>
                        </m:r>
                        <m:sSub>
                          <m:sSubPr>
                            <m:ctrlPr>
                              <a:rPr lang="en-US" sz="2400" b="1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𝒘</m:t>
                            </m:r>
                          </m:e>
                          <m:sub>
                            <m:r>
                              <a:rPr lang="en-US" sz="2400" b="1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sz="2400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+</m:t>
                        </m:r>
                      </m:oMath>
                    </m:oMathPara>
                  </a14:m>
                  <a:endParaRPr lang="en-US" sz="2400" b="1" dirty="0"/>
                </a:p>
              </p:txBody>
            </p:sp>
          </mc:Choice>
          <mc:Fallback xmlns="">
            <p:sp>
              <p:nvSpPr>
                <p:cNvPr id="122" name="TextBox 1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72333" y="1767301"/>
                  <a:ext cx="1160318" cy="461665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b="-13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3" name="TextBox 122"/>
                <p:cNvSpPr txBox="1"/>
                <p:nvPr/>
              </p:nvSpPr>
              <p:spPr>
                <a:xfrm>
                  <a:off x="6010729" y="1774151"/>
                  <a:ext cx="117737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 xmlns="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×</m:t>
                        </m:r>
                        <m:sSub>
                          <m:sSubPr>
                            <m:ctrlPr>
                              <a:rPr lang="en-US" sz="2400" b="1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𝒘</m:t>
                            </m:r>
                          </m:e>
                          <m:sub>
                            <m:r>
                              <a:rPr lang="en-US" sz="2400" b="1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sz="2400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=</m:t>
                        </m:r>
                      </m:oMath>
                    </m:oMathPara>
                  </a14:m>
                  <a:endParaRPr lang="en-US" sz="2400" b="1" dirty="0"/>
                </a:p>
              </p:txBody>
            </p:sp>
          </mc:Choice>
          <mc:Fallback xmlns="">
            <p:sp>
              <p:nvSpPr>
                <p:cNvPr id="123" name="TextBox 1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10729" y="1774151"/>
                  <a:ext cx="1177374" cy="461665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6" name="TextBox 125"/>
            <p:cNvSpPr txBox="1"/>
            <p:nvPr/>
          </p:nvSpPr>
          <p:spPr>
            <a:xfrm>
              <a:off x="2502271" y="1139724"/>
              <a:ext cx="10415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/>
                <a:t>Antenna 1</a:t>
              </a:r>
              <a:endParaRPr lang="en-US" sz="1600" dirty="0"/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4775925" y="1139724"/>
              <a:ext cx="10415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Antenna 2</a:t>
              </a: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7214779" y="1139724"/>
              <a:ext cx="10627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/>
                <a:t>Beamform</a:t>
              </a:r>
              <a:endParaRPr lang="en-US" sz="1600" dirty="0"/>
            </a:p>
          </p:txBody>
        </p:sp>
        <p:cxnSp>
          <p:nvCxnSpPr>
            <p:cNvPr id="129" name="Straight Connector 128"/>
            <p:cNvCxnSpPr/>
            <p:nvPr/>
          </p:nvCxnSpPr>
          <p:spPr>
            <a:xfrm flipH="1" flipV="1">
              <a:off x="1964673" y="1073183"/>
              <a:ext cx="7005760" cy="0"/>
            </a:xfrm>
            <a:prstGeom prst="line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 flipH="1">
              <a:off x="1959985" y="3022600"/>
              <a:ext cx="6914775" cy="2152"/>
            </a:xfrm>
            <a:prstGeom prst="line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Rectangle 134"/>
            <p:cNvSpPr/>
            <p:nvPr/>
          </p:nvSpPr>
          <p:spPr>
            <a:xfrm>
              <a:off x="6514045" y="1497211"/>
              <a:ext cx="2240488" cy="617898"/>
            </a:xfrm>
            <a:prstGeom prst="rect">
              <a:avLst/>
            </a:prstGeom>
            <a:solidFill>
              <a:srgbClr val="FF0000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Improved eavesdropping quality</a:t>
              </a:r>
            </a:p>
          </p:txBody>
        </p:sp>
        <p:cxnSp>
          <p:nvCxnSpPr>
            <p:cNvPr id="305" name="Straight Connector 304"/>
            <p:cNvCxnSpPr/>
            <p:nvPr/>
          </p:nvCxnSpPr>
          <p:spPr>
            <a:xfrm flipV="1">
              <a:off x="8970433" y="1060485"/>
              <a:ext cx="0" cy="1878195"/>
            </a:xfrm>
            <a:prstGeom prst="line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Rectangle 3"/>
            <p:cNvSpPr/>
            <p:nvPr/>
          </p:nvSpPr>
          <p:spPr>
            <a:xfrm>
              <a:off x="227313" y="1060483"/>
              <a:ext cx="1737360" cy="196426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>
                  <a:latin typeface="Arial" pitchFamily="34" charset="0"/>
                  <a:cs typeface="Arial" pitchFamily="34" charset="0"/>
                </a:rPr>
                <a:t>Basic Idea</a:t>
              </a:r>
              <a:endParaRPr lang="en-US" altLang="zh-CN" sz="2400" b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88" name="Group 19"/>
          <p:cNvGrpSpPr/>
          <p:nvPr/>
        </p:nvGrpSpPr>
        <p:grpSpPr>
          <a:xfrm>
            <a:off x="3927282" y="3787741"/>
            <a:ext cx="6468005" cy="400110"/>
            <a:chOff x="676469" y="5410199"/>
            <a:chExt cx="6468005" cy="400110"/>
          </a:xfrm>
        </p:grpSpPr>
        <p:sp>
          <p:nvSpPr>
            <p:cNvPr id="289" name="Oval 288"/>
            <p:cNvSpPr/>
            <p:nvPr/>
          </p:nvSpPr>
          <p:spPr>
            <a:xfrm>
              <a:off x="676469" y="5577259"/>
              <a:ext cx="92075" cy="92075"/>
            </a:xfrm>
            <a:prstGeom prst="ellipse">
              <a:avLst/>
            </a:prstGeom>
            <a:solidFill>
              <a:srgbClr val="0033CC"/>
            </a:solidFill>
            <a:ln>
              <a:solidFill>
                <a:srgbClr val="0033CC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290" name="Text Box 9"/>
            <p:cNvSpPr txBox="1">
              <a:spLocks noChangeArrowheads="1"/>
            </p:cNvSpPr>
            <p:nvPr/>
          </p:nvSpPr>
          <p:spPr bwMode="auto">
            <a:xfrm>
              <a:off x="888999" y="5410199"/>
              <a:ext cx="625547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zh-CN" sz="20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Solution</a:t>
              </a:r>
              <a:r>
                <a:rPr lang="en-US" altLang="zh-CN" sz="2000" dirty="0">
                  <a:latin typeface="Arial" pitchFamily="34" charset="0"/>
                  <a:cs typeface="Arial" pitchFamily="34" charset="0"/>
                </a:rPr>
                <a:t>: blind </a:t>
              </a:r>
              <a:r>
                <a:rPr lang="en-US" altLang="zh-CN" sz="2000" dirty="0" err="1">
                  <a:latin typeface="Arial" pitchFamily="34" charset="0"/>
                  <a:cs typeface="Arial" pitchFamily="34" charset="0"/>
                </a:rPr>
                <a:t>beamforming</a:t>
              </a:r>
              <a:r>
                <a:rPr lang="en-US" altLang="zh-CN" sz="2000" dirty="0">
                  <a:latin typeface="Arial" pitchFamily="34" charset="0"/>
                  <a:cs typeface="Arial" pitchFamily="34" charset="0"/>
                </a:rPr>
                <a:t> algorithm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738613" y="2874912"/>
            <a:ext cx="8743120" cy="1555307"/>
            <a:chOff x="227313" y="2874911"/>
            <a:chExt cx="8743120" cy="1555307"/>
          </a:xfrm>
        </p:grpSpPr>
        <p:grpSp>
          <p:nvGrpSpPr>
            <p:cNvPr id="285" name="Group 19"/>
            <p:cNvGrpSpPr/>
            <p:nvPr/>
          </p:nvGrpSpPr>
          <p:grpSpPr>
            <a:xfrm>
              <a:off x="2413528" y="3224127"/>
              <a:ext cx="6468005" cy="400110"/>
              <a:chOff x="676469" y="5410199"/>
              <a:chExt cx="6468005" cy="400110"/>
            </a:xfrm>
          </p:grpSpPr>
          <p:sp>
            <p:nvSpPr>
              <p:cNvPr id="286" name="Oval 285"/>
              <p:cNvSpPr/>
              <p:nvPr/>
            </p:nvSpPr>
            <p:spPr>
              <a:xfrm>
                <a:off x="676469" y="5577259"/>
                <a:ext cx="92075" cy="92075"/>
              </a:xfrm>
              <a:prstGeom prst="ellipse">
                <a:avLst/>
              </a:prstGeom>
              <a:solidFill>
                <a:srgbClr val="0033CC"/>
              </a:solidFill>
              <a:ln>
                <a:solidFill>
                  <a:srgbClr val="0033CC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00"/>
              </a:p>
            </p:txBody>
          </p:sp>
          <p:sp>
            <p:nvSpPr>
              <p:cNvPr id="287" name="Text Box 9"/>
              <p:cNvSpPr txBox="1">
                <a:spLocks noChangeArrowheads="1"/>
              </p:cNvSpPr>
              <p:nvPr/>
            </p:nvSpPr>
            <p:spPr bwMode="auto">
              <a:xfrm>
                <a:off x="888999" y="5410199"/>
                <a:ext cx="625547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zh-CN" sz="2000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Problem</a:t>
                </a:r>
                <a:r>
                  <a:rPr lang="en-US" altLang="zh-CN" sz="2000" dirty="0">
                    <a:latin typeface="Arial" pitchFamily="34" charset="0"/>
                    <a:cs typeface="Arial" pitchFamily="34" charset="0"/>
                  </a:rPr>
                  <a:t>: no channel training</a:t>
                </a:r>
              </a:p>
            </p:txBody>
          </p:sp>
        </p:grpSp>
        <p:cxnSp>
          <p:nvCxnSpPr>
            <p:cNvPr id="291" name="Straight Connector 290"/>
            <p:cNvCxnSpPr/>
            <p:nvPr/>
          </p:nvCxnSpPr>
          <p:spPr>
            <a:xfrm flipH="1" flipV="1">
              <a:off x="1979163" y="4430218"/>
              <a:ext cx="6889670" cy="0"/>
            </a:xfrm>
            <a:prstGeom prst="line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ectangle 4"/>
            <p:cNvSpPr/>
            <p:nvPr/>
          </p:nvSpPr>
          <p:spPr>
            <a:xfrm>
              <a:off x="227313" y="3022600"/>
              <a:ext cx="1737360" cy="140546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latin typeface="Arial" pitchFamily="34" charset="0"/>
                  <a:cs typeface="Arial" pitchFamily="34" charset="0"/>
                </a:rPr>
                <a:t>Weight Searching</a:t>
              </a:r>
            </a:p>
          </p:txBody>
        </p:sp>
        <p:cxnSp>
          <p:nvCxnSpPr>
            <p:cNvPr id="306" name="Straight Connector 305"/>
            <p:cNvCxnSpPr/>
            <p:nvPr/>
          </p:nvCxnSpPr>
          <p:spPr>
            <a:xfrm flipV="1">
              <a:off x="8970433" y="2874911"/>
              <a:ext cx="0" cy="1553156"/>
            </a:xfrm>
            <a:prstGeom prst="line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1738613" y="4420951"/>
            <a:ext cx="8743120" cy="2081451"/>
            <a:chOff x="227313" y="4420950"/>
            <a:chExt cx="8743120" cy="2081451"/>
          </a:xfrm>
        </p:grpSpPr>
        <p:grpSp>
          <p:nvGrpSpPr>
            <p:cNvPr id="303" name="Group 302"/>
            <p:cNvGrpSpPr/>
            <p:nvPr/>
          </p:nvGrpSpPr>
          <p:grpSpPr>
            <a:xfrm>
              <a:off x="3162178" y="4984527"/>
              <a:ext cx="1388026" cy="1385001"/>
              <a:chOff x="2467904" y="4992994"/>
              <a:chExt cx="1388026" cy="1385001"/>
            </a:xfrm>
          </p:grpSpPr>
          <p:pic>
            <p:nvPicPr>
              <p:cNvPr id="138" name="Picture 2" descr="https://d2gg9evh47fn9z.cloudfront.net/thumb_COLOURBOX6511181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902260">
                <a:off x="2952820" y="4977459"/>
                <a:ext cx="401198" cy="4322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39" name="Group 138"/>
              <p:cNvGrpSpPr>
                <a:grpSpLocks noChangeAspect="1"/>
              </p:cNvGrpSpPr>
              <p:nvPr/>
            </p:nvGrpSpPr>
            <p:grpSpPr>
              <a:xfrm>
                <a:off x="2585189" y="5747357"/>
                <a:ext cx="409863" cy="339082"/>
                <a:chOff x="211390" y="3325778"/>
                <a:chExt cx="1275339" cy="1055093"/>
              </a:xfrm>
            </p:grpSpPr>
            <p:sp>
              <p:nvSpPr>
                <p:cNvPr id="140" name="Rounded Rectangle 139"/>
                <p:cNvSpPr/>
                <p:nvPr/>
              </p:nvSpPr>
              <p:spPr>
                <a:xfrm>
                  <a:off x="211390" y="3798184"/>
                  <a:ext cx="1275339" cy="582687"/>
                </a:xfrm>
                <a:prstGeom prst="roundRect">
                  <a:avLst/>
                </a:prstGeom>
                <a:noFill/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>
                      <a:solidFill>
                        <a:schemeClr val="tx1"/>
                      </a:solidFill>
                      <a:latin typeface="helvetica" panose="020B0604020202020204" pitchFamily="34" charset="0"/>
                      <a:cs typeface="helvetica" panose="020B0604020202020204" pitchFamily="34" charset="0"/>
                    </a:rPr>
                    <a:t>Rx</a:t>
                  </a:r>
                </a:p>
              </p:txBody>
            </p:sp>
            <p:grpSp>
              <p:nvGrpSpPr>
                <p:cNvPr id="141" name="Group 140"/>
                <p:cNvGrpSpPr>
                  <a:grpSpLocks noChangeAspect="1"/>
                </p:cNvGrpSpPr>
                <p:nvPr/>
              </p:nvGrpSpPr>
              <p:grpSpPr>
                <a:xfrm>
                  <a:off x="310056" y="3325780"/>
                  <a:ext cx="182880" cy="472405"/>
                  <a:chOff x="5086350" y="4752975"/>
                  <a:chExt cx="269928" cy="697262"/>
                </a:xfrm>
              </p:grpSpPr>
              <p:cxnSp>
                <p:nvCxnSpPr>
                  <p:cNvPr id="154" name="Straight Connector 153"/>
                  <p:cNvCxnSpPr/>
                  <p:nvPr/>
                </p:nvCxnSpPr>
                <p:spPr>
                  <a:xfrm flipV="1">
                    <a:off x="5221314" y="4938793"/>
                    <a:ext cx="0" cy="511444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" name="Straight Connector 154"/>
                  <p:cNvCxnSpPr/>
                  <p:nvPr/>
                </p:nvCxnSpPr>
                <p:spPr>
                  <a:xfrm flipH="1" flipV="1">
                    <a:off x="5086350" y="4752975"/>
                    <a:ext cx="134964" cy="18581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6" name="Straight Connector 155"/>
                  <p:cNvCxnSpPr/>
                  <p:nvPr/>
                </p:nvCxnSpPr>
                <p:spPr>
                  <a:xfrm flipV="1">
                    <a:off x="5221314" y="4752975"/>
                    <a:ext cx="134964" cy="18581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42" name="Group 141"/>
                <p:cNvGrpSpPr>
                  <a:grpSpLocks noChangeAspect="1"/>
                </p:cNvGrpSpPr>
                <p:nvPr/>
              </p:nvGrpSpPr>
              <p:grpSpPr>
                <a:xfrm>
                  <a:off x="591602" y="3325780"/>
                  <a:ext cx="182880" cy="472405"/>
                  <a:chOff x="5086350" y="4752975"/>
                  <a:chExt cx="269928" cy="697262"/>
                </a:xfrm>
              </p:grpSpPr>
              <p:cxnSp>
                <p:nvCxnSpPr>
                  <p:cNvPr id="151" name="Straight Connector 150"/>
                  <p:cNvCxnSpPr/>
                  <p:nvPr/>
                </p:nvCxnSpPr>
                <p:spPr>
                  <a:xfrm flipV="1">
                    <a:off x="5221314" y="4938793"/>
                    <a:ext cx="0" cy="511444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2" name="Straight Connector 151"/>
                  <p:cNvCxnSpPr/>
                  <p:nvPr/>
                </p:nvCxnSpPr>
                <p:spPr>
                  <a:xfrm flipH="1" flipV="1">
                    <a:off x="5086350" y="4752975"/>
                    <a:ext cx="134964" cy="18581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" name="Straight Connector 152"/>
                  <p:cNvCxnSpPr/>
                  <p:nvPr/>
                </p:nvCxnSpPr>
                <p:spPr>
                  <a:xfrm flipV="1">
                    <a:off x="5221314" y="4752975"/>
                    <a:ext cx="134964" cy="18581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43" name="Group 142"/>
                <p:cNvGrpSpPr>
                  <a:grpSpLocks noChangeAspect="1"/>
                </p:cNvGrpSpPr>
                <p:nvPr/>
              </p:nvGrpSpPr>
              <p:grpSpPr>
                <a:xfrm>
                  <a:off x="874959" y="3325780"/>
                  <a:ext cx="182880" cy="472405"/>
                  <a:chOff x="5086350" y="4752975"/>
                  <a:chExt cx="269928" cy="697262"/>
                </a:xfrm>
              </p:grpSpPr>
              <p:cxnSp>
                <p:nvCxnSpPr>
                  <p:cNvPr id="148" name="Straight Connector 147"/>
                  <p:cNvCxnSpPr/>
                  <p:nvPr/>
                </p:nvCxnSpPr>
                <p:spPr>
                  <a:xfrm flipV="1">
                    <a:off x="5221314" y="4938793"/>
                    <a:ext cx="0" cy="511444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9" name="Straight Connector 148"/>
                  <p:cNvCxnSpPr/>
                  <p:nvPr/>
                </p:nvCxnSpPr>
                <p:spPr>
                  <a:xfrm flipH="1" flipV="1">
                    <a:off x="5086350" y="4752975"/>
                    <a:ext cx="134964" cy="18581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0" name="Straight Connector 149"/>
                  <p:cNvCxnSpPr/>
                  <p:nvPr/>
                </p:nvCxnSpPr>
                <p:spPr>
                  <a:xfrm flipV="1">
                    <a:off x="5221314" y="4752975"/>
                    <a:ext cx="134964" cy="18581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44" name="Group 143"/>
                <p:cNvGrpSpPr>
                  <a:grpSpLocks noChangeAspect="1"/>
                </p:cNvGrpSpPr>
                <p:nvPr/>
              </p:nvGrpSpPr>
              <p:grpSpPr>
                <a:xfrm>
                  <a:off x="1158316" y="3325778"/>
                  <a:ext cx="182880" cy="472405"/>
                  <a:chOff x="5086350" y="4752975"/>
                  <a:chExt cx="269928" cy="697262"/>
                </a:xfrm>
              </p:grpSpPr>
              <p:cxnSp>
                <p:nvCxnSpPr>
                  <p:cNvPr id="145" name="Straight Connector 144"/>
                  <p:cNvCxnSpPr/>
                  <p:nvPr/>
                </p:nvCxnSpPr>
                <p:spPr>
                  <a:xfrm flipV="1">
                    <a:off x="5221314" y="4938793"/>
                    <a:ext cx="0" cy="511444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6" name="Straight Connector 145"/>
                  <p:cNvCxnSpPr/>
                  <p:nvPr/>
                </p:nvCxnSpPr>
                <p:spPr>
                  <a:xfrm flipH="1" flipV="1">
                    <a:off x="5086350" y="4752975"/>
                    <a:ext cx="134964" cy="18581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7" name="Straight Connector 146"/>
                  <p:cNvCxnSpPr/>
                  <p:nvPr/>
                </p:nvCxnSpPr>
                <p:spPr>
                  <a:xfrm flipV="1">
                    <a:off x="5221314" y="4752975"/>
                    <a:ext cx="134964" cy="18581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157" name="Straight Arrow Connector 156"/>
              <p:cNvCxnSpPr/>
              <p:nvPr/>
            </p:nvCxnSpPr>
            <p:spPr>
              <a:xfrm flipV="1">
                <a:off x="2646285" y="5321037"/>
                <a:ext cx="484971" cy="390982"/>
              </a:xfrm>
              <a:prstGeom prst="straightConnector1">
                <a:avLst/>
              </a:prstGeom>
              <a:ln w="19050">
                <a:solidFill>
                  <a:srgbClr val="0070C0"/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Arrow Connector 157"/>
              <p:cNvCxnSpPr/>
              <p:nvPr/>
            </p:nvCxnSpPr>
            <p:spPr>
              <a:xfrm flipV="1">
                <a:off x="2736767" y="5321037"/>
                <a:ext cx="394489" cy="390982"/>
              </a:xfrm>
              <a:prstGeom prst="straightConnector1">
                <a:avLst/>
              </a:prstGeom>
              <a:ln w="19050">
                <a:solidFill>
                  <a:srgbClr val="0070C0"/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Arrow Connector 158"/>
              <p:cNvCxnSpPr/>
              <p:nvPr/>
            </p:nvCxnSpPr>
            <p:spPr>
              <a:xfrm flipV="1">
                <a:off x="2827831" y="5321037"/>
                <a:ext cx="303424" cy="390982"/>
              </a:xfrm>
              <a:prstGeom prst="straightConnector1">
                <a:avLst/>
              </a:prstGeom>
              <a:ln w="19050">
                <a:solidFill>
                  <a:srgbClr val="0070C0"/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Arrow Connector 159"/>
              <p:cNvCxnSpPr/>
              <p:nvPr/>
            </p:nvCxnSpPr>
            <p:spPr>
              <a:xfrm flipV="1">
                <a:off x="2918895" y="5321037"/>
                <a:ext cx="212360" cy="390982"/>
              </a:xfrm>
              <a:prstGeom prst="straightConnector1">
                <a:avLst/>
              </a:prstGeom>
              <a:ln w="19050">
                <a:solidFill>
                  <a:srgbClr val="0070C0"/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Arrow Connector 160"/>
              <p:cNvCxnSpPr/>
              <p:nvPr/>
            </p:nvCxnSpPr>
            <p:spPr>
              <a:xfrm>
                <a:off x="3131255" y="5321036"/>
                <a:ext cx="289391" cy="39242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2" name="Group 161"/>
              <p:cNvGrpSpPr>
                <a:grpSpLocks noChangeAspect="1"/>
              </p:cNvGrpSpPr>
              <p:nvPr/>
            </p:nvGrpSpPr>
            <p:grpSpPr>
              <a:xfrm>
                <a:off x="3280136" y="5747357"/>
                <a:ext cx="409863" cy="339082"/>
                <a:chOff x="211390" y="3325778"/>
                <a:chExt cx="1275339" cy="1055093"/>
              </a:xfrm>
            </p:grpSpPr>
            <p:sp>
              <p:nvSpPr>
                <p:cNvPr id="163" name="Rounded Rectangle 162"/>
                <p:cNvSpPr/>
                <p:nvPr/>
              </p:nvSpPr>
              <p:spPr>
                <a:xfrm>
                  <a:off x="211390" y="3798184"/>
                  <a:ext cx="1275339" cy="582687"/>
                </a:xfrm>
                <a:prstGeom prst="roundRect">
                  <a:avLst/>
                </a:prstGeom>
                <a:noFill/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 err="1">
                      <a:solidFill>
                        <a:schemeClr val="tx1"/>
                      </a:solidFill>
                      <a:latin typeface="helvetica" panose="020B0604020202020204" pitchFamily="34" charset="0"/>
                      <a:cs typeface="helvetica" panose="020B0604020202020204" pitchFamily="34" charset="0"/>
                    </a:rPr>
                    <a:t>Tx</a:t>
                  </a:r>
                  <a:endParaRPr lang="en-US" sz="1200" dirty="0">
                    <a:solidFill>
                      <a:schemeClr val="tx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grpSp>
              <p:nvGrpSpPr>
                <p:cNvPr id="164" name="Group 163"/>
                <p:cNvGrpSpPr>
                  <a:grpSpLocks noChangeAspect="1"/>
                </p:cNvGrpSpPr>
                <p:nvPr/>
              </p:nvGrpSpPr>
              <p:grpSpPr>
                <a:xfrm>
                  <a:off x="310056" y="3325780"/>
                  <a:ext cx="182880" cy="472405"/>
                  <a:chOff x="5086350" y="4752975"/>
                  <a:chExt cx="269928" cy="697262"/>
                </a:xfrm>
              </p:grpSpPr>
              <p:cxnSp>
                <p:nvCxnSpPr>
                  <p:cNvPr id="177" name="Straight Connector 176"/>
                  <p:cNvCxnSpPr/>
                  <p:nvPr/>
                </p:nvCxnSpPr>
                <p:spPr>
                  <a:xfrm flipV="1">
                    <a:off x="5221314" y="4938793"/>
                    <a:ext cx="0" cy="511444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8" name="Straight Connector 177"/>
                  <p:cNvCxnSpPr/>
                  <p:nvPr/>
                </p:nvCxnSpPr>
                <p:spPr>
                  <a:xfrm flipH="1" flipV="1">
                    <a:off x="5086350" y="4752975"/>
                    <a:ext cx="134964" cy="18581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9" name="Straight Connector 178"/>
                  <p:cNvCxnSpPr/>
                  <p:nvPr/>
                </p:nvCxnSpPr>
                <p:spPr>
                  <a:xfrm flipV="1">
                    <a:off x="5221314" y="4752975"/>
                    <a:ext cx="134964" cy="18581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65" name="Group 164"/>
                <p:cNvGrpSpPr>
                  <a:grpSpLocks noChangeAspect="1"/>
                </p:cNvGrpSpPr>
                <p:nvPr/>
              </p:nvGrpSpPr>
              <p:grpSpPr>
                <a:xfrm>
                  <a:off x="591602" y="3325780"/>
                  <a:ext cx="182880" cy="472405"/>
                  <a:chOff x="5086350" y="4752975"/>
                  <a:chExt cx="269928" cy="697262"/>
                </a:xfrm>
              </p:grpSpPr>
              <p:cxnSp>
                <p:nvCxnSpPr>
                  <p:cNvPr id="174" name="Straight Connector 173"/>
                  <p:cNvCxnSpPr/>
                  <p:nvPr/>
                </p:nvCxnSpPr>
                <p:spPr>
                  <a:xfrm flipV="1">
                    <a:off x="5221314" y="4938793"/>
                    <a:ext cx="0" cy="511444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5" name="Straight Connector 174"/>
                  <p:cNvCxnSpPr/>
                  <p:nvPr/>
                </p:nvCxnSpPr>
                <p:spPr>
                  <a:xfrm flipH="1" flipV="1">
                    <a:off x="5086350" y="4752975"/>
                    <a:ext cx="134964" cy="18581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6" name="Straight Connector 175"/>
                  <p:cNvCxnSpPr/>
                  <p:nvPr/>
                </p:nvCxnSpPr>
                <p:spPr>
                  <a:xfrm flipV="1">
                    <a:off x="5221314" y="4752975"/>
                    <a:ext cx="134964" cy="18581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66" name="Group 165"/>
                <p:cNvGrpSpPr>
                  <a:grpSpLocks noChangeAspect="1"/>
                </p:cNvGrpSpPr>
                <p:nvPr/>
              </p:nvGrpSpPr>
              <p:grpSpPr>
                <a:xfrm>
                  <a:off x="874959" y="3325780"/>
                  <a:ext cx="182880" cy="472405"/>
                  <a:chOff x="5086350" y="4752975"/>
                  <a:chExt cx="269928" cy="697262"/>
                </a:xfrm>
              </p:grpSpPr>
              <p:cxnSp>
                <p:nvCxnSpPr>
                  <p:cNvPr id="171" name="Straight Connector 170"/>
                  <p:cNvCxnSpPr/>
                  <p:nvPr/>
                </p:nvCxnSpPr>
                <p:spPr>
                  <a:xfrm flipV="1">
                    <a:off x="5221314" y="4938793"/>
                    <a:ext cx="0" cy="511444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2" name="Straight Connector 171"/>
                  <p:cNvCxnSpPr/>
                  <p:nvPr/>
                </p:nvCxnSpPr>
                <p:spPr>
                  <a:xfrm flipH="1" flipV="1">
                    <a:off x="5086350" y="4752975"/>
                    <a:ext cx="134964" cy="18581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3" name="Straight Connector 172"/>
                  <p:cNvCxnSpPr/>
                  <p:nvPr/>
                </p:nvCxnSpPr>
                <p:spPr>
                  <a:xfrm flipV="1">
                    <a:off x="5221314" y="4752975"/>
                    <a:ext cx="134964" cy="18581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67" name="Group 166"/>
                <p:cNvGrpSpPr>
                  <a:grpSpLocks noChangeAspect="1"/>
                </p:cNvGrpSpPr>
                <p:nvPr/>
              </p:nvGrpSpPr>
              <p:grpSpPr>
                <a:xfrm>
                  <a:off x="1158316" y="3325778"/>
                  <a:ext cx="182880" cy="472405"/>
                  <a:chOff x="5086350" y="4752975"/>
                  <a:chExt cx="269928" cy="697262"/>
                </a:xfrm>
              </p:grpSpPr>
              <p:cxnSp>
                <p:nvCxnSpPr>
                  <p:cNvPr id="168" name="Straight Connector 167"/>
                  <p:cNvCxnSpPr/>
                  <p:nvPr/>
                </p:nvCxnSpPr>
                <p:spPr>
                  <a:xfrm flipV="1">
                    <a:off x="5221314" y="4938793"/>
                    <a:ext cx="0" cy="511444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9" name="Straight Connector 168"/>
                  <p:cNvCxnSpPr/>
                  <p:nvPr/>
                </p:nvCxnSpPr>
                <p:spPr>
                  <a:xfrm flipH="1" flipV="1">
                    <a:off x="5086350" y="4752975"/>
                    <a:ext cx="134964" cy="18581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0" name="Straight Connector 169"/>
                  <p:cNvCxnSpPr/>
                  <p:nvPr/>
                </p:nvCxnSpPr>
                <p:spPr>
                  <a:xfrm flipV="1">
                    <a:off x="5221314" y="4752975"/>
                    <a:ext cx="134964" cy="18581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272" name="Straight Connector 271"/>
              <p:cNvCxnSpPr/>
              <p:nvPr/>
            </p:nvCxnSpPr>
            <p:spPr>
              <a:xfrm rot="18900000" flipV="1">
                <a:off x="3339092" y="5805348"/>
                <a:ext cx="0" cy="72876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Straight Connector 272"/>
              <p:cNvCxnSpPr/>
              <p:nvPr/>
            </p:nvCxnSpPr>
            <p:spPr>
              <a:xfrm rot="18900000" flipV="1">
                <a:off x="3518575" y="5805348"/>
                <a:ext cx="0" cy="72876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Straight Connector 273"/>
              <p:cNvCxnSpPr/>
              <p:nvPr/>
            </p:nvCxnSpPr>
            <p:spPr>
              <a:xfrm rot="18900000" flipV="1">
                <a:off x="3608533" y="5805348"/>
                <a:ext cx="0" cy="72876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8" name="TextBox 277"/>
              <p:cNvSpPr txBox="1"/>
              <p:nvPr/>
            </p:nvSpPr>
            <p:spPr>
              <a:xfrm>
                <a:off x="2467904" y="6100996"/>
                <a:ext cx="71205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Radio 1</a:t>
                </a:r>
              </a:p>
            </p:txBody>
          </p:sp>
          <p:sp>
            <p:nvSpPr>
              <p:cNvPr id="279" name="TextBox 278"/>
              <p:cNvSpPr txBox="1"/>
              <p:nvPr/>
            </p:nvSpPr>
            <p:spPr>
              <a:xfrm>
                <a:off x="3143876" y="6096650"/>
                <a:ext cx="71205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Radio 2</a:t>
                </a:r>
              </a:p>
            </p:txBody>
          </p:sp>
        </p:grpSp>
        <p:grpSp>
          <p:nvGrpSpPr>
            <p:cNvPr id="302" name="Group 301"/>
            <p:cNvGrpSpPr/>
            <p:nvPr/>
          </p:nvGrpSpPr>
          <p:grpSpPr>
            <a:xfrm>
              <a:off x="4999337" y="4983649"/>
              <a:ext cx="1432903" cy="1387939"/>
              <a:chOff x="4305063" y="4992116"/>
              <a:chExt cx="1432903" cy="1387939"/>
            </a:xfrm>
          </p:grpSpPr>
          <p:pic>
            <p:nvPicPr>
              <p:cNvPr id="180" name="Picture 2" descr="https://d2gg9evh47fn9z.cloudfront.net/thumb_COLOURBOX6511181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902260">
                <a:off x="4795936" y="4976581"/>
                <a:ext cx="401198" cy="4322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81" name="Group 180"/>
              <p:cNvGrpSpPr>
                <a:grpSpLocks noChangeAspect="1"/>
              </p:cNvGrpSpPr>
              <p:nvPr/>
            </p:nvGrpSpPr>
            <p:grpSpPr>
              <a:xfrm>
                <a:off x="4437648" y="5746479"/>
                <a:ext cx="409863" cy="339082"/>
                <a:chOff x="211390" y="3325778"/>
                <a:chExt cx="1275339" cy="1055093"/>
              </a:xfrm>
            </p:grpSpPr>
            <p:sp>
              <p:nvSpPr>
                <p:cNvPr id="182" name="Rounded Rectangle 181"/>
                <p:cNvSpPr/>
                <p:nvPr/>
              </p:nvSpPr>
              <p:spPr>
                <a:xfrm>
                  <a:off x="211390" y="3798184"/>
                  <a:ext cx="1275339" cy="582687"/>
                </a:xfrm>
                <a:prstGeom prst="roundRect">
                  <a:avLst/>
                </a:prstGeom>
                <a:noFill/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 err="1">
                      <a:solidFill>
                        <a:schemeClr val="tx1"/>
                      </a:solidFill>
                      <a:latin typeface="helvetica" panose="020B0604020202020204" pitchFamily="34" charset="0"/>
                      <a:cs typeface="helvetica" panose="020B0604020202020204" pitchFamily="34" charset="0"/>
                    </a:rPr>
                    <a:t>Tx</a:t>
                  </a:r>
                  <a:endParaRPr lang="en-US" sz="1200" dirty="0">
                    <a:solidFill>
                      <a:schemeClr val="tx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grpSp>
              <p:nvGrpSpPr>
                <p:cNvPr id="183" name="Group 182"/>
                <p:cNvGrpSpPr>
                  <a:grpSpLocks noChangeAspect="1"/>
                </p:cNvGrpSpPr>
                <p:nvPr/>
              </p:nvGrpSpPr>
              <p:grpSpPr>
                <a:xfrm>
                  <a:off x="310056" y="3325780"/>
                  <a:ext cx="182880" cy="472405"/>
                  <a:chOff x="5086350" y="4752975"/>
                  <a:chExt cx="269928" cy="697262"/>
                </a:xfrm>
              </p:grpSpPr>
              <p:cxnSp>
                <p:nvCxnSpPr>
                  <p:cNvPr id="196" name="Straight Connector 195"/>
                  <p:cNvCxnSpPr/>
                  <p:nvPr/>
                </p:nvCxnSpPr>
                <p:spPr>
                  <a:xfrm flipV="1">
                    <a:off x="5221314" y="4938793"/>
                    <a:ext cx="0" cy="511444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7" name="Straight Connector 196"/>
                  <p:cNvCxnSpPr/>
                  <p:nvPr/>
                </p:nvCxnSpPr>
                <p:spPr>
                  <a:xfrm flipH="1" flipV="1">
                    <a:off x="5086350" y="4752975"/>
                    <a:ext cx="134964" cy="18581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8" name="Straight Connector 197"/>
                  <p:cNvCxnSpPr/>
                  <p:nvPr/>
                </p:nvCxnSpPr>
                <p:spPr>
                  <a:xfrm flipV="1">
                    <a:off x="5221314" y="4752975"/>
                    <a:ext cx="134964" cy="18581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84" name="Group 183"/>
                <p:cNvGrpSpPr>
                  <a:grpSpLocks noChangeAspect="1"/>
                </p:cNvGrpSpPr>
                <p:nvPr/>
              </p:nvGrpSpPr>
              <p:grpSpPr>
                <a:xfrm>
                  <a:off x="591602" y="3325780"/>
                  <a:ext cx="182880" cy="472405"/>
                  <a:chOff x="5086350" y="4752975"/>
                  <a:chExt cx="269928" cy="697262"/>
                </a:xfrm>
              </p:grpSpPr>
              <p:cxnSp>
                <p:nvCxnSpPr>
                  <p:cNvPr id="193" name="Straight Connector 192"/>
                  <p:cNvCxnSpPr/>
                  <p:nvPr/>
                </p:nvCxnSpPr>
                <p:spPr>
                  <a:xfrm flipV="1">
                    <a:off x="5221314" y="4938793"/>
                    <a:ext cx="0" cy="511444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4" name="Straight Connector 193"/>
                  <p:cNvCxnSpPr/>
                  <p:nvPr/>
                </p:nvCxnSpPr>
                <p:spPr>
                  <a:xfrm flipH="1" flipV="1">
                    <a:off x="5086350" y="4752975"/>
                    <a:ext cx="134964" cy="18581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5" name="Straight Connector 194"/>
                  <p:cNvCxnSpPr/>
                  <p:nvPr/>
                </p:nvCxnSpPr>
                <p:spPr>
                  <a:xfrm flipV="1">
                    <a:off x="5221314" y="4752975"/>
                    <a:ext cx="134964" cy="18581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85" name="Group 184"/>
                <p:cNvGrpSpPr>
                  <a:grpSpLocks noChangeAspect="1"/>
                </p:cNvGrpSpPr>
                <p:nvPr/>
              </p:nvGrpSpPr>
              <p:grpSpPr>
                <a:xfrm>
                  <a:off x="874959" y="3325780"/>
                  <a:ext cx="182880" cy="472405"/>
                  <a:chOff x="5086350" y="4752975"/>
                  <a:chExt cx="269928" cy="697262"/>
                </a:xfrm>
              </p:grpSpPr>
              <p:cxnSp>
                <p:nvCxnSpPr>
                  <p:cNvPr id="190" name="Straight Connector 189"/>
                  <p:cNvCxnSpPr/>
                  <p:nvPr/>
                </p:nvCxnSpPr>
                <p:spPr>
                  <a:xfrm flipV="1">
                    <a:off x="5221314" y="4938793"/>
                    <a:ext cx="0" cy="511444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1" name="Straight Connector 190"/>
                  <p:cNvCxnSpPr/>
                  <p:nvPr/>
                </p:nvCxnSpPr>
                <p:spPr>
                  <a:xfrm flipH="1" flipV="1">
                    <a:off x="5086350" y="4752975"/>
                    <a:ext cx="134964" cy="18581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2" name="Straight Connector 191"/>
                  <p:cNvCxnSpPr/>
                  <p:nvPr/>
                </p:nvCxnSpPr>
                <p:spPr>
                  <a:xfrm flipV="1">
                    <a:off x="5221314" y="4752975"/>
                    <a:ext cx="134964" cy="18581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86" name="Group 185"/>
                <p:cNvGrpSpPr>
                  <a:grpSpLocks noChangeAspect="1"/>
                </p:cNvGrpSpPr>
                <p:nvPr/>
              </p:nvGrpSpPr>
              <p:grpSpPr>
                <a:xfrm>
                  <a:off x="1158316" y="3325778"/>
                  <a:ext cx="182880" cy="472405"/>
                  <a:chOff x="5086350" y="4752975"/>
                  <a:chExt cx="269928" cy="697262"/>
                </a:xfrm>
              </p:grpSpPr>
              <p:cxnSp>
                <p:nvCxnSpPr>
                  <p:cNvPr id="187" name="Straight Connector 186"/>
                  <p:cNvCxnSpPr/>
                  <p:nvPr/>
                </p:nvCxnSpPr>
                <p:spPr>
                  <a:xfrm flipV="1">
                    <a:off x="5221314" y="4938793"/>
                    <a:ext cx="0" cy="511444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8" name="Straight Connector 187"/>
                  <p:cNvCxnSpPr/>
                  <p:nvPr/>
                </p:nvCxnSpPr>
                <p:spPr>
                  <a:xfrm flipH="1" flipV="1">
                    <a:off x="5086350" y="4752975"/>
                    <a:ext cx="134964" cy="18581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9" name="Straight Connector 188"/>
                  <p:cNvCxnSpPr/>
                  <p:nvPr/>
                </p:nvCxnSpPr>
                <p:spPr>
                  <a:xfrm flipV="1">
                    <a:off x="5221314" y="4752975"/>
                    <a:ext cx="134964" cy="18581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99" name="Group 198"/>
              <p:cNvGrpSpPr/>
              <p:nvPr/>
            </p:nvGrpSpPr>
            <p:grpSpPr>
              <a:xfrm>
                <a:off x="4498744" y="5320158"/>
                <a:ext cx="794772" cy="397485"/>
                <a:chOff x="4452985" y="2458306"/>
                <a:chExt cx="2785481" cy="997479"/>
              </a:xfrm>
            </p:grpSpPr>
            <p:grpSp>
              <p:nvGrpSpPr>
                <p:cNvPr id="200" name="Group 199"/>
                <p:cNvGrpSpPr/>
                <p:nvPr/>
              </p:nvGrpSpPr>
              <p:grpSpPr>
                <a:xfrm>
                  <a:off x="4452985" y="2458306"/>
                  <a:ext cx="1625545" cy="997479"/>
                  <a:chOff x="2755140" y="1945164"/>
                  <a:chExt cx="1964324" cy="1550053"/>
                </a:xfrm>
              </p:grpSpPr>
              <p:cxnSp>
                <p:nvCxnSpPr>
                  <p:cNvPr id="202" name="Straight Arrow Connector 201"/>
                  <p:cNvCxnSpPr/>
                  <p:nvPr/>
                </p:nvCxnSpPr>
                <p:spPr>
                  <a:xfrm flipV="1">
                    <a:off x="2755140" y="1945164"/>
                    <a:ext cx="1964322" cy="1533106"/>
                  </a:xfrm>
                  <a:prstGeom prst="straightConnector1">
                    <a:avLst/>
                  </a:prstGeom>
                  <a:ln w="19050">
                    <a:solidFill>
                      <a:srgbClr val="FF0000"/>
                    </a:solidFill>
                    <a:prstDash val="dash"/>
                    <a:headEnd type="non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3" name="Straight Arrow Connector 202"/>
                  <p:cNvCxnSpPr/>
                  <p:nvPr/>
                </p:nvCxnSpPr>
                <p:spPr>
                  <a:xfrm flipV="1">
                    <a:off x="3133883" y="1945166"/>
                    <a:ext cx="1585581" cy="1527497"/>
                  </a:xfrm>
                  <a:prstGeom prst="straightConnector1">
                    <a:avLst/>
                  </a:prstGeom>
                  <a:ln w="19050">
                    <a:solidFill>
                      <a:srgbClr val="FF0000"/>
                    </a:solidFill>
                    <a:prstDash val="dash"/>
                    <a:headEnd type="non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4" name="Straight Arrow Connector 203"/>
                  <p:cNvCxnSpPr/>
                  <p:nvPr/>
                </p:nvCxnSpPr>
                <p:spPr>
                  <a:xfrm flipV="1">
                    <a:off x="3524019" y="1945166"/>
                    <a:ext cx="1195443" cy="1550050"/>
                  </a:xfrm>
                  <a:prstGeom prst="straightConnector1">
                    <a:avLst/>
                  </a:prstGeom>
                  <a:ln w="19050">
                    <a:solidFill>
                      <a:srgbClr val="FF0000"/>
                    </a:solidFill>
                    <a:prstDash val="dash"/>
                    <a:headEnd type="non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5" name="Straight Arrow Connector 204"/>
                  <p:cNvCxnSpPr/>
                  <p:nvPr/>
                </p:nvCxnSpPr>
                <p:spPr>
                  <a:xfrm flipV="1">
                    <a:off x="3909693" y="1945166"/>
                    <a:ext cx="809770" cy="1550051"/>
                  </a:xfrm>
                  <a:prstGeom prst="straightConnector1">
                    <a:avLst/>
                  </a:prstGeom>
                  <a:ln w="19050">
                    <a:solidFill>
                      <a:srgbClr val="FF0000"/>
                    </a:solidFill>
                    <a:prstDash val="dash"/>
                    <a:headEnd type="non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01" name="Straight Arrow Connector 200"/>
                <p:cNvCxnSpPr/>
                <p:nvPr/>
              </p:nvCxnSpPr>
              <p:spPr>
                <a:xfrm>
                  <a:off x="6078529" y="2458306"/>
                  <a:ext cx="1159937" cy="984769"/>
                </a:xfrm>
                <a:prstGeom prst="straightConnector1">
                  <a:avLst/>
                </a:prstGeom>
                <a:ln w="19050">
                  <a:solidFill>
                    <a:srgbClr val="0070C0"/>
                  </a:solidFill>
                  <a:prstDash val="dash"/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6" name="Group 205"/>
              <p:cNvGrpSpPr>
                <a:grpSpLocks noChangeAspect="1"/>
              </p:cNvGrpSpPr>
              <p:nvPr/>
            </p:nvGrpSpPr>
            <p:grpSpPr>
              <a:xfrm>
                <a:off x="5141938" y="5746479"/>
                <a:ext cx="409863" cy="339082"/>
                <a:chOff x="211390" y="3325778"/>
                <a:chExt cx="1275339" cy="1055093"/>
              </a:xfrm>
            </p:grpSpPr>
            <p:sp>
              <p:nvSpPr>
                <p:cNvPr id="207" name="Rounded Rectangle 206"/>
                <p:cNvSpPr/>
                <p:nvPr/>
              </p:nvSpPr>
              <p:spPr>
                <a:xfrm>
                  <a:off x="211390" y="3798184"/>
                  <a:ext cx="1275339" cy="582687"/>
                </a:xfrm>
                <a:prstGeom prst="roundRect">
                  <a:avLst/>
                </a:prstGeom>
                <a:noFill/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>
                      <a:solidFill>
                        <a:schemeClr val="tx1"/>
                      </a:solidFill>
                      <a:latin typeface="helvetica" panose="020B0604020202020204" pitchFamily="34" charset="0"/>
                      <a:cs typeface="helvetica" panose="020B0604020202020204" pitchFamily="34" charset="0"/>
                    </a:rPr>
                    <a:t>Rx</a:t>
                  </a:r>
                </a:p>
              </p:txBody>
            </p:sp>
            <p:grpSp>
              <p:nvGrpSpPr>
                <p:cNvPr id="208" name="Group 207"/>
                <p:cNvGrpSpPr>
                  <a:grpSpLocks noChangeAspect="1"/>
                </p:cNvGrpSpPr>
                <p:nvPr/>
              </p:nvGrpSpPr>
              <p:grpSpPr>
                <a:xfrm>
                  <a:off x="310056" y="3325780"/>
                  <a:ext cx="182880" cy="472405"/>
                  <a:chOff x="5086350" y="4752975"/>
                  <a:chExt cx="269928" cy="697262"/>
                </a:xfrm>
              </p:grpSpPr>
              <p:cxnSp>
                <p:nvCxnSpPr>
                  <p:cNvPr id="221" name="Straight Connector 220"/>
                  <p:cNvCxnSpPr/>
                  <p:nvPr/>
                </p:nvCxnSpPr>
                <p:spPr>
                  <a:xfrm flipV="1">
                    <a:off x="5221314" y="4938793"/>
                    <a:ext cx="0" cy="511444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2" name="Straight Connector 221"/>
                  <p:cNvCxnSpPr/>
                  <p:nvPr/>
                </p:nvCxnSpPr>
                <p:spPr>
                  <a:xfrm flipH="1" flipV="1">
                    <a:off x="5086350" y="4752975"/>
                    <a:ext cx="134964" cy="18581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3" name="Straight Connector 222"/>
                  <p:cNvCxnSpPr/>
                  <p:nvPr/>
                </p:nvCxnSpPr>
                <p:spPr>
                  <a:xfrm flipV="1">
                    <a:off x="5221314" y="4752975"/>
                    <a:ext cx="134964" cy="18581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09" name="Group 208"/>
                <p:cNvGrpSpPr>
                  <a:grpSpLocks noChangeAspect="1"/>
                </p:cNvGrpSpPr>
                <p:nvPr/>
              </p:nvGrpSpPr>
              <p:grpSpPr>
                <a:xfrm>
                  <a:off x="591602" y="3325780"/>
                  <a:ext cx="182880" cy="472405"/>
                  <a:chOff x="5086350" y="4752975"/>
                  <a:chExt cx="269928" cy="697262"/>
                </a:xfrm>
              </p:grpSpPr>
              <p:cxnSp>
                <p:nvCxnSpPr>
                  <p:cNvPr id="218" name="Straight Connector 217"/>
                  <p:cNvCxnSpPr/>
                  <p:nvPr/>
                </p:nvCxnSpPr>
                <p:spPr>
                  <a:xfrm flipV="1">
                    <a:off x="5221314" y="4938793"/>
                    <a:ext cx="0" cy="511444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9" name="Straight Connector 218"/>
                  <p:cNvCxnSpPr/>
                  <p:nvPr/>
                </p:nvCxnSpPr>
                <p:spPr>
                  <a:xfrm flipH="1" flipV="1">
                    <a:off x="5086350" y="4752975"/>
                    <a:ext cx="134964" cy="18581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0" name="Straight Connector 219"/>
                  <p:cNvCxnSpPr/>
                  <p:nvPr/>
                </p:nvCxnSpPr>
                <p:spPr>
                  <a:xfrm flipV="1">
                    <a:off x="5221314" y="4752975"/>
                    <a:ext cx="134964" cy="18581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0" name="Group 209"/>
                <p:cNvGrpSpPr>
                  <a:grpSpLocks noChangeAspect="1"/>
                </p:cNvGrpSpPr>
                <p:nvPr/>
              </p:nvGrpSpPr>
              <p:grpSpPr>
                <a:xfrm>
                  <a:off x="874959" y="3325780"/>
                  <a:ext cx="182880" cy="472405"/>
                  <a:chOff x="5086350" y="4752975"/>
                  <a:chExt cx="269928" cy="697262"/>
                </a:xfrm>
              </p:grpSpPr>
              <p:cxnSp>
                <p:nvCxnSpPr>
                  <p:cNvPr id="215" name="Straight Connector 214"/>
                  <p:cNvCxnSpPr/>
                  <p:nvPr/>
                </p:nvCxnSpPr>
                <p:spPr>
                  <a:xfrm flipV="1">
                    <a:off x="5221314" y="4938793"/>
                    <a:ext cx="0" cy="511444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6" name="Straight Connector 215"/>
                  <p:cNvCxnSpPr/>
                  <p:nvPr/>
                </p:nvCxnSpPr>
                <p:spPr>
                  <a:xfrm flipH="1" flipV="1">
                    <a:off x="5086350" y="4752975"/>
                    <a:ext cx="134964" cy="18581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7" name="Straight Connector 216"/>
                  <p:cNvCxnSpPr/>
                  <p:nvPr/>
                </p:nvCxnSpPr>
                <p:spPr>
                  <a:xfrm flipV="1">
                    <a:off x="5221314" y="4752975"/>
                    <a:ext cx="134964" cy="18581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1" name="Group 210"/>
                <p:cNvGrpSpPr>
                  <a:grpSpLocks noChangeAspect="1"/>
                </p:cNvGrpSpPr>
                <p:nvPr/>
              </p:nvGrpSpPr>
              <p:grpSpPr>
                <a:xfrm>
                  <a:off x="1158316" y="3325778"/>
                  <a:ext cx="182880" cy="472405"/>
                  <a:chOff x="5086350" y="4752975"/>
                  <a:chExt cx="269928" cy="697262"/>
                </a:xfrm>
              </p:grpSpPr>
              <p:cxnSp>
                <p:nvCxnSpPr>
                  <p:cNvPr id="212" name="Straight Connector 211"/>
                  <p:cNvCxnSpPr/>
                  <p:nvPr/>
                </p:nvCxnSpPr>
                <p:spPr>
                  <a:xfrm flipV="1">
                    <a:off x="5221314" y="4938793"/>
                    <a:ext cx="0" cy="511444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3" name="Straight Connector 212"/>
                  <p:cNvCxnSpPr/>
                  <p:nvPr/>
                </p:nvCxnSpPr>
                <p:spPr>
                  <a:xfrm flipH="1" flipV="1">
                    <a:off x="5086350" y="4752975"/>
                    <a:ext cx="134964" cy="18581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4" name="Straight Connector 213"/>
                  <p:cNvCxnSpPr/>
                  <p:nvPr/>
                </p:nvCxnSpPr>
                <p:spPr>
                  <a:xfrm flipV="1">
                    <a:off x="5221314" y="4752975"/>
                    <a:ext cx="134964" cy="18581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275" name="Straight Connector 274"/>
              <p:cNvCxnSpPr/>
              <p:nvPr/>
            </p:nvCxnSpPr>
            <p:spPr>
              <a:xfrm rot="18900000" flipV="1">
                <a:off x="5199412" y="5805189"/>
                <a:ext cx="0" cy="72876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Straight Connector 275"/>
              <p:cNvCxnSpPr/>
              <p:nvPr/>
            </p:nvCxnSpPr>
            <p:spPr>
              <a:xfrm rot="18900000" flipV="1">
                <a:off x="5383466" y="5805189"/>
                <a:ext cx="0" cy="72876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Straight Connector 276"/>
              <p:cNvCxnSpPr/>
              <p:nvPr/>
            </p:nvCxnSpPr>
            <p:spPr>
              <a:xfrm rot="18900000" flipV="1">
                <a:off x="5465731" y="5794612"/>
                <a:ext cx="0" cy="72876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0" name="TextBox 279"/>
              <p:cNvSpPr txBox="1"/>
              <p:nvPr/>
            </p:nvSpPr>
            <p:spPr>
              <a:xfrm>
                <a:off x="4305063" y="6100837"/>
                <a:ext cx="71205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Radio 1</a:t>
                </a:r>
              </a:p>
            </p:txBody>
          </p:sp>
          <p:sp>
            <p:nvSpPr>
              <p:cNvPr id="281" name="TextBox 280"/>
              <p:cNvSpPr txBox="1"/>
              <p:nvPr/>
            </p:nvSpPr>
            <p:spPr>
              <a:xfrm>
                <a:off x="5025912" y="6103056"/>
                <a:ext cx="71205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Radio 2</a:t>
                </a:r>
              </a:p>
            </p:txBody>
          </p:sp>
        </p:grpSp>
        <p:grpSp>
          <p:nvGrpSpPr>
            <p:cNvPr id="301" name="Group 300"/>
            <p:cNvGrpSpPr/>
            <p:nvPr/>
          </p:nvGrpSpPr>
          <p:grpSpPr>
            <a:xfrm>
              <a:off x="6932460" y="4980820"/>
              <a:ext cx="1389697" cy="1390876"/>
              <a:chOff x="6238186" y="4989287"/>
              <a:chExt cx="1389697" cy="1390876"/>
            </a:xfrm>
          </p:grpSpPr>
          <p:pic>
            <p:nvPicPr>
              <p:cNvPr id="224" name="Picture 2" descr="https://d2gg9evh47fn9z.cloudfront.net/thumb_COLOURBOX6511181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902260">
                <a:off x="6668088" y="4973752"/>
                <a:ext cx="401198" cy="4322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25" name="Group 224"/>
              <p:cNvGrpSpPr>
                <a:grpSpLocks noChangeAspect="1"/>
              </p:cNvGrpSpPr>
              <p:nvPr/>
            </p:nvGrpSpPr>
            <p:grpSpPr>
              <a:xfrm>
                <a:off x="6333157" y="5743650"/>
                <a:ext cx="409863" cy="339082"/>
                <a:chOff x="211390" y="3325778"/>
                <a:chExt cx="1275339" cy="1055093"/>
              </a:xfrm>
            </p:grpSpPr>
            <p:sp>
              <p:nvSpPr>
                <p:cNvPr id="226" name="Rounded Rectangle 225"/>
                <p:cNvSpPr/>
                <p:nvPr/>
              </p:nvSpPr>
              <p:spPr>
                <a:xfrm>
                  <a:off x="211390" y="3798184"/>
                  <a:ext cx="1275339" cy="582687"/>
                </a:xfrm>
                <a:prstGeom prst="roundRect">
                  <a:avLst/>
                </a:prstGeom>
                <a:noFill/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>
                      <a:solidFill>
                        <a:schemeClr val="tx1"/>
                      </a:solidFill>
                      <a:latin typeface="helvetica" panose="020B0604020202020204" pitchFamily="34" charset="0"/>
                      <a:cs typeface="helvetica" panose="020B0604020202020204" pitchFamily="34" charset="0"/>
                    </a:rPr>
                    <a:t>Rx</a:t>
                  </a:r>
                </a:p>
              </p:txBody>
            </p:sp>
            <p:grpSp>
              <p:nvGrpSpPr>
                <p:cNvPr id="227" name="Group 226"/>
                <p:cNvGrpSpPr>
                  <a:grpSpLocks noChangeAspect="1"/>
                </p:cNvGrpSpPr>
                <p:nvPr/>
              </p:nvGrpSpPr>
              <p:grpSpPr>
                <a:xfrm>
                  <a:off x="310056" y="3325780"/>
                  <a:ext cx="182880" cy="472405"/>
                  <a:chOff x="5086350" y="4752975"/>
                  <a:chExt cx="269928" cy="697262"/>
                </a:xfrm>
              </p:grpSpPr>
              <p:cxnSp>
                <p:nvCxnSpPr>
                  <p:cNvPr id="240" name="Straight Connector 239"/>
                  <p:cNvCxnSpPr/>
                  <p:nvPr/>
                </p:nvCxnSpPr>
                <p:spPr>
                  <a:xfrm flipV="1">
                    <a:off x="5221314" y="4938793"/>
                    <a:ext cx="0" cy="511444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1" name="Straight Connector 240"/>
                  <p:cNvCxnSpPr/>
                  <p:nvPr/>
                </p:nvCxnSpPr>
                <p:spPr>
                  <a:xfrm flipH="1" flipV="1">
                    <a:off x="5086350" y="4752975"/>
                    <a:ext cx="134964" cy="18581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2" name="Straight Connector 241"/>
                  <p:cNvCxnSpPr/>
                  <p:nvPr/>
                </p:nvCxnSpPr>
                <p:spPr>
                  <a:xfrm flipV="1">
                    <a:off x="5221314" y="4752975"/>
                    <a:ext cx="134964" cy="18581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28" name="Group 227"/>
                <p:cNvGrpSpPr>
                  <a:grpSpLocks noChangeAspect="1"/>
                </p:cNvGrpSpPr>
                <p:nvPr/>
              </p:nvGrpSpPr>
              <p:grpSpPr>
                <a:xfrm>
                  <a:off x="591602" y="3325780"/>
                  <a:ext cx="182880" cy="472405"/>
                  <a:chOff x="5086350" y="4752975"/>
                  <a:chExt cx="269928" cy="697262"/>
                </a:xfrm>
              </p:grpSpPr>
              <p:cxnSp>
                <p:nvCxnSpPr>
                  <p:cNvPr id="237" name="Straight Connector 236"/>
                  <p:cNvCxnSpPr/>
                  <p:nvPr/>
                </p:nvCxnSpPr>
                <p:spPr>
                  <a:xfrm flipV="1">
                    <a:off x="5221314" y="4938793"/>
                    <a:ext cx="0" cy="511444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8" name="Straight Connector 237"/>
                  <p:cNvCxnSpPr/>
                  <p:nvPr/>
                </p:nvCxnSpPr>
                <p:spPr>
                  <a:xfrm flipH="1" flipV="1">
                    <a:off x="5086350" y="4752975"/>
                    <a:ext cx="134964" cy="18581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9" name="Straight Connector 238"/>
                  <p:cNvCxnSpPr/>
                  <p:nvPr/>
                </p:nvCxnSpPr>
                <p:spPr>
                  <a:xfrm flipV="1">
                    <a:off x="5221314" y="4752975"/>
                    <a:ext cx="134964" cy="18581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29" name="Group 228"/>
                <p:cNvGrpSpPr>
                  <a:grpSpLocks noChangeAspect="1"/>
                </p:cNvGrpSpPr>
                <p:nvPr/>
              </p:nvGrpSpPr>
              <p:grpSpPr>
                <a:xfrm>
                  <a:off x="874959" y="3325780"/>
                  <a:ext cx="182880" cy="472405"/>
                  <a:chOff x="5086350" y="4752975"/>
                  <a:chExt cx="269928" cy="697262"/>
                </a:xfrm>
              </p:grpSpPr>
              <p:cxnSp>
                <p:nvCxnSpPr>
                  <p:cNvPr id="234" name="Straight Connector 233"/>
                  <p:cNvCxnSpPr/>
                  <p:nvPr/>
                </p:nvCxnSpPr>
                <p:spPr>
                  <a:xfrm flipV="1">
                    <a:off x="5221314" y="4938793"/>
                    <a:ext cx="0" cy="511444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5" name="Straight Connector 234"/>
                  <p:cNvCxnSpPr/>
                  <p:nvPr/>
                </p:nvCxnSpPr>
                <p:spPr>
                  <a:xfrm flipH="1" flipV="1">
                    <a:off x="5086350" y="4752975"/>
                    <a:ext cx="134964" cy="18581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6" name="Straight Connector 235"/>
                  <p:cNvCxnSpPr/>
                  <p:nvPr/>
                </p:nvCxnSpPr>
                <p:spPr>
                  <a:xfrm flipV="1">
                    <a:off x="5221314" y="4752975"/>
                    <a:ext cx="134964" cy="18581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30" name="Group 229"/>
                <p:cNvGrpSpPr>
                  <a:grpSpLocks noChangeAspect="1"/>
                </p:cNvGrpSpPr>
                <p:nvPr/>
              </p:nvGrpSpPr>
              <p:grpSpPr>
                <a:xfrm>
                  <a:off x="1158316" y="3325778"/>
                  <a:ext cx="182880" cy="472405"/>
                  <a:chOff x="5086350" y="4752975"/>
                  <a:chExt cx="269928" cy="697262"/>
                </a:xfrm>
              </p:grpSpPr>
              <p:cxnSp>
                <p:nvCxnSpPr>
                  <p:cNvPr id="231" name="Straight Connector 230"/>
                  <p:cNvCxnSpPr/>
                  <p:nvPr/>
                </p:nvCxnSpPr>
                <p:spPr>
                  <a:xfrm flipV="1">
                    <a:off x="5221314" y="4938793"/>
                    <a:ext cx="0" cy="511444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2" name="Straight Connector 231"/>
                  <p:cNvCxnSpPr/>
                  <p:nvPr/>
                </p:nvCxnSpPr>
                <p:spPr>
                  <a:xfrm flipH="1" flipV="1">
                    <a:off x="5086350" y="4752975"/>
                    <a:ext cx="134964" cy="18581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3" name="Straight Connector 232"/>
                  <p:cNvCxnSpPr/>
                  <p:nvPr/>
                </p:nvCxnSpPr>
                <p:spPr>
                  <a:xfrm flipV="1">
                    <a:off x="5221314" y="4752975"/>
                    <a:ext cx="134964" cy="18581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43" name="Group 242"/>
              <p:cNvGrpSpPr>
                <a:grpSpLocks noChangeAspect="1"/>
              </p:cNvGrpSpPr>
              <p:nvPr/>
            </p:nvGrpSpPr>
            <p:grpSpPr>
              <a:xfrm>
                <a:off x="7028104" y="5743650"/>
                <a:ext cx="409863" cy="339082"/>
                <a:chOff x="211390" y="3325778"/>
                <a:chExt cx="1275339" cy="1055093"/>
              </a:xfrm>
            </p:grpSpPr>
            <p:sp>
              <p:nvSpPr>
                <p:cNvPr id="244" name="Rounded Rectangle 243"/>
                <p:cNvSpPr/>
                <p:nvPr/>
              </p:nvSpPr>
              <p:spPr>
                <a:xfrm>
                  <a:off x="211390" y="3798184"/>
                  <a:ext cx="1275339" cy="582687"/>
                </a:xfrm>
                <a:prstGeom prst="roundRect">
                  <a:avLst/>
                </a:prstGeom>
                <a:noFill/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 err="1">
                      <a:solidFill>
                        <a:schemeClr val="tx1"/>
                      </a:solidFill>
                      <a:latin typeface="helvetica" panose="020B0604020202020204" pitchFamily="34" charset="0"/>
                      <a:cs typeface="helvetica" panose="020B0604020202020204" pitchFamily="34" charset="0"/>
                    </a:rPr>
                    <a:t>Tx</a:t>
                  </a:r>
                  <a:endParaRPr lang="en-US" sz="1200" dirty="0">
                    <a:solidFill>
                      <a:schemeClr val="tx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grpSp>
              <p:nvGrpSpPr>
                <p:cNvPr id="245" name="Group 244"/>
                <p:cNvGrpSpPr>
                  <a:grpSpLocks noChangeAspect="1"/>
                </p:cNvGrpSpPr>
                <p:nvPr/>
              </p:nvGrpSpPr>
              <p:grpSpPr>
                <a:xfrm>
                  <a:off x="310056" y="3325780"/>
                  <a:ext cx="182880" cy="472405"/>
                  <a:chOff x="5086350" y="4752975"/>
                  <a:chExt cx="269928" cy="697262"/>
                </a:xfrm>
              </p:grpSpPr>
              <p:cxnSp>
                <p:nvCxnSpPr>
                  <p:cNvPr id="258" name="Straight Connector 257"/>
                  <p:cNvCxnSpPr/>
                  <p:nvPr/>
                </p:nvCxnSpPr>
                <p:spPr>
                  <a:xfrm flipV="1">
                    <a:off x="5221314" y="4938793"/>
                    <a:ext cx="0" cy="511444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9" name="Straight Connector 258"/>
                  <p:cNvCxnSpPr/>
                  <p:nvPr/>
                </p:nvCxnSpPr>
                <p:spPr>
                  <a:xfrm flipH="1" flipV="1">
                    <a:off x="5086350" y="4752975"/>
                    <a:ext cx="134964" cy="18581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0" name="Straight Connector 259"/>
                  <p:cNvCxnSpPr/>
                  <p:nvPr/>
                </p:nvCxnSpPr>
                <p:spPr>
                  <a:xfrm flipV="1">
                    <a:off x="5221314" y="4752975"/>
                    <a:ext cx="134964" cy="18581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46" name="Group 245"/>
                <p:cNvGrpSpPr>
                  <a:grpSpLocks noChangeAspect="1"/>
                </p:cNvGrpSpPr>
                <p:nvPr/>
              </p:nvGrpSpPr>
              <p:grpSpPr>
                <a:xfrm>
                  <a:off x="591602" y="3325780"/>
                  <a:ext cx="182880" cy="472405"/>
                  <a:chOff x="5086350" y="4752975"/>
                  <a:chExt cx="269928" cy="697262"/>
                </a:xfrm>
              </p:grpSpPr>
              <p:cxnSp>
                <p:nvCxnSpPr>
                  <p:cNvPr id="255" name="Straight Connector 254"/>
                  <p:cNvCxnSpPr/>
                  <p:nvPr/>
                </p:nvCxnSpPr>
                <p:spPr>
                  <a:xfrm flipV="1">
                    <a:off x="5221314" y="4938793"/>
                    <a:ext cx="0" cy="511444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6" name="Straight Connector 255"/>
                  <p:cNvCxnSpPr/>
                  <p:nvPr/>
                </p:nvCxnSpPr>
                <p:spPr>
                  <a:xfrm flipH="1" flipV="1">
                    <a:off x="5086350" y="4752975"/>
                    <a:ext cx="134964" cy="18581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7" name="Straight Connector 256"/>
                  <p:cNvCxnSpPr/>
                  <p:nvPr/>
                </p:nvCxnSpPr>
                <p:spPr>
                  <a:xfrm flipV="1">
                    <a:off x="5221314" y="4752975"/>
                    <a:ext cx="134964" cy="18581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47" name="Group 246"/>
                <p:cNvGrpSpPr>
                  <a:grpSpLocks noChangeAspect="1"/>
                </p:cNvGrpSpPr>
                <p:nvPr/>
              </p:nvGrpSpPr>
              <p:grpSpPr>
                <a:xfrm>
                  <a:off x="874959" y="3325780"/>
                  <a:ext cx="182880" cy="472405"/>
                  <a:chOff x="5086350" y="4752975"/>
                  <a:chExt cx="269928" cy="697262"/>
                </a:xfrm>
              </p:grpSpPr>
              <p:cxnSp>
                <p:nvCxnSpPr>
                  <p:cNvPr id="252" name="Straight Connector 251"/>
                  <p:cNvCxnSpPr/>
                  <p:nvPr/>
                </p:nvCxnSpPr>
                <p:spPr>
                  <a:xfrm flipV="1">
                    <a:off x="5221314" y="4938793"/>
                    <a:ext cx="0" cy="511444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3" name="Straight Connector 252"/>
                  <p:cNvCxnSpPr/>
                  <p:nvPr/>
                </p:nvCxnSpPr>
                <p:spPr>
                  <a:xfrm flipH="1" flipV="1">
                    <a:off x="5086350" y="4752975"/>
                    <a:ext cx="134964" cy="18581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4" name="Straight Connector 253"/>
                  <p:cNvCxnSpPr/>
                  <p:nvPr/>
                </p:nvCxnSpPr>
                <p:spPr>
                  <a:xfrm flipV="1">
                    <a:off x="5221314" y="4752975"/>
                    <a:ext cx="134964" cy="18581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48" name="Group 247"/>
                <p:cNvGrpSpPr>
                  <a:grpSpLocks noChangeAspect="1"/>
                </p:cNvGrpSpPr>
                <p:nvPr/>
              </p:nvGrpSpPr>
              <p:grpSpPr>
                <a:xfrm>
                  <a:off x="1158316" y="3325778"/>
                  <a:ext cx="182880" cy="472405"/>
                  <a:chOff x="5086350" y="4752975"/>
                  <a:chExt cx="269928" cy="697262"/>
                </a:xfrm>
              </p:grpSpPr>
              <p:cxnSp>
                <p:nvCxnSpPr>
                  <p:cNvPr id="249" name="Straight Connector 248"/>
                  <p:cNvCxnSpPr/>
                  <p:nvPr/>
                </p:nvCxnSpPr>
                <p:spPr>
                  <a:xfrm flipV="1">
                    <a:off x="5221314" y="4938793"/>
                    <a:ext cx="0" cy="511444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0" name="Straight Connector 249"/>
                  <p:cNvCxnSpPr/>
                  <p:nvPr/>
                </p:nvCxnSpPr>
                <p:spPr>
                  <a:xfrm flipH="1" flipV="1">
                    <a:off x="5086350" y="4752975"/>
                    <a:ext cx="134964" cy="18581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1" name="Straight Connector 250"/>
                  <p:cNvCxnSpPr/>
                  <p:nvPr/>
                </p:nvCxnSpPr>
                <p:spPr>
                  <a:xfrm flipV="1">
                    <a:off x="5221314" y="4752975"/>
                    <a:ext cx="134964" cy="18581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61" name="Group 260"/>
              <p:cNvGrpSpPr/>
              <p:nvPr/>
            </p:nvGrpSpPr>
            <p:grpSpPr>
              <a:xfrm>
                <a:off x="6400037" y="5317329"/>
                <a:ext cx="961774" cy="398204"/>
                <a:chOff x="8535109" y="2456502"/>
                <a:chExt cx="3473865" cy="999283"/>
              </a:xfrm>
            </p:grpSpPr>
            <p:grpSp>
              <p:nvGrpSpPr>
                <p:cNvPr id="262" name="Group 261"/>
                <p:cNvGrpSpPr/>
                <p:nvPr/>
              </p:nvGrpSpPr>
              <p:grpSpPr>
                <a:xfrm>
                  <a:off x="8535109" y="2456502"/>
                  <a:ext cx="1625545" cy="999283"/>
                  <a:chOff x="2755140" y="1945164"/>
                  <a:chExt cx="1964324" cy="1552857"/>
                </a:xfrm>
              </p:grpSpPr>
              <p:cxnSp>
                <p:nvCxnSpPr>
                  <p:cNvPr id="268" name="Straight Arrow Connector 267"/>
                  <p:cNvCxnSpPr/>
                  <p:nvPr/>
                </p:nvCxnSpPr>
                <p:spPr>
                  <a:xfrm flipV="1">
                    <a:off x="2755140" y="1945164"/>
                    <a:ext cx="1964322" cy="1533106"/>
                  </a:xfrm>
                  <a:prstGeom prst="straightConnector1">
                    <a:avLst/>
                  </a:prstGeom>
                  <a:ln w="19050">
                    <a:solidFill>
                      <a:srgbClr val="FF0000"/>
                    </a:solidFill>
                    <a:prstDash val="dash"/>
                    <a:headEnd type="non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9" name="Straight Arrow Connector 268"/>
                  <p:cNvCxnSpPr/>
                  <p:nvPr/>
                </p:nvCxnSpPr>
                <p:spPr>
                  <a:xfrm flipV="1">
                    <a:off x="3124823" y="1945166"/>
                    <a:ext cx="1594641" cy="1552855"/>
                  </a:xfrm>
                  <a:prstGeom prst="straightConnector1">
                    <a:avLst/>
                  </a:prstGeom>
                  <a:ln w="19050">
                    <a:solidFill>
                      <a:srgbClr val="FF0000"/>
                    </a:solidFill>
                    <a:prstDash val="dash"/>
                    <a:headEnd type="non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0" name="Straight Arrow Connector 269"/>
                  <p:cNvCxnSpPr/>
                  <p:nvPr/>
                </p:nvCxnSpPr>
                <p:spPr>
                  <a:xfrm flipV="1">
                    <a:off x="3513860" y="1945166"/>
                    <a:ext cx="1205603" cy="1530301"/>
                  </a:xfrm>
                  <a:prstGeom prst="straightConnector1">
                    <a:avLst/>
                  </a:prstGeom>
                  <a:ln w="19050">
                    <a:solidFill>
                      <a:srgbClr val="FF0000"/>
                    </a:solidFill>
                    <a:prstDash val="dash"/>
                    <a:headEnd type="non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1" name="Straight Arrow Connector 270"/>
                  <p:cNvCxnSpPr/>
                  <p:nvPr/>
                </p:nvCxnSpPr>
                <p:spPr>
                  <a:xfrm flipV="1">
                    <a:off x="3896288" y="1945166"/>
                    <a:ext cx="823174" cy="1530301"/>
                  </a:xfrm>
                  <a:prstGeom prst="straightConnector1">
                    <a:avLst/>
                  </a:prstGeom>
                  <a:ln w="19050">
                    <a:solidFill>
                      <a:srgbClr val="FF0000"/>
                    </a:solidFill>
                    <a:prstDash val="dash"/>
                    <a:headEnd type="non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63" name="Group 262"/>
                <p:cNvGrpSpPr/>
                <p:nvPr/>
              </p:nvGrpSpPr>
              <p:grpSpPr>
                <a:xfrm flipH="1">
                  <a:off x="10160653" y="2471016"/>
                  <a:ext cx="1848321" cy="984769"/>
                  <a:chOff x="2485935" y="1945164"/>
                  <a:chExt cx="2233529" cy="1530303"/>
                </a:xfrm>
              </p:grpSpPr>
              <p:cxnSp>
                <p:nvCxnSpPr>
                  <p:cNvPr id="264" name="Straight Arrow Connector 263"/>
                  <p:cNvCxnSpPr/>
                  <p:nvPr/>
                </p:nvCxnSpPr>
                <p:spPr>
                  <a:xfrm flipV="1">
                    <a:off x="2485935" y="1945166"/>
                    <a:ext cx="2233525" cy="1530301"/>
                  </a:xfrm>
                  <a:prstGeom prst="straightConnector1">
                    <a:avLst/>
                  </a:prstGeom>
                  <a:ln w="19050">
                    <a:solidFill>
                      <a:srgbClr val="0070C0"/>
                    </a:solidFill>
                    <a:prstDash val="dash"/>
                    <a:headEnd type="triangle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5" name="Straight Arrow Connector 264"/>
                  <p:cNvCxnSpPr/>
                  <p:nvPr/>
                </p:nvCxnSpPr>
                <p:spPr>
                  <a:xfrm flipV="1">
                    <a:off x="2883407" y="1945166"/>
                    <a:ext cx="1836057" cy="1507747"/>
                  </a:xfrm>
                  <a:prstGeom prst="straightConnector1">
                    <a:avLst/>
                  </a:prstGeom>
                  <a:ln w="19050">
                    <a:solidFill>
                      <a:srgbClr val="0070C0"/>
                    </a:solidFill>
                    <a:prstDash val="dash"/>
                    <a:headEnd type="triangle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6" name="Straight Arrow Connector 265"/>
                  <p:cNvCxnSpPr/>
                  <p:nvPr/>
                </p:nvCxnSpPr>
                <p:spPr>
                  <a:xfrm flipV="1">
                    <a:off x="3308463" y="1945164"/>
                    <a:ext cx="1411000" cy="1530302"/>
                  </a:xfrm>
                  <a:prstGeom prst="straightConnector1">
                    <a:avLst/>
                  </a:prstGeom>
                  <a:ln w="19050">
                    <a:solidFill>
                      <a:srgbClr val="0070C0"/>
                    </a:solidFill>
                    <a:prstDash val="dash"/>
                    <a:headEnd type="triangle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7" name="Straight Arrow Connector 266"/>
                  <p:cNvCxnSpPr/>
                  <p:nvPr/>
                </p:nvCxnSpPr>
                <p:spPr>
                  <a:xfrm flipV="1">
                    <a:off x="3622325" y="1945164"/>
                    <a:ext cx="1097138" cy="1530302"/>
                  </a:xfrm>
                  <a:prstGeom prst="straightConnector1">
                    <a:avLst/>
                  </a:prstGeom>
                  <a:ln w="19050">
                    <a:solidFill>
                      <a:srgbClr val="0070C0"/>
                    </a:solidFill>
                    <a:prstDash val="dash"/>
                    <a:headEnd type="triangle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282" name="TextBox 281"/>
              <p:cNvSpPr txBox="1"/>
              <p:nvPr/>
            </p:nvSpPr>
            <p:spPr>
              <a:xfrm>
                <a:off x="6238186" y="6100946"/>
                <a:ext cx="71205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Radio 1</a:t>
                </a:r>
              </a:p>
            </p:txBody>
          </p:sp>
          <p:sp>
            <p:nvSpPr>
              <p:cNvPr id="283" name="TextBox 282"/>
              <p:cNvSpPr txBox="1"/>
              <p:nvPr/>
            </p:nvSpPr>
            <p:spPr>
              <a:xfrm>
                <a:off x="6915829" y="6103164"/>
                <a:ext cx="71205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Radio 2</a:t>
                </a:r>
              </a:p>
            </p:txBody>
          </p:sp>
        </p:grpSp>
        <p:sp>
          <p:nvSpPr>
            <p:cNvPr id="295" name="TextBox 294"/>
            <p:cNvSpPr txBox="1"/>
            <p:nvPr/>
          </p:nvSpPr>
          <p:spPr>
            <a:xfrm>
              <a:off x="4093959" y="4967649"/>
              <a:ext cx="12664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Role-switch</a:t>
              </a:r>
            </a:p>
          </p:txBody>
        </p:sp>
        <p:sp>
          <p:nvSpPr>
            <p:cNvPr id="296" name="TextBox 295"/>
            <p:cNvSpPr txBox="1"/>
            <p:nvPr/>
          </p:nvSpPr>
          <p:spPr>
            <a:xfrm>
              <a:off x="6048645" y="4969461"/>
              <a:ext cx="1099275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dirty="0"/>
                <a:t>Rx weight</a:t>
              </a:r>
              <a:br>
                <a:rPr lang="en-US" dirty="0"/>
              </a:br>
              <a:r>
                <a:rPr lang="en-US" dirty="0"/>
                <a:t>search 2</a:t>
              </a:r>
            </a:p>
          </p:txBody>
        </p:sp>
        <p:sp>
          <p:nvSpPr>
            <p:cNvPr id="297" name="Right Arrow 296"/>
            <p:cNvSpPr/>
            <p:nvPr/>
          </p:nvSpPr>
          <p:spPr>
            <a:xfrm>
              <a:off x="4553778" y="5372767"/>
              <a:ext cx="370933" cy="22630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Right Arrow 297"/>
            <p:cNvSpPr/>
            <p:nvPr/>
          </p:nvSpPr>
          <p:spPr>
            <a:xfrm>
              <a:off x="6425289" y="5559888"/>
              <a:ext cx="370933" cy="22630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4" name="Straight Connector 303"/>
            <p:cNvCxnSpPr/>
            <p:nvPr/>
          </p:nvCxnSpPr>
          <p:spPr>
            <a:xfrm flipH="1" flipV="1">
              <a:off x="1964218" y="6472767"/>
              <a:ext cx="6949440" cy="0"/>
            </a:xfrm>
            <a:prstGeom prst="line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5"/>
            <p:cNvSpPr/>
            <p:nvPr/>
          </p:nvSpPr>
          <p:spPr>
            <a:xfrm>
              <a:off x="227313" y="4420950"/>
              <a:ext cx="1737360" cy="208145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latin typeface="Arial" pitchFamily="34" charset="0"/>
                  <a:cs typeface="Arial" pitchFamily="34" charset="0"/>
                </a:rPr>
                <a:t>Role-switching</a:t>
              </a:r>
              <a:br>
                <a:rPr lang="en-US" altLang="zh-CN" sz="2400" b="1" dirty="0">
                  <a:latin typeface="Arial" pitchFamily="34" charset="0"/>
                  <a:cs typeface="Arial" pitchFamily="34" charset="0"/>
                </a:rPr>
              </a:br>
              <a:r>
                <a:rPr lang="en-US" altLang="zh-CN" sz="2400" b="1" dirty="0" err="1">
                  <a:latin typeface="Arial" pitchFamily="34" charset="0"/>
                  <a:cs typeface="Arial" pitchFamily="34" charset="0"/>
                </a:rPr>
                <a:t>Beamform</a:t>
              </a:r>
              <a:endParaRPr lang="en-US" altLang="zh-CN" sz="24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4" name="TextBox 283"/>
            <p:cNvSpPr txBox="1"/>
            <p:nvPr/>
          </p:nvSpPr>
          <p:spPr>
            <a:xfrm>
              <a:off x="2332346" y="4969461"/>
              <a:ext cx="1099275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dirty="0"/>
                <a:t>Rx weight</a:t>
              </a:r>
              <a:br>
                <a:rPr lang="en-US" dirty="0"/>
              </a:br>
              <a:r>
                <a:rPr lang="en-US" dirty="0"/>
                <a:t>search 1</a:t>
              </a:r>
            </a:p>
          </p:txBody>
        </p:sp>
        <p:sp>
          <p:nvSpPr>
            <p:cNvPr id="299" name="Right Arrow 298"/>
            <p:cNvSpPr/>
            <p:nvPr/>
          </p:nvSpPr>
          <p:spPr>
            <a:xfrm>
              <a:off x="2708990" y="5559888"/>
              <a:ext cx="370933" cy="22630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7" name="Straight Connector 306"/>
            <p:cNvCxnSpPr/>
            <p:nvPr/>
          </p:nvCxnSpPr>
          <p:spPr>
            <a:xfrm flipV="1">
              <a:off x="8970433" y="4443338"/>
              <a:ext cx="0" cy="2025235"/>
            </a:xfrm>
            <a:prstGeom prst="line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8" name="AutoShape 3"/>
          <p:cNvSpPr>
            <a:spLocks noChangeArrowheads="1"/>
          </p:cNvSpPr>
          <p:nvPr/>
        </p:nvSpPr>
        <p:spPr bwMode="auto">
          <a:xfrm>
            <a:off x="1737360" y="850901"/>
            <a:ext cx="8686800" cy="635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3CC">
                  <a:alpha val="98000"/>
                </a:srgbClr>
              </a:gs>
              <a:gs pos="100000">
                <a:srgbClr val="00185E">
                  <a:alpha val="0"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199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645920" y="245896"/>
            <a:ext cx="85344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30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Enhanced 2: Frequency Diversity</a:t>
            </a:r>
          </a:p>
        </p:txBody>
      </p:sp>
      <p:grpSp>
        <p:nvGrpSpPr>
          <p:cNvPr id="192" name="Group 19"/>
          <p:cNvGrpSpPr/>
          <p:nvPr/>
        </p:nvGrpSpPr>
        <p:grpSpPr>
          <a:xfrm>
            <a:off x="3883844" y="3343254"/>
            <a:ext cx="6468005" cy="400110"/>
            <a:chOff x="676469" y="5410199"/>
            <a:chExt cx="6468005" cy="400110"/>
          </a:xfrm>
        </p:grpSpPr>
        <p:sp>
          <p:nvSpPr>
            <p:cNvPr id="193" name="Oval 192"/>
            <p:cNvSpPr/>
            <p:nvPr/>
          </p:nvSpPr>
          <p:spPr>
            <a:xfrm>
              <a:off x="676469" y="5577259"/>
              <a:ext cx="92075" cy="92075"/>
            </a:xfrm>
            <a:prstGeom prst="ellipse">
              <a:avLst/>
            </a:prstGeom>
            <a:solidFill>
              <a:srgbClr val="0033CC"/>
            </a:solidFill>
            <a:ln>
              <a:solidFill>
                <a:srgbClr val="0033CC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194" name="Text Box 9"/>
            <p:cNvSpPr txBox="1">
              <a:spLocks noChangeArrowheads="1"/>
            </p:cNvSpPr>
            <p:nvPr/>
          </p:nvSpPr>
          <p:spPr bwMode="auto">
            <a:xfrm>
              <a:off x="888999" y="5410199"/>
              <a:ext cx="625547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zh-CN" sz="2000" dirty="0">
                  <a:latin typeface="Arial" pitchFamily="34" charset="0"/>
                  <a:cs typeface="Arial" pitchFamily="34" charset="0"/>
                </a:rPr>
                <a:t>Avoid </a:t>
              </a:r>
              <a:r>
                <a:rPr lang="en-US" altLang="zh-CN" sz="20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interference</a:t>
              </a:r>
              <a:endParaRPr lang="en-US" altLang="zh-CN" sz="20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738614" y="1179021"/>
            <a:ext cx="8620306" cy="2698717"/>
            <a:chOff x="151113" y="1179020"/>
            <a:chExt cx="8620306" cy="2698717"/>
          </a:xfrm>
        </p:grpSpPr>
        <p:grpSp>
          <p:nvGrpSpPr>
            <p:cNvPr id="191" name="Group 190"/>
            <p:cNvGrpSpPr/>
            <p:nvPr/>
          </p:nvGrpSpPr>
          <p:grpSpPr>
            <a:xfrm>
              <a:off x="3128162" y="2100466"/>
              <a:ext cx="1628982" cy="1199755"/>
              <a:chOff x="2974012" y="2428336"/>
              <a:chExt cx="1628982" cy="1199755"/>
            </a:xfrm>
          </p:grpSpPr>
          <p:cxnSp>
            <p:nvCxnSpPr>
              <p:cNvPr id="5" name="Straight Arrow Connector 4"/>
              <p:cNvCxnSpPr/>
              <p:nvPr/>
            </p:nvCxnSpPr>
            <p:spPr>
              <a:xfrm flipV="1">
                <a:off x="2985682" y="3541500"/>
                <a:ext cx="1529426" cy="3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Arrow Connector 5"/>
              <p:cNvCxnSpPr/>
              <p:nvPr/>
            </p:nvCxnSpPr>
            <p:spPr>
              <a:xfrm rot="16200000">
                <a:off x="3480955" y="3077642"/>
                <a:ext cx="1100897" cy="1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TextBox 6"/>
              <p:cNvSpPr txBox="1"/>
              <p:nvPr/>
            </p:nvSpPr>
            <p:spPr>
              <a:xfrm>
                <a:off x="4375046" y="3238323"/>
                <a:ext cx="22794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2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I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4060217" y="2495777"/>
                <a:ext cx="30489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2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Q</a:t>
                </a:r>
              </a:p>
            </p:txBody>
          </p:sp>
          <p:cxnSp>
            <p:nvCxnSpPr>
              <p:cNvPr id="9" name="Straight Arrow Connector 8"/>
              <p:cNvCxnSpPr/>
              <p:nvPr/>
            </p:nvCxnSpPr>
            <p:spPr>
              <a:xfrm flipH="1" flipV="1">
                <a:off x="3243512" y="2974095"/>
                <a:ext cx="796230" cy="559064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/>
              <p:cNvCxnSpPr/>
              <p:nvPr/>
            </p:nvCxnSpPr>
            <p:spPr>
              <a:xfrm flipH="1" flipV="1">
                <a:off x="3603224" y="2811539"/>
                <a:ext cx="807290" cy="544619"/>
              </a:xfrm>
              <a:prstGeom prst="straightConnector1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/>
              <p:cNvCxnSpPr/>
              <p:nvPr/>
            </p:nvCxnSpPr>
            <p:spPr>
              <a:xfrm flipV="1">
                <a:off x="3254945" y="2826911"/>
                <a:ext cx="366976" cy="153780"/>
              </a:xfrm>
              <a:prstGeom prst="straightConnector1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/>
              <p:cNvSpPr txBox="1"/>
              <p:nvPr/>
            </p:nvSpPr>
            <p:spPr>
              <a:xfrm>
                <a:off x="4077966" y="2891751"/>
                <a:ext cx="33214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S</a:t>
                </a:r>
                <a:r>
                  <a:rPr lang="en-US" sz="1400" baseline="-2500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l</a:t>
                </a:r>
                <a:endParaRPr lang="en-US" sz="1400" baseline="-250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cxnSp>
            <p:nvCxnSpPr>
              <p:cNvPr id="13" name="Straight Arrow Connector 12"/>
              <p:cNvCxnSpPr/>
              <p:nvPr/>
            </p:nvCxnSpPr>
            <p:spPr>
              <a:xfrm rot="22560000" flipV="1">
                <a:off x="4046311" y="3286536"/>
                <a:ext cx="333706" cy="303177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/>
              <p:nvPr/>
            </p:nvSpPr>
            <p:spPr>
              <a:xfrm>
                <a:off x="3356042" y="2428336"/>
                <a:ext cx="3048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S</a:t>
                </a:r>
                <a:endParaRPr lang="en-US" sz="1400" baseline="-250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2974012" y="2788177"/>
                <a:ext cx="36420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S</a:t>
                </a:r>
                <a:r>
                  <a:rPr lang="en-US" sz="1400" baseline="-2500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c</a:t>
                </a:r>
                <a:endParaRPr lang="en-US" sz="1400" baseline="-250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cxnSp>
            <p:nvCxnSpPr>
              <p:cNvPr id="16" name="Straight Arrow Connector 15"/>
              <p:cNvCxnSpPr/>
              <p:nvPr/>
            </p:nvCxnSpPr>
            <p:spPr>
              <a:xfrm flipH="1" flipV="1">
                <a:off x="3624909" y="2811539"/>
                <a:ext cx="414833" cy="72162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 flipH="1" flipV="1">
                <a:off x="3960356" y="3394246"/>
                <a:ext cx="74059" cy="126695"/>
              </a:xfrm>
              <a:prstGeom prst="straightConnector1">
                <a:avLst/>
              </a:prstGeom>
              <a:ln w="38100">
                <a:solidFill>
                  <a:schemeClr val="accent2"/>
                </a:solidFill>
                <a:prstDash val="solid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 flipH="1" flipV="1">
                <a:off x="3610050" y="2788808"/>
                <a:ext cx="353432" cy="625039"/>
              </a:xfrm>
              <a:prstGeom prst="straightConnector1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/>
            <p:cNvGrpSpPr>
              <a:grpSpLocks noChangeAspect="1"/>
            </p:cNvGrpSpPr>
            <p:nvPr/>
          </p:nvGrpSpPr>
          <p:grpSpPr>
            <a:xfrm>
              <a:off x="5975924" y="2131540"/>
              <a:ext cx="1560104" cy="1193713"/>
              <a:chOff x="3154166" y="4104717"/>
              <a:chExt cx="1819788" cy="1392409"/>
            </a:xfrm>
          </p:grpSpPr>
          <p:cxnSp>
            <p:nvCxnSpPr>
              <p:cNvPr id="20" name="Straight Arrow Connector 19"/>
              <p:cNvCxnSpPr/>
              <p:nvPr/>
            </p:nvCxnSpPr>
            <p:spPr>
              <a:xfrm flipV="1">
                <a:off x="3249235" y="5364791"/>
                <a:ext cx="1724719" cy="784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 rot="16200000">
                <a:off x="3748318" y="4859541"/>
                <a:ext cx="1275169" cy="1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/>
              <p:cNvSpPr txBox="1"/>
              <p:nvPr/>
            </p:nvSpPr>
            <p:spPr>
              <a:xfrm>
                <a:off x="4636396" y="5033364"/>
                <a:ext cx="265889" cy="3231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2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I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4416792" y="4185567"/>
                <a:ext cx="355642" cy="3231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2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Q</a:t>
                </a:r>
              </a:p>
            </p:txBody>
          </p:sp>
          <p:cxnSp>
            <p:nvCxnSpPr>
              <p:cNvPr id="24" name="Straight Arrow Connector 23"/>
              <p:cNvCxnSpPr/>
              <p:nvPr/>
            </p:nvCxnSpPr>
            <p:spPr>
              <a:xfrm flipH="1" flipV="1">
                <a:off x="3523893" y="4306066"/>
                <a:ext cx="964523" cy="584587"/>
              </a:xfrm>
              <a:prstGeom prst="straightConnector1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/>
              <p:nvPr/>
            </p:nvCxnSpPr>
            <p:spPr>
              <a:xfrm flipV="1">
                <a:off x="3429153" y="4280108"/>
                <a:ext cx="100254" cy="491985"/>
              </a:xfrm>
              <a:prstGeom prst="straightConnector1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/>
              <p:cNvSpPr txBox="1"/>
              <p:nvPr/>
            </p:nvSpPr>
            <p:spPr>
              <a:xfrm>
                <a:off x="4464355" y="4564751"/>
                <a:ext cx="387428" cy="3590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S</a:t>
                </a:r>
                <a:r>
                  <a:rPr lang="en-US" sz="1400" baseline="-2500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l</a:t>
                </a:r>
                <a:endParaRPr lang="en-US" sz="1400" baseline="-250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cxnSp>
            <p:nvCxnSpPr>
              <p:cNvPr id="27" name="Straight Arrow Connector 26"/>
              <p:cNvCxnSpPr/>
              <p:nvPr/>
            </p:nvCxnSpPr>
            <p:spPr>
              <a:xfrm rot="19440000" flipV="1">
                <a:off x="4252048" y="4933556"/>
                <a:ext cx="386532" cy="35117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/>
              <p:cNvSpPr txBox="1"/>
              <p:nvPr/>
            </p:nvSpPr>
            <p:spPr>
              <a:xfrm>
                <a:off x="3154166" y="4104717"/>
                <a:ext cx="355642" cy="3590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S</a:t>
                </a:r>
                <a:endParaRPr lang="en-US" sz="1400" baseline="-250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3249235" y="4827342"/>
                <a:ext cx="424825" cy="3590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S</a:t>
                </a:r>
                <a:r>
                  <a:rPr lang="en-US" sz="1400" baseline="-2500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c</a:t>
                </a:r>
                <a:endParaRPr lang="en-US" sz="1400" baseline="-250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cxnSp>
            <p:nvCxnSpPr>
              <p:cNvPr id="30" name="Straight Arrow Connector 29"/>
              <p:cNvCxnSpPr/>
              <p:nvPr/>
            </p:nvCxnSpPr>
            <p:spPr>
              <a:xfrm flipH="1" flipV="1">
                <a:off x="3536512" y="4336585"/>
                <a:ext cx="859048" cy="1050586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/>
              <p:cNvCxnSpPr/>
              <p:nvPr/>
            </p:nvCxnSpPr>
            <p:spPr>
              <a:xfrm flipH="1" flipV="1">
                <a:off x="4130334" y="5071807"/>
                <a:ext cx="259055" cy="301209"/>
              </a:xfrm>
              <a:prstGeom prst="straightConnector1">
                <a:avLst/>
              </a:prstGeom>
              <a:ln w="38100">
                <a:solidFill>
                  <a:schemeClr val="accent2"/>
                </a:solidFill>
                <a:prstDash val="solid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/>
              <p:cNvCxnSpPr/>
              <p:nvPr/>
            </p:nvCxnSpPr>
            <p:spPr>
              <a:xfrm flipH="1" flipV="1">
                <a:off x="3523893" y="4304051"/>
                <a:ext cx="606441" cy="779656"/>
              </a:xfrm>
              <a:prstGeom prst="straightConnector1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/>
              <p:cNvCxnSpPr/>
              <p:nvPr/>
            </p:nvCxnSpPr>
            <p:spPr>
              <a:xfrm flipH="1" flipV="1">
                <a:off x="3378700" y="4753195"/>
                <a:ext cx="959944" cy="621836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1" name="TextBox 50"/>
            <p:cNvSpPr txBox="1"/>
            <p:nvPr/>
          </p:nvSpPr>
          <p:spPr>
            <a:xfrm>
              <a:off x="3381442" y="1766131"/>
              <a:ext cx="11224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Channel 1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6182356" y="1760204"/>
              <a:ext cx="11224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Channel 7</a:t>
              </a:r>
            </a:p>
          </p:txBody>
        </p:sp>
        <p:cxnSp>
          <p:nvCxnSpPr>
            <p:cNvPr id="54" name="Straight Connector 53"/>
            <p:cNvCxnSpPr/>
            <p:nvPr/>
          </p:nvCxnSpPr>
          <p:spPr>
            <a:xfrm flipH="1">
              <a:off x="1913419" y="1195956"/>
              <a:ext cx="6858000" cy="0"/>
            </a:xfrm>
            <a:prstGeom prst="line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H="1">
              <a:off x="1945771" y="3866057"/>
              <a:ext cx="6766560" cy="0"/>
            </a:xfrm>
            <a:prstGeom prst="line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ectangle 66"/>
            <p:cNvSpPr/>
            <p:nvPr/>
          </p:nvSpPr>
          <p:spPr>
            <a:xfrm>
              <a:off x="151113" y="1179020"/>
              <a:ext cx="1737360" cy="269871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>
                  <a:latin typeface="Arial" pitchFamily="34" charset="0"/>
                  <a:cs typeface="Arial" pitchFamily="34" charset="0"/>
                </a:rPr>
                <a:t>Basic Idea</a:t>
              </a:r>
              <a:endParaRPr lang="en-US" altLang="zh-CN" sz="2400" b="1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65" name="Group 19"/>
            <p:cNvGrpSpPr/>
            <p:nvPr/>
          </p:nvGrpSpPr>
          <p:grpSpPr>
            <a:xfrm>
              <a:off x="2296343" y="1328021"/>
              <a:ext cx="6468005" cy="400110"/>
              <a:chOff x="676469" y="5410199"/>
              <a:chExt cx="6468005" cy="400110"/>
            </a:xfrm>
          </p:grpSpPr>
          <p:sp>
            <p:nvSpPr>
              <p:cNvPr id="166" name="Oval 165"/>
              <p:cNvSpPr/>
              <p:nvPr/>
            </p:nvSpPr>
            <p:spPr>
              <a:xfrm>
                <a:off x="676469" y="5577259"/>
                <a:ext cx="92075" cy="92075"/>
              </a:xfrm>
              <a:prstGeom prst="ellipse">
                <a:avLst/>
              </a:prstGeom>
              <a:solidFill>
                <a:srgbClr val="0033CC"/>
              </a:solidFill>
              <a:ln>
                <a:solidFill>
                  <a:srgbClr val="0033CC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00"/>
              </a:p>
            </p:txBody>
          </p:sp>
          <p:sp>
            <p:nvSpPr>
              <p:cNvPr id="167" name="Text Box 9"/>
              <p:cNvSpPr txBox="1">
                <a:spLocks noChangeArrowheads="1"/>
              </p:cNvSpPr>
              <p:nvPr/>
            </p:nvSpPr>
            <p:spPr bwMode="auto">
              <a:xfrm>
                <a:off x="888999" y="5410199"/>
                <a:ext cx="625547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zh-CN" sz="2000" dirty="0">
                    <a:latin typeface="Arial" pitchFamily="34" charset="0"/>
                    <a:cs typeface="Arial" pitchFamily="34" charset="0"/>
                  </a:rPr>
                  <a:t>Alter angles of 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multipath profile</a:t>
                </a:r>
              </a:p>
            </p:txBody>
          </p:sp>
        </p:grpSp>
        <p:sp>
          <p:nvSpPr>
            <p:cNvPr id="198" name="Arc 197"/>
            <p:cNvSpPr/>
            <p:nvPr/>
          </p:nvSpPr>
          <p:spPr>
            <a:xfrm rot="19379200">
              <a:off x="3859431" y="2973276"/>
              <a:ext cx="581215" cy="616978"/>
            </a:xfrm>
            <a:prstGeom prst="arc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Arc 198"/>
            <p:cNvSpPr/>
            <p:nvPr/>
          </p:nvSpPr>
          <p:spPr>
            <a:xfrm rot="17222342">
              <a:off x="6813096" y="2932910"/>
              <a:ext cx="411959" cy="446747"/>
            </a:xfrm>
            <a:prstGeom prst="arc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0" name="Straight Connector 199"/>
            <p:cNvCxnSpPr/>
            <p:nvPr/>
          </p:nvCxnSpPr>
          <p:spPr>
            <a:xfrm flipH="1">
              <a:off x="4292600" y="1760204"/>
              <a:ext cx="931333" cy="1210625"/>
            </a:xfrm>
            <a:prstGeom prst="line">
              <a:avLst/>
            </a:prstGeom>
            <a:ln w="25400">
              <a:solidFill>
                <a:srgbClr val="FF0000"/>
              </a:solidFill>
              <a:prstDash val="sysDash"/>
              <a:tailEnd type="stealth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/>
            <p:cNvCxnSpPr/>
            <p:nvPr/>
          </p:nvCxnSpPr>
          <p:spPr>
            <a:xfrm>
              <a:off x="5223933" y="1760204"/>
              <a:ext cx="1767444" cy="1167466"/>
            </a:xfrm>
            <a:prstGeom prst="line">
              <a:avLst/>
            </a:prstGeom>
            <a:ln w="25400">
              <a:solidFill>
                <a:srgbClr val="FF0000"/>
              </a:solidFill>
              <a:prstDash val="sysDash"/>
              <a:tailEnd type="stealth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flipV="1">
              <a:off x="8764348" y="1195956"/>
              <a:ext cx="0" cy="2670101"/>
            </a:xfrm>
            <a:prstGeom prst="line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4306330" y="3989539"/>
            <a:ext cx="5185719" cy="1685117"/>
            <a:chOff x="2718829" y="3989538"/>
            <a:chExt cx="5185719" cy="1685117"/>
          </a:xfrm>
        </p:grpSpPr>
        <p:grpSp>
          <p:nvGrpSpPr>
            <p:cNvPr id="39" name="Group 38"/>
            <p:cNvGrpSpPr/>
            <p:nvPr/>
          </p:nvGrpSpPr>
          <p:grpSpPr>
            <a:xfrm>
              <a:off x="2718829" y="3989538"/>
              <a:ext cx="5185719" cy="1586758"/>
              <a:chOff x="2718829" y="3989538"/>
              <a:chExt cx="5185719" cy="1586758"/>
            </a:xfrm>
          </p:grpSpPr>
          <p:sp>
            <p:nvSpPr>
              <p:cNvPr id="210" name="Rounded Rectangular Callout 209"/>
              <p:cNvSpPr/>
              <p:nvPr/>
            </p:nvSpPr>
            <p:spPr>
              <a:xfrm>
                <a:off x="6644146" y="5186516"/>
                <a:ext cx="1260402" cy="389780"/>
              </a:xfrm>
              <a:prstGeom prst="wedgeRoundRectCallout">
                <a:avLst>
                  <a:gd name="adj1" fmla="val -93962"/>
                  <a:gd name="adj2" fmla="val -3032"/>
                  <a:gd name="adj3" fmla="val 16667"/>
                </a:avLst>
              </a:prstGeom>
              <a:solidFill>
                <a:schemeClr val="accent2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/>
                  <a:t>Interference</a:t>
                </a:r>
                <a:endParaRPr lang="en-US" sz="1600" dirty="0"/>
              </a:p>
            </p:txBody>
          </p:sp>
          <p:sp>
            <p:nvSpPr>
              <p:cNvPr id="211" name="Rounded Rectangular Callout 210"/>
              <p:cNvSpPr/>
              <p:nvPr/>
            </p:nvSpPr>
            <p:spPr>
              <a:xfrm>
                <a:off x="2718829" y="3989538"/>
                <a:ext cx="1049953" cy="506712"/>
              </a:xfrm>
              <a:prstGeom prst="wedgeRoundRectCallout">
                <a:avLst>
                  <a:gd name="adj1" fmla="val 201231"/>
                  <a:gd name="adj2" fmla="val 99683"/>
                  <a:gd name="adj3" fmla="val 16667"/>
                </a:avLst>
              </a:prstGeom>
              <a:solidFill>
                <a:schemeClr val="accent6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/>
                  <a:t>Diversity</a:t>
                </a:r>
                <a:br>
                  <a:rPr lang="en-US" sz="1600"/>
                </a:br>
                <a:r>
                  <a:rPr lang="en-US" sz="1600"/>
                  <a:t>gain</a:t>
                </a:r>
                <a:endParaRPr lang="en-US" sz="1600" dirty="0"/>
              </a:p>
            </p:txBody>
          </p:sp>
        </p:grpSp>
        <p:sp>
          <p:nvSpPr>
            <p:cNvPr id="209" name="Oval 208"/>
            <p:cNvSpPr/>
            <p:nvPr/>
          </p:nvSpPr>
          <p:spPr>
            <a:xfrm>
              <a:off x="5517959" y="4783853"/>
              <a:ext cx="542997" cy="89080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2" name="Straight Arrow Connector 211"/>
            <p:cNvCxnSpPr/>
            <p:nvPr/>
          </p:nvCxnSpPr>
          <p:spPr>
            <a:xfrm flipV="1">
              <a:off x="5400837" y="4502336"/>
              <a:ext cx="1" cy="536772"/>
            </a:xfrm>
            <a:prstGeom prst="straightConnector1">
              <a:avLst/>
            </a:prstGeom>
            <a:ln w="31750">
              <a:solidFill>
                <a:schemeClr val="accent6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1736646" y="3854206"/>
            <a:ext cx="8615203" cy="2238699"/>
            <a:chOff x="149145" y="3854205"/>
            <a:chExt cx="8615203" cy="2238699"/>
          </a:xfrm>
        </p:grpSpPr>
        <p:cxnSp>
          <p:nvCxnSpPr>
            <p:cNvPr id="66" name="Straight Connector 65"/>
            <p:cNvCxnSpPr/>
            <p:nvPr/>
          </p:nvCxnSpPr>
          <p:spPr>
            <a:xfrm flipH="1">
              <a:off x="1934861" y="6081225"/>
              <a:ext cx="6766560" cy="0"/>
            </a:xfrm>
            <a:prstGeom prst="line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ctangle 67"/>
            <p:cNvSpPr/>
            <p:nvPr/>
          </p:nvSpPr>
          <p:spPr>
            <a:xfrm>
              <a:off x="149145" y="3877738"/>
              <a:ext cx="1737360" cy="221516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latin typeface="Arial" pitchFamily="34" charset="0"/>
                  <a:cs typeface="Arial" pitchFamily="34" charset="0"/>
                </a:rPr>
                <a:t>Validation</a:t>
              </a:r>
            </a:p>
          </p:txBody>
        </p:sp>
        <p:pic>
          <p:nvPicPr>
            <p:cNvPr id="207" name="Picture 20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2107" y="4063233"/>
              <a:ext cx="2560320" cy="1798319"/>
            </a:xfrm>
            <a:prstGeom prst="rect">
              <a:avLst/>
            </a:prstGeom>
          </p:spPr>
        </p:pic>
        <p:cxnSp>
          <p:nvCxnSpPr>
            <p:cNvPr id="60" name="Straight Connector 59"/>
            <p:cNvCxnSpPr/>
            <p:nvPr/>
          </p:nvCxnSpPr>
          <p:spPr>
            <a:xfrm flipV="1">
              <a:off x="8764348" y="3854205"/>
              <a:ext cx="0" cy="2118876"/>
            </a:xfrm>
            <a:prstGeom prst="line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AutoShape 3"/>
          <p:cNvSpPr>
            <a:spLocks noChangeArrowheads="1"/>
          </p:cNvSpPr>
          <p:nvPr/>
        </p:nvSpPr>
        <p:spPr bwMode="auto">
          <a:xfrm>
            <a:off x="1737360" y="850901"/>
            <a:ext cx="8686800" cy="635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3CC">
                  <a:alpha val="98000"/>
                </a:srgbClr>
              </a:gs>
              <a:gs pos="100000">
                <a:srgbClr val="00185E">
                  <a:alpha val="0"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99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645920" y="245896"/>
            <a:ext cx="85344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30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Enhanced Emissive ART</a:t>
            </a:r>
          </a:p>
        </p:txBody>
      </p:sp>
      <p:grpSp>
        <p:nvGrpSpPr>
          <p:cNvPr id="118" name="Group 117"/>
          <p:cNvGrpSpPr/>
          <p:nvPr/>
        </p:nvGrpSpPr>
        <p:grpSpPr>
          <a:xfrm>
            <a:off x="3192473" y="1107704"/>
            <a:ext cx="6102671" cy="1005927"/>
            <a:chOff x="1731972" y="1811931"/>
            <a:chExt cx="6102671" cy="100592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r="73333"/>
            <a:stretch/>
          </p:blipFill>
          <p:spPr>
            <a:xfrm flipH="1">
              <a:off x="4449706" y="1846070"/>
              <a:ext cx="160981" cy="60367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r="73333"/>
            <a:stretch/>
          </p:blipFill>
          <p:spPr>
            <a:xfrm flipH="1">
              <a:off x="3919347" y="1846070"/>
              <a:ext cx="160981" cy="603679"/>
            </a:xfrm>
            <a:prstGeom prst="rect">
              <a:avLst/>
            </a:prstGeom>
          </p:spPr>
        </p:pic>
        <p:pic>
          <p:nvPicPr>
            <p:cNvPr id="29" name="Picture 2" descr="http://cdn.flaticon.com/png/256/13398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049" y="1845953"/>
              <a:ext cx="636431" cy="636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图片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65187" y="1948821"/>
              <a:ext cx="137730" cy="181528"/>
            </a:xfrm>
            <a:prstGeom prst="rect">
              <a:avLst/>
            </a:prstGeom>
          </p:spPr>
        </p:pic>
        <p:pic>
          <p:nvPicPr>
            <p:cNvPr id="31" name="Picture 10" descr="http://upload.wikimedia.org/wikipedia/commons/thumb/8/8c/Skype-icon.png/757px-Skype-icon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2392" y="2143251"/>
              <a:ext cx="203745" cy="206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图片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2668" y="1954968"/>
              <a:ext cx="556877" cy="55687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806276" y="2417748"/>
              <a:ext cx="1847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2000" b="1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>
              <a:off x="2424901" y="2387050"/>
              <a:ext cx="1111437" cy="0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45"/>
            <p:cNvSpPr txBox="1"/>
            <p:nvPr/>
          </p:nvSpPr>
          <p:spPr>
            <a:xfrm>
              <a:off x="6457343" y="2143989"/>
              <a:ext cx="13773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>
                  <a:latin typeface="helvetica" panose="020B0604020202020204" pitchFamily="34" charset="0"/>
                  <a:cs typeface="helvetica" panose="020B0604020202020204" pitchFamily="34" charset="0"/>
                </a:rPr>
                <a:t>Attacker Rx</a:t>
              </a:r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pic>
          <p:nvPicPr>
            <p:cNvPr id="17" name="Picture 4" descr="http://www.clipartbest.com/cliparts/niX/8xK/niX8xK4bT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1972" y="2165772"/>
              <a:ext cx="581037" cy="4425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1772826" y="1817672"/>
              <a:ext cx="52770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helvetica" panose="020B0604020202020204" pitchFamily="34" charset="0"/>
                  <a:cs typeface="helvetica" panose="020B0604020202020204" pitchFamily="34" charset="0"/>
                </a:rPr>
                <a:t>AP</a:t>
              </a:r>
            </a:p>
          </p:txBody>
        </p:sp>
        <p:sp>
          <p:nvSpPr>
            <p:cNvPr id="20" name="Arc 14"/>
            <p:cNvSpPr/>
            <p:nvPr/>
          </p:nvSpPr>
          <p:spPr>
            <a:xfrm rot="6886368" flipV="1">
              <a:off x="3809162" y="2072274"/>
              <a:ext cx="385449" cy="389496"/>
            </a:xfrm>
            <a:prstGeom prst="arc">
              <a:avLst/>
            </a:prstGeom>
            <a:ln w="25400">
              <a:solidFill>
                <a:schemeClr val="tx1"/>
              </a:solidFill>
            </a:ln>
            <a:scene3d>
              <a:camera prst="orthographicFront">
                <a:rot lat="20699999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Arc 19"/>
            <p:cNvSpPr>
              <a:spLocks noChangeAspect="1"/>
            </p:cNvSpPr>
            <p:nvPr/>
          </p:nvSpPr>
          <p:spPr>
            <a:xfrm rot="6886368" flipV="1">
              <a:off x="3722754" y="1932698"/>
              <a:ext cx="635906" cy="642582"/>
            </a:xfrm>
            <a:prstGeom prst="arc">
              <a:avLst/>
            </a:prstGeom>
            <a:ln w="25400">
              <a:solidFill>
                <a:schemeClr val="tx1"/>
              </a:solidFill>
            </a:ln>
            <a:scene3d>
              <a:camera prst="orthographicFront">
                <a:rot lat="20699999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Arc 20"/>
            <p:cNvSpPr/>
            <p:nvPr/>
          </p:nvSpPr>
          <p:spPr>
            <a:xfrm rot="6886368" flipV="1">
              <a:off x="3630460" y="1811742"/>
              <a:ext cx="865380" cy="867826"/>
            </a:xfrm>
            <a:prstGeom prst="arc">
              <a:avLst/>
            </a:prstGeom>
            <a:ln w="25400">
              <a:solidFill>
                <a:schemeClr val="tx1"/>
              </a:solidFill>
            </a:ln>
            <a:scene3d>
              <a:camera prst="orthographicFront">
                <a:rot lat="20699999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9" name="Group 38"/>
            <p:cNvGrpSpPr/>
            <p:nvPr/>
          </p:nvGrpSpPr>
          <p:grpSpPr>
            <a:xfrm flipH="1">
              <a:off x="3999837" y="1811931"/>
              <a:ext cx="867826" cy="865380"/>
              <a:chOff x="3747591" y="3345624"/>
              <a:chExt cx="867826" cy="865380"/>
            </a:xfrm>
          </p:grpSpPr>
          <p:sp>
            <p:nvSpPr>
              <p:cNvPr id="36" name="Arc 14"/>
              <p:cNvSpPr/>
              <p:nvPr/>
            </p:nvSpPr>
            <p:spPr>
              <a:xfrm rot="6886368" flipV="1">
                <a:off x="3927516" y="3604933"/>
                <a:ext cx="385449" cy="389496"/>
              </a:xfrm>
              <a:prstGeom prst="arc">
                <a:avLst/>
              </a:prstGeom>
              <a:ln w="25400">
                <a:solidFill>
                  <a:schemeClr val="tx1"/>
                </a:solidFill>
              </a:ln>
              <a:scene3d>
                <a:camera prst="orthographicFront">
                  <a:rot lat="20699999" lon="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Arc 19"/>
              <p:cNvSpPr>
                <a:spLocks noChangeAspect="1"/>
              </p:cNvSpPr>
              <p:nvPr/>
            </p:nvSpPr>
            <p:spPr>
              <a:xfrm rot="6886368" flipV="1">
                <a:off x="3841108" y="3465357"/>
                <a:ext cx="635906" cy="642582"/>
              </a:xfrm>
              <a:prstGeom prst="arc">
                <a:avLst/>
              </a:prstGeom>
              <a:ln w="25400">
                <a:solidFill>
                  <a:schemeClr val="tx1"/>
                </a:solidFill>
              </a:ln>
              <a:scene3d>
                <a:camera prst="orthographicFront">
                  <a:rot lat="20699999" lon="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Arc 20"/>
              <p:cNvSpPr/>
              <p:nvPr/>
            </p:nvSpPr>
            <p:spPr>
              <a:xfrm rot="6886368" flipV="1">
                <a:off x="3748814" y="3344401"/>
                <a:ext cx="865380" cy="867826"/>
              </a:xfrm>
              <a:prstGeom prst="arc">
                <a:avLst/>
              </a:prstGeom>
              <a:ln w="25400">
                <a:solidFill>
                  <a:schemeClr val="tx1"/>
                </a:solidFill>
              </a:ln>
              <a:scene3d>
                <a:camera prst="orthographicFront">
                  <a:rot lat="20699999" lon="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Rectangle 40"/>
            <p:cNvSpPr/>
            <p:nvPr/>
          </p:nvSpPr>
          <p:spPr>
            <a:xfrm>
              <a:off x="2511876" y="2130349"/>
              <a:ext cx="127000" cy="25670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2728991" y="2124604"/>
              <a:ext cx="127000" cy="25670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2945077" y="2124221"/>
              <a:ext cx="127000" cy="25670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3161163" y="2121070"/>
              <a:ext cx="127000" cy="25670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3373064" y="2116269"/>
              <a:ext cx="127000" cy="25670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" name="Straight Arrow Connector 45"/>
            <p:cNvCxnSpPr/>
            <p:nvPr/>
          </p:nvCxnSpPr>
          <p:spPr>
            <a:xfrm>
              <a:off x="5009040" y="2381305"/>
              <a:ext cx="1053628" cy="1034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316700" y="1971216"/>
              <a:ext cx="423861" cy="385903"/>
            </a:xfrm>
            <a:prstGeom prst="rect">
              <a:avLst/>
            </a:prstGeom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</p:pic>
      </p:grpSp>
      <p:grpSp>
        <p:nvGrpSpPr>
          <p:cNvPr id="8" name="Group 7"/>
          <p:cNvGrpSpPr/>
          <p:nvPr/>
        </p:nvGrpSpPr>
        <p:grpSpPr>
          <a:xfrm>
            <a:off x="2290085" y="2064484"/>
            <a:ext cx="6477394" cy="1525897"/>
            <a:chOff x="766084" y="2407383"/>
            <a:chExt cx="6477394" cy="1525897"/>
          </a:xfrm>
        </p:grpSpPr>
        <p:grpSp>
          <p:nvGrpSpPr>
            <p:cNvPr id="59" name="Group 58"/>
            <p:cNvGrpSpPr/>
            <p:nvPr/>
          </p:nvGrpSpPr>
          <p:grpSpPr>
            <a:xfrm>
              <a:off x="2821153" y="2895711"/>
              <a:ext cx="4422325" cy="256702"/>
              <a:chOff x="2664275" y="3305577"/>
              <a:chExt cx="4422325" cy="256702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2664275" y="3305578"/>
                <a:ext cx="561525" cy="256701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STF</a:t>
                </a:r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3224663" y="3305577"/>
                <a:ext cx="561525" cy="256701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LTF</a:t>
                </a: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3782387" y="3305577"/>
                <a:ext cx="970209" cy="256701"/>
              </a:xfrm>
              <a:prstGeom prst="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Header</a:t>
                </a: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4738552" y="3305577"/>
                <a:ext cx="2348048" cy="256701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Payload</a:t>
                </a:r>
                <a:endParaRPr lang="en-US" dirty="0"/>
              </a:p>
            </p:txBody>
          </p:sp>
        </p:grpSp>
        <p:grpSp>
          <p:nvGrpSpPr>
            <p:cNvPr id="56" name="Group 19"/>
            <p:cNvGrpSpPr/>
            <p:nvPr/>
          </p:nvGrpSpPr>
          <p:grpSpPr>
            <a:xfrm>
              <a:off x="766084" y="2407383"/>
              <a:ext cx="6468005" cy="400110"/>
              <a:chOff x="511369" y="5410199"/>
              <a:chExt cx="6468005" cy="400110"/>
            </a:xfrm>
          </p:grpSpPr>
          <p:sp>
            <p:nvSpPr>
              <p:cNvPr id="57" name="Oval 56"/>
              <p:cNvSpPr/>
              <p:nvPr/>
            </p:nvSpPr>
            <p:spPr>
              <a:xfrm>
                <a:off x="511369" y="5577259"/>
                <a:ext cx="92075" cy="92075"/>
              </a:xfrm>
              <a:prstGeom prst="ellipse">
                <a:avLst/>
              </a:prstGeom>
              <a:solidFill>
                <a:srgbClr val="0033CC"/>
              </a:solidFill>
              <a:ln>
                <a:solidFill>
                  <a:srgbClr val="0033CC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00"/>
              </a:p>
            </p:txBody>
          </p:sp>
          <p:sp>
            <p:nvSpPr>
              <p:cNvPr id="58" name="Text Box 9"/>
              <p:cNvSpPr txBox="1">
                <a:spLocks noChangeArrowheads="1"/>
              </p:cNvSpPr>
              <p:nvPr/>
            </p:nvSpPr>
            <p:spPr bwMode="auto">
              <a:xfrm>
                <a:off x="723899" y="5410199"/>
                <a:ext cx="625547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zh-CN" sz="2000" dirty="0">
                    <a:latin typeface="Arial" pitchFamily="34" charset="0"/>
                    <a:cs typeface="Arial" pitchFamily="34" charset="0"/>
                  </a:rPr>
                  <a:t>Audio Recovery </a:t>
                </a:r>
                <a:r>
                  <a:rPr lang="en-US" altLang="zh-CN" sz="2000" dirty="0" smtClean="0">
                    <a:latin typeface="Arial" pitchFamily="34" charset="0"/>
                    <a:cs typeface="Arial" pitchFamily="34" charset="0"/>
                  </a:rPr>
                  <a:t>(</a:t>
                </a:r>
                <a:r>
                  <a:rPr lang="en-US" altLang="zh-CN" sz="2000" dirty="0" err="1" smtClean="0">
                    <a:latin typeface="Arial" pitchFamily="34" charset="0"/>
                    <a:cs typeface="Arial" pitchFamily="34" charset="0"/>
                  </a:rPr>
                  <a:t>WiFi</a:t>
                </a:r>
                <a:r>
                  <a:rPr lang="en-US" altLang="zh-CN" sz="2000" dirty="0" smtClean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altLang="zh-CN" sz="2000" dirty="0">
                    <a:latin typeface="Arial" pitchFamily="34" charset="0"/>
                    <a:cs typeface="Arial" pitchFamily="34" charset="0"/>
                  </a:rPr>
                  <a:t>decoding)</a:t>
                </a:r>
                <a:endParaRPr lang="en-US" altLang="zh-CN" sz="20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0" name="Rounded Rectangular Callout 59"/>
            <p:cNvSpPr/>
            <p:nvPr/>
          </p:nvSpPr>
          <p:spPr>
            <a:xfrm>
              <a:off x="2030906" y="3426568"/>
              <a:ext cx="1157957" cy="506712"/>
            </a:xfrm>
            <a:prstGeom prst="wedgeRoundRectCallout">
              <a:avLst>
                <a:gd name="adj1" fmla="val 43118"/>
                <a:gd name="adj2" fmla="val -102505"/>
                <a:gd name="adj3" fmla="val 16667"/>
              </a:avLst>
            </a:prstGeom>
            <a:solidFill>
              <a:schemeClr val="accent5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/>
                <a:t>Packet detection</a:t>
              </a:r>
              <a:endParaRPr lang="en-US" sz="1600" dirty="0"/>
            </a:p>
          </p:txBody>
        </p:sp>
        <p:sp>
          <p:nvSpPr>
            <p:cNvPr id="62" name="Rounded Rectangular Callout 61"/>
            <p:cNvSpPr/>
            <p:nvPr/>
          </p:nvSpPr>
          <p:spPr>
            <a:xfrm>
              <a:off x="3763978" y="3426568"/>
              <a:ext cx="1193296" cy="506712"/>
            </a:xfrm>
            <a:prstGeom prst="wedgeRoundRectCallout">
              <a:avLst>
                <a:gd name="adj1" fmla="val -48761"/>
                <a:gd name="adj2" fmla="val -102505"/>
                <a:gd name="adj3" fmla="val 16667"/>
              </a:avLst>
            </a:prstGeom>
            <a:solidFill>
              <a:schemeClr val="accent6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CSI</a:t>
              </a:r>
              <a:br>
                <a:rPr lang="en-US" sz="1600" dirty="0"/>
              </a:br>
              <a:r>
                <a:rPr lang="en-US" sz="1600" dirty="0"/>
                <a:t>estimation</a:t>
              </a:r>
            </a:p>
          </p:txBody>
        </p:sp>
        <p:grpSp>
          <p:nvGrpSpPr>
            <p:cNvPr id="63" name="Group 62"/>
            <p:cNvGrpSpPr>
              <a:grpSpLocks noChangeAspect="1"/>
            </p:cNvGrpSpPr>
            <p:nvPr/>
          </p:nvGrpSpPr>
          <p:grpSpPr>
            <a:xfrm rot="-8100000">
              <a:off x="3277089" y="3543226"/>
              <a:ext cx="274320" cy="273395"/>
              <a:chOff x="5707693" y="4334192"/>
              <a:chExt cx="660662" cy="658432"/>
            </a:xfrm>
          </p:grpSpPr>
          <p:sp>
            <p:nvSpPr>
              <p:cNvPr id="64" name="L-Shape 63"/>
              <p:cNvSpPr/>
              <p:nvPr/>
            </p:nvSpPr>
            <p:spPr>
              <a:xfrm>
                <a:off x="5707693" y="4535424"/>
                <a:ext cx="455363" cy="457200"/>
              </a:xfrm>
              <a:prstGeom prst="corner">
                <a:avLst>
                  <a:gd name="adj1" fmla="val 23895"/>
                  <a:gd name="adj2" fmla="val 23896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L-Shape 64"/>
              <p:cNvSpPr/>
              <p:nvPr/>
            </p:nvSpPr>
            <p:spPr>
              <a:xfrm>
                <a:off x="5912992" y="4334192"/>
                <a:ext cx="455363" cy="457200"/>
              </a:xfrm>
              <a:prstGeom prst="corner">
                <a:avLst>
                  <a:gd name="adj1" fmla="val 23895"/>
                  <a:gd name="adj2" fmla="val 23896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6" name="Group 65"/>
            <p:cNvGrpSpPr>
              <a:grpSpLocks noChangeAspect="1"/>
            </p:cNvGrpSpPr>
            <p:nvPr/>
          </p:nvGrpSpPr>
          <p:grpSpPr>
            <a:xfrm rot="-8100000">
              <a:off x="1544019" y="3542629"/>
              <a:ext cx="274320" cy="273395"/>
              <a:chOff x="5707693" y="4334192"/>
              <a:chExt cx="660662" cy="658432"/>
            </a:xfrm>
          </p:grpSpPr>
          <p:sp>
            <p:nvSpPr>
              <p:cNvPr id="67" name="L-Shape 66"/>
              <p:cNvSpPr/>
              <p:nvPr/>
            </p:nvSpPr>
            <p:spPr>
              <a:xfrm>
                <a:off x="5707693" y="4535424"/>
                <a:ext cx="455363" cy="457200"/>
              </a:xfrm>
              <a:prstGeom prst="corner">
                <a:avLst>
                  <a:gd name="adj1" fmla="val 23895"/>
                  <a:gd name="adj2" fmla="val 23896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L-Shape 67"/>
              <p:cNvSpPr/>
              <p:nvPr/>
            </p:nvSpPr>
            <p:spPr>
              <a:xfrm>
                <a:off x="5912992" y="4334192"/>
                <a:ext cx="455363" cy="457200"/>
              </a:xfrm>
              <a:prstGeom prst="corner">
                <a:avLst>
                  <a:gd name="adj1" fmla="val 23895"/>
                  <a:gd name="adj2" fmla="val 23896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9" name="Group 68"/>
            <p:cNvGrpSpPr>
              <a:grpSpLocks noChangeAspect="1"/>
            </p:cNvGrpSpPr>
            <p:nvPr/>
          </p:nvGrpSpPr>
          <p:grpSpPr>
            <a:xfrm rot="-8100000">
              <a:off x="5041952" y="3542031"/>
              <a:ext cx="274320" cy="273395"/>
              <a:chOff x="5707693" y="4334192"/>
              <a:chExt cx="660662" cy="658432"/>
            </a:xfrm>
          </p:grpSpPr>
          <p:sp>
            <p:nvSpPr>
              <p:cNvPr id="70" name="L-Shape 69"/>
              <p:cNvSpPr/>
              <p:nvPr/>
            </p:nvSpPr>
            <p:spPr>
              <a:xfrm>
                <a:off x="5707693" y="4535424"/>
                <a:ext cx="455363" cy="457200"/>
              </a:xfrm>
              <a:prstGeom prst="corner">
                <a:avLst>
                  <a:gd name="adj1" fmla="val 23895"/>
                  <a:gd name="adj2" fmla="val 23896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L-Shape 70"/>
              <p:cNvSpPr/>
              <p:nvPr/>
            </p:nvSpPr>
            <p:spPr>
              <a:xfrm>
                <a:off x="5912992" y="4334192"/>
                <a:ext cx="455363" cy="457200"/>
              </a:xfrm>
              <a:prstGeom prst="corner">
                <a:avLst>
                  <a:gd name="adj1" fmla="val 23895"/>
                  <a:gd name="adj2" fmla="val 23896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2" name="Rounded Rectangle 71"/>
            <p:cNvSpPr/>
            <p:nvPr/>
          </p:nvSpPr>
          <p:spPr>
            <a:xfrm>
              <a:off x="5498344" y="3426568"/>
              <a:ext cx="1197864" cy="50292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Audio</a:t>
              </a:r>
              <a:br>
                <a:rPr lang="en-US" sz="1600" dirty="0"/>
              </a:br>
              <a:r>
                <a:rPr lang="en-US" sz="1600" dirty="0"/>
                <a:t>assembling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487532" y="3205611"/>
              <a:ext cx="4571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/>
                <a:t>①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3247832" y="3205611"/>
              <a:ext cx="4571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/>
                <a:t>②</a:t>
              </a:r>
              <a:endParaRPr lang="en-US" sz="1600" b="1" dirty="0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4991674" y="3205611"/>
              <a:ext cx="4571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③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652331" y="5736137"/>
            <a:ext cx="4739853" cy="743062"/>
            <a:chOff x="128330" y="5799637"/>
            <a:chExt cx="4739853" cy="743062"/>
          </a:xfrm>
        </p:grpSpPr>
        <p:pic>
          <p:nvPicPr>
            <p:cNvPr id="79" name="Picture 7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8330" y="5895982"/>
              <a:ext cx="542778" cy="548640"/>
            </a:xfrm>
            <a:prstGeom prst="rect">
              <a:avLst/>
            </a:prstGeom>
          </p:spPr>
        </p:pic>
        <p:sp>
          <p:nvSpPr>
            <p:cNvPr id="115" name="Rectangle 114"/>
            <p:cNvSpPr/>
            <p:nvPr/>
          </p:nvSpPr>
          <p:spPr>
            <a:xfrm>
              <a:off x="753383" y="5799637"/>
              <a:ext cx="4114800" cy="74306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2000" b="1" dirty="0">
                  <a:latin typeface="Arial" pitchFamily="34" charset="0"/>
                  <a:cs typeface="Arial" pitchFamily="34" charset="0"/>
                </a:rPr>
                <a:t>Solution: audio sample re-interpolation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596637" y="2499826"/>
            <a:ext cx="4795548" cy="2963919"/>
            <a:chOff x="72637" y="2703025"/>
            <a:chExt cx="4795548" cy="2963919"/>
          </a:xfrm>
        </p:grpSpPr>
        <p:sp>
          <p:nvSpPr>
            <p:cNvPr id="76" name="Rectangle 75"/>
            <p:cNvSpPr/>
            <p:nvPr/>
          </p:nvSpPr>
          <p:spPr>
            <a:xfrm>
              <a:off x="753385" y="4128849"/>
              <a:ext cx="4114800" cy="74306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2000" b="1" dirty="0">
                  <a:latin typeface="Arial" pitchFamily="34" charset="0"/>
                  <a:cs typeface="Arial" pitchFamily="34" charset="0"/>
                </a:rPr>
                <a:t>Problem 1: Non-uniform packet arrival</a:t>
              </a:r>
            </a:p>
          </p:txBody>
        </p:sp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637" y="4226060"/>
              <a:ext cx="658368" cy="548640"/>
            </a:xfrm>
            <a:prstGeom prst="rect">
              <a:avLst/>
            </a:prstGeom>
          </p:spPr>
        </p:pic>
        <p:sp>
          <p:nvSpPr>
            <p:cNvPr id="80" name="Rounded Rectangle 79"/>
            <p:cNvSpPr/>
            <p:nvPr/>
          </p:nvSpPr>
          <p:spPr>
            <a:xfrm>
              <a:off x="1422796" y="2703025"/>
              <a:ext cx="1958745" cy="1183868"/>
            </a:xfrm>
            <a:prstGeom prst="round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0" name="Group 99"/>
            <p:cNvGrpSpPr/>
            <p:nvPr/>
          </p:nvGrpSpPr>
          <p:grpSpPr>
            <a:xfrm>
              <a:off x="1449278" y="5238305"/>
              <a:ext cx="3022429" cy="428639"/>
              <a:chOff x="1614847" y="5582527"/>
              <a:chExt cx="3022429" cy="428639"/>
            </a:xfrm>
          </p:grpSpPr>
          <p:grpSp>
            <p:nvGrpSpPr>
              <p:cNvPr id="98" name="Group 97"/>
              <p:cNvGrpSpPr/>
              <p:nvPr/>
            </p:nvGrpSpPr>
            <p:grpSpPr>
              <a:xfrm>
                <a:off x="1614847" y="5582527"/>
                <a:ext cx="2463960" cy="267420"/>
                <a:chOff x="1614847" y="5582527"/>
                <a:chExt cx="2463960" cy="267420"/>
              </a:xfrm>
            </p:grpSpPr>
            <p:cxnSp>
              <p:nvCxnSpPr>
                <p:cNvPr id="87" name="Straight Arrow Connector 86"/>
                <p:cNvCxnSpPr/>
                <p:nvPr/>
              </p:nvCxnSpPr>
              <p:spPr>
                <a:xfrm flipV="1">
                  <a:off x="1614847" y="5849947"/>
                  <a:ext cx="2463960" cy="0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prstDash val="solid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8" name="Rectangle 87"/>
                <p:cNvSpPr/>
                <p:nvPr/>
              </p:nvSpPr>
              <p:spPr>
                <a:xfrm flipH="1">
                  <a:off x="1676572" y="5582527"/>
                  <a:ext cx="91440" cy="256701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88"/>
                <p:cNvSpPr/>
                <p:nvPr/>
              </p:nvSpPr>
              <p:spPr>
                <a:xfrm flipH="1">
                  <a:off x="1907600" y="5582527"/>
                  <a:ext cx="182880" cy="256701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Rectangle 89"/>
                <p:cNvSpPr/>
                <p:nvPr/>
              </p:nvSpPr>
              <p:spPr>
                <a:xfrm flipH="1">
                  <a:off x="2141780" y="5584818"/>
                  <a:ext cx="127000" cy="256701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Rectangle 90"/>
                <p:cNvSpPr/>
                <p:nvPr/>
              </p:nvSpPr>
              <p:spPr>
                <a:xfrm flipH="1">
                  <a:off x="2427773" y="5586726"/>
                  <a:ext cx="91440" cy="256701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Rectangle 91"/>
                <p:cNvSpPr/>
                <p:nvPr/>
              </p:nvSpPr>
              <p:spPr>
                <a:xfrm flipH="1">
                  <a:off x="2623241" y="5583414"/>
                  <a:ext cx="127000" cy="256701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Rectangle 92"/>
                <p:cNvSpPr/>
                <p:nvPr/>
              </p:nvSpPr>
              <p:spPr>
                <a:xfrm flipH="1">
                  <a:off x="2984401" y="5583414"/>
                  <a:ext cx="182880" cy="256701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Rectangle 94"/>
                <p:cNvSpPr/>
                <p:nvPr/>
              </p:nvSpPr>
              <p:spPr>
                <a:xfrm flipH="1">
                  <a:off x="3246570" y="5589032"/>
                  <a:ext cx="127000" cy="256701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Rectangle 95"/>
                <p:cNvSpPr/>
                <p:nvPr/>
              </p:nvSpPr>
              <p:spPr>
                <a:xfrm flipH="1">
                  <a:off x="3479606" y="5589032"/>
                  <a:ext cx="91440" cy="256701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Rectangle 96"/>
                <p:cNvSpPr/>
                <p:nvPr/>
              </p:nvSpPr>
              <p:spPr>
                <a:xfrm flipH="1">
                  <a:off x="3756539" y="5586889"/>
                  <a:ext cx="182880" cy="256701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99" name="TextBox 98"/>
              <p:cNvSpPr txBox="1"/>
              <p:nvPr/>
            </p:nvSpPr>
            <p:spPr>
              <a:xfrm>
                <a:off x="4023005" y="5641834"/>
                <a:ext cx="6142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time</a:t>
                </a:r>
              </a:p>
            </p:txBody>
          </p:sp>
        </p:grpSp>
        <p:cxnSp>
          <p:nvCxnSpPr>
            <p:cNvPr id="119" name="Straight Connector 118"/>
            <p:cNvCxnSpPr>
              <a:stCxn id="80" idx="2"/>
            </p:cNvCxnSpPr>
            <p:nvPr/>
          </p:nvCxnSpPr>
          <p:spPr>
            <a:xfrm>
              <a:off x="2402169" y="3886893"/>
              <a:ext cx="0" cy="241955"/>
            </a:xfrm>
            <a:prstGeom prst="line">
              <a:avLst/>
            </a:prstGeom>
            <a:ln w="38100">
              <a:solidFill>
                <a:srgbClr val="FF0000"/>
              </a:solidFill>
              <a:tailEnd type="stealth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4910253" y="2499825"/>
            <a:ext cx="5589292" cy="3830696"/>
            <a:chOff x="3386253" y="2703025"/>
            <a:chExt cx="5589292" cy="3830696"/>
          </a:xfrm>
        </p:grpSpPr>
        <p:sp>
          <p:nvSpPr>
            <p:cNvPr id="77" name="Rectangle 76"/>
            <p:cNvSpPr/>
            <p:nvPr/>
          </p:nvSpPr>
          <p:spPr>
            <a:xfrm>
              <a:off x="4860745" y="4128849"/>
              <a:ext cx="4114800" cy="74306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2000" b="1" dirty="0">
                  <a:latin typeface="Arial" pitchFamily="34" charset="0"/>
                  <a:cs typeface="Arial" pitchFamily="34" charset="0"/>
                </a:rPr>
                <a:t>Problem 2: Inaccurate signal amplitude estimation</a:t>
              </a:r>
            </a:p>
          </p:txBody>
        </p:sp>
        <p:sp>
          <p:nvSpPr>
            <p:cNvPr id="81" name="Rounded Rectangle 80"/>
            <p:cNvSpPr/>
            <p:nvPr/>
          </p:nvSpPr>
          <p:spPr>
            <a:xfrm>
              <a:off x="3386253" y="2703025"/>
              <a:ext cx="1571020" cy="1183868"/>
            </a:xfrm>
            <a:prstGeom prst="round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5" name="Group 124"/>
            <p:cNvGrpSpPr/>
            <p:nvPr/>
          </p:nvGrpSpPr>
          <p:grpSpPr>
            <a:xfrm>
              <a:off x="5031228" y="4949328"/>
              <a:ext cx="3487137" cy="945632"/>
              <a:chOff x="5171155" y="5368513"/>
              <a:chExt cx="3487137" cy="945632"/>
            </a:xfrm>
          </p:grpSpPr>
          <p:grpSp>
            <p:nvGrpSpPr>
              <p:cNvPr id="112" name="Group 111"/>
              <p:cNvGrpSpPr/>
              <p:nvPr/>
            </p:nvGrpSpPr>
            <p:grpSpPr>
              <a:xfrm>
                <a:off x="5171155" y="5368513"/>
                <a:ext cx="3487137" cy="373532"/>
                <a:chOff x="5171155" y="5368513"/>
                <a:chExt cx="3487137" cy="373532"/>
              </a:xfrm>
            </p:grpSpPr>
            <p:sp>
              <p:nvSpPr>
                <p:cNvPr id="101" name="Rectangle 100"/>
                <p:cNvSpPr/>
                <p:nvPr/>
              </p:nvSpPr>
              <p:spPr>
                <a:xfrm>
                  <a:off x="5171155" y="5426632"/>
                  <a:ext cx="561525" cy="256701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LTF</a:t>
                  </a:r>
                </a:p>
              </p:txBody>
            </p:sp>
            <p:sp>
              <p:nvSpPr>
                <p:cNvPr id="102" name="Rectangle 101"/>
                <p:cNvSpPr/>
                <p:nvPr/>
              </p:nvSpPr>
              <p:spPr>
                <a:xfrm>
                  <a:off x="6310244" y="5425234"/>
                  <a:ext cx="2348048" cy="256701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Payload</a:t>
                  </a:r>
                  <a:endParaRPr lang="en-US" dirty="0"/>
                </a:p>
              </p:txBody>
            </p:sp>
            <p:sp>
              <p:nvSpPr>
                <p:cNvPr id="103" name="Rectangle 102"/>
                <p:cNvSpPr/>
                <p:nvPr/>
              </p:nvSpPr>
              <p:spPr>
                <a:xfrm>
                  <a:off x="5740561" y="5424892"/>
                  <a:ext cx="569683" cy="256701"/>
                </a:xfrm>
                <a:prstGeom prst="rect">
                  <a:avLst/>
                </a:prstGeom>
                <a:pattFill prst="pct10">
                  <a:fgClr>
                    <a:schemeClr val="tx1">
                      <a:lumMod val="50000"/>
                      <a:lumOff val="50000"/>
                    </a:schemeClr>
                  </a:fgClr>
                  <a:bgClr>
                    <a:schemeClr val="accent2"/>
                  </a:bgClr>
                </a:pattFill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9" name="Chevron 108"/>
                <p:cNvSpPr/>
                <p:nvPr/>
              </p:nvSpPr>
              <p:spPr>
                <a:xfrm>
                  <a:off x="5951170" y="5424548"/>
                  <a:ext cx="172191" cy="256032"/>
                </a:xfrm>
                <a:prstGeom prst="chevron">
                  <a:avLst/>
                </a:prstGeom>
                <a:solidFill>
                  <a:schemeClr val="bg1"/>
                </a:solidFill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0" name="Rectangle 109"/>
                <p:cNvSpPr/>
                <p:nvPr/>
              </p:nvSpPr>
              <p:spPr>
                <a:xfrm>
                  <a:off x="5964390" y="5677918"/>
                  <a:ext cx="73152" cy="6412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5963868" y="5368513"/>
                  <a:ext cx="73152" cy="6412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3" name="Rounded Rectangular Callout 112"/>
              <p:cNvSpPr/>
              <p:nvPr/>
            </p:nvSpPr>
            <p:spPr>
              <a:xfrm>
                <a:off x="5354522" y="5807433"/>
                <a:ext cx="1193296" cy="506712"/>
              </a:xfrm>
              <a:prstGeom prst="wedgeRoundRectCallout">
                <a:avLst>
                  <a:gd name="adj1" fmla="val -42993"/>
                  <a:gd name="adj2" fmla="val -73399"/>
                  <a:gd name="adj3" fmla="val 16667"/>
                </a:avLst>
              </a:prstGeom>
              <a:solidFill>
                <a:schemeClr val="accent6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/>
                  <a:t>2 </a:t>
                </a:r>
                <a:r>
                  <a:rPr lang="en-US" sz="1600"/>
                  <a:t>OFDM symbols</a:t>
                </a:r>
                <a:endParaRPr lang="en-US" sz="1600" dirty="0"/>
              </a:p>
            </p:txBody>
          </p:sp>
          <p:sp>
            <p:nvSpPr>
              <p:cNvPr id="114" name="Rounded Rectangular Callout 113"/>
              <p:cNvSpPr/>
              <p:nvPr/>
            </p:nvSpPr>
            <p:spPr>
              <a:xfrm>
                <a:off x="7145993" y="5807433"/>
                <a:ext cx="1276740" cy="506712"/>
              </a:xfrm>
              <a:prstGeom prst="wedgeRoundRectCallout">
                <a:avLst>
                  <a:gd name="adj1" fmla="val -33359"/>
                  <a:gd name="adj2" fmla="val -73399"/>
                  <a:gd name="adj3" fmla="val 16667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</a:rPr>
                  <a:t>100+ OFDM </a:t>
                </a:r>
                <a:r>
                  <a:rPr lang="en-US" sz="1600" dirty="0"/>
                  <a:t>symbols</a:t>
                </a:r>
              </a:p>
            </p:txBody>
          </p:sp>
        </p:grpSp>
        <p:cxnSp>
          <p:nvCxnSpPr>
            <p:cNvPr id="122" name="Straight Connector 121"/>
            <p:cNvCxnSpPr/>
            <p:nvPr/>
          </p:nvCxnSpPr>
          <p:spPr>
            <a:xfrm>
              <a:off x="4895431" y="3886893"/>
              <a:ext cx="602913" cy="241956"/>
            </a:xfrm>
            <a:prstGeom prst="line">
              <a:avLst/>
            </a:prstGeom>
            <a:ln w="38100">
              <a:solidFill>
                <a:srgbClr val="FF0000"/>
              </a:solidFill>
              <a:tailEnd type="stealth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 flipV="1">
              <a:off x="4833037" y="4128849"/>
              <a:ext cx="0" cy="2404872"/>
            </a:xfrm>
            <a:prstGeom prst="line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6" name="Rectangle 115"/>
          <p:cNvSpPr/>
          <p:nvPr/>
        </p:nvSpPr>
        <p:spPr>
          <a:xfrm>
            <a:off x="6384747" y="5735271"/>
            <a:ext cx="4114798" cy="7430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b="1" dirty="0">
                <a:latin typeface="Arial" pitchFamily="34" charset="0"/>
                <a:cs typeface="Arial" pitchFamily="34" charset="0"/>
              </a:rPr>
              <a:t>Solution: RSS estimation and amplification</a:t>
            </a:r>
          </a:p>
        </p:txBody>
      </p:sp>
      <p:sp>
        <p:nvSpPr>
          <p:cNvPr id="104" name="AutoShape 3"/>
          <p:cNvSpPr>
            <a:spLocks noChangeArrowheads="1"/>
          </p:cNvSpPr>
          <p:nvPr/>
        </p:nvSpPr>
        <p:spPr bwMode="auto">
          <a:xfrm>
            <a:off x="1737360" y="850901"/>
            <a:ext cx="8686800" cy="635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3CC">
                  <a:alpha val="98000"/>
                </a:srgbClr>
              </a:gs>
              <a:gs pos="100000">
                <a:srgbClr val="00185E">
                  <a:alpha val="0"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92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645920" y="245896"/>
            <a:ext cx="85344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30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Counter Measure: Reflective ART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851660" y="1066115"/>
            <a:ext cx="8575040" cy="4052200"/>
            <a:chOff x="327659" y="1066115"/>
            <a:chExt cx="8575040" cy="4052200"/>
          </a:xfrm>
        </p:grpSpPr>
        <p:grpSp>
          <p:nvGrpSpPr>
            <p:cNvPr id="26" name="Group 25"/>
            <p:cNvGrpSpPr/>
            <p:nvPr/>
          </p:nvGrpSpPr>
          <p:grpSpPr>
            <a:xfrm>
              <a:off x="751318" y="2669287"/>
              <a:ext cx="1908848" cy="1127738"/>
              <a:chOff x="4502025" y="2661137"/>
              <a:chExt cx="1908848" cy="1127738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rcRect l="60839"/>
              <a:stretch/>
            </p:blipFill>
            <p:spPr>
              <a:xfrm rot="14309520">
                <a:off x="4892580" y="2270582"/>
                <a:ext cx="1127738" cy="1908848"/>
              </a:xfrm>
              <a:prstGeom prst="rect">
                <a:avLst/>
              </a:prstGeom>
            </p:spPr>
          </p:pic>
          <p:sp>
            <p:nvSpPr>
              <p:cNvPr id="28" name="TextBox 27"/>
              <p:cNvSpPr txBox="1"/>
              <p:nvPr/>
            </p:nvSpPr>
            <p:spPr>
              <a:xfrm>
                <a:off x="5173243" y="2906415"/>
                <a:ext cx="1001942" cy="3616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2100"/>
                  </a:lnSpc>
                </a:pPr>
                <a:r>
                  <a:rPr lang="en-US" sz="2000" b="1" dirty="0">
                    <a:solidFill>
                      <a:schemeClr val="bg1"/>
                    </a:solidFill>
                  </a:rPr>
                  <a:t>Drywall</a:t>
                </a: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6101301" y="1625272"/>
              <a:ext cx="1908848" cy="1127738"/>
              <a:chOff x="4502025" y="2661137"/>
              <a:chExt cx="1908848" cy="1127738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rcRect l="60839"/>
              <a:stretch/>
            </p:blipFill>
            <p:spPr>
              <a:xfrm rot="14309520">
                <a:off x="4892580" y="2270582"/>
                <a:ext cx="1127738" cy="1908848"/>
              </a:xfrm>
              <a:prstGeom prst="rect">
                <a:avLst/>
              </a:prstGeom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5174716" y="2906415"/>
                <a:ext cx="998992" cy="3616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2100"/>
                  </a:lnSpc>
                </a:pPr>
                <a:r>
                  <a:rPr lang="en-US" sz="2000" b="1" dirty="0">
                    <a:solidFill>
                      <a:schemeClr val="bg1"/>
                    </a:solidFill>
                  </a:rPr>
                  <a:t>2.4 GHz</a:t>
                </a:r>
              </a:p>
            </p:txBody>
          </p:sp>
        </p:grpSp>
        <p:cxnSp>
          <p:nvCxnSpPr>
            <p:cNvPr id="5" name="Straight Connector 4"/>
            <p:cNvCxnSpPr/>
            <p:nvPr/>
          </p:nvCxnSpPr>
          <p:spPr>
            <a:xfrm flipV="1">
              <a:off x="339904" y="1511274"/>
              <a:ext cx="0" cy="3579331"/>
            </a:xfrm>
            <a:prstGeom prst="line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flipH="1" flipV="1">
              <a:off x="8883182" y="1511274"/>
              <a:ext cx="0" cy="3579331"/>
            </a:xfrm>
            <a:prstGeom prst="line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/>
            <p:cNvSpPr/>
            <p:nvPr/>
          </p:nvSpPr>
          <p:spPr>
            <a:xfrm>
              <a:off x="327659" y="1066115"/>
              <a:ext cx="8575040" cy="457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Safety Distance</a:t>
              </a: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707977" y="1547341"/>
              <a:ext cx="2701019" cy="1017472"/>
              <a:chOff x="1591424" y="1951870"/>
              <a:chExt cx="2701019" cy="1017472"/>
            </a:xfrm>
          </p:grpSpPr>
          <p:grpSp>
            <p:nvGrpSpPr>
              <p:cNvPr id="17" name="Group 16"/>
              <p:cNvGrpSpPr>
                <a:grpSpLocks noChangeAspect="1"/>
              </p:cNvGrpSpPr>
              <p:nvPr/>
            </p:nvGrpSpPr>
            <p:grpSpPr>
              <a:xfrm>
                <a:off x="1591424" y="1951870"/>
                <a:ext cx="2701019" cy="1017472"/>
                <a:chOff x="1591425" y="1951870"/>
                <a:chExt cx="2022512" cy="761879"/>
              </a:xfrm>
            </p:grpSpPr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 rotWithShape="1">
                <a:blip r:embed="rId4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</a:blip>
                <a:srcRect r="70350"/>
                <a:stretch/>
              </p:blipFill>
              <p:spPr>
                <a:xfrm rot="15740626">
                  <a:off x="2031909" y="1560291"/>
                  <a:ext cx="712974" cy="1593941"/>
                </a:xfrm>
                <a:prstGeom prst="rect">
                  <a:avLst/>
                </a:prstGeom>
              </p:spPr>
            </p:pic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 rotWithShape="1">
                <a:blip r:embed="rId4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</a:blip>
                <a:srcRect t="46058" r="70350" b="1"/>
                <a:stretch/>
              </p:blipFill>
              <p:spPr>
                <a:xfrm rot="15740626">
                  <a:off x="2827554" y="1878460"/>
                  <a:ext cx="712974" cy="859793"/>
                </a:xfrm>
                <a:prstGeom prst="rect">
                  <a:avLst/>
                </a:prstGeom>
              </p:spPr>
            </p:pic>
          </p:grpSp>
          <p:sp>
            <p:nvSpPr>
              <p:cNvPr id="11" name="TextBox 10"/>
              <p:cNvSpPr txBox="1"/>
              <p:nvPr/>
            </p:nvSpPr>
            <p:spPr>
              <a:xfrm>
                <a:off x="2412380" y="2209160"/>
                <a:ext cx="1369669" cy="6309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2100"/>
                  </a:lnSpc>
                </a:pPr>
                <a:r>
                  <a:rPr lang="en-US" sz="2000" b="1" dirty="0">
                    <a:solidFill>
                      <a:schemeClr val="bg1"/>
                    </a:solidFill>
                  </a:rPr>
                  <a:t>Free space </a:t>
                </a:r>
                <a:br>
                  <a:rPr lang="en-US" sz="2000" b="1" dirty="0">
                    <a:solidFill>
                      <a:schemeClr val="bg1"/>
                    </a:solidFill>
                  </a:rPr>
                </a:br>
                <a:r>
                  <a:rPr lang="en-US" sz="2000" b="1" dirty="0">
                    <a:solidFill>
                      <a:schemeClr val="bg1"/>
                    </a:solidFill>
                  </a:rPr>
                  <a:t>model</a:t>
                </a: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3185147" y="1721819"/>
              <a:ext cx="2405998" cy="985215"/>
              <a:chOff x="3488402" y="1866299"/>
              <a:chExt cx="2405998" cy="985215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5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 rot="16428699">
                <a:off x="4198793" y="1155908"/>
                <a:ext cx="985215" cy="2405998"/>
              </a:xfrm>
              <a:prstGeom prst="rect">
                <a:avLst/>
              </a:prstGeom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4250631" y="2097329"/>
                <a:ext cx="1628873" cy="630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2100"/>
                  </a:lnSpc>
                </a:pPr>
                <a:r>
                  <a:rPr lang="en-US" sz="2000" b="1">
                    <a:solidFill>
                      <a:schemeClr val="bg1"/>
                    </a:solidFill>
                  </a:rPr>
                  <a:t>12dB antenna gain</a:t>
                </a:r>
                <a:endParaRPr lang="en-US" sz="20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6084221" y="2676069"/>
              <a:ext cx="2405998" cy="985215"/>
              <a:chOff x="3488402" y="1866299"/>
              <a:chExt cx="2405998" cy="985215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5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 rot="16428699">
                <a:off x="4198793" y="1155908"/>
                <a:ext cx="985215" cy="2405998"/>
              </a:xfrm>
              <a:prstGeom prst="rect">
                <a:avLst/>
              </a:prstGeom>
            </p:spPr>
          </p:pic>
          <p:sp>
            <p:nvSpPr>
              <p:cNvPr id="31" name="TextBox 30"/>
              <p:cNvSpPr txBox="1"/>
              <p:nvPr/>
            </p:nvSpPr>
            <p:spPr>
              <a:xfrm>
                <a:off x="4250631" y="2097329"/>
                <a:ext cx="1628873" cy="630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2100"/>
                  </a:lnSpc>
                </a:pPr>
                <a:r>
                  <a:rPr lang="en-US" sz="2000" b="1" dirty="0">
                    <a:solidFill>
                      <a:schemeClr val="bg1"/>
                    </a:solidFill>
                  </a:rPr>
                  <a:t>Typical </a:t>
                </a:r>
                <a:r>
                  <a:rPr lang="en-US" sz="2000" b="1" dirty="0" err="1">
                    <a:solidFill>
                      <a:schemeClr val="bg1"/>
                    </a:solidFill>
                  </a:rPr>
                  <a:t>WiFi</a:t>
                </a:r>
                <a:r>
                  <a:rPr lang="en-US" sz="2000" b="1" dirty="0">
                    <a:solidFill>
                      <a:schemeClr val="bg1"/>
                    </a:solidFill>
                  </a:rPr>
                  <a:t/>
                </a:r>
                <a:br>
                  <a:rPr lang="en-US" sz="2000" b="1" dirty="0">
                    <a:solidFill>
                      <a:schemeClr val="bg1"/>
                    </a:solidFill>
                  </a:rPr>
                </a:br>
                <a:r>
                  <a:rPr lang="en-US" sz="2000" b="1" dirty="0">
                    <a:solidFill>
                      <a:schemeClr val="bg1"/>
                    </a:solidFill>
                  </a:rPr>
                  <a:t>Hardware</a:t>
                </a:r>
              </a:p>
            </p:txBody>
          </p:sp>
        </p:grp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322881" y="1894263"/>
              <a:ext cx="2314108" cy="3862279"/>
            </a:xfrm>
            <a:prstGeom prst="rect">
              <a:avLst/>
            </a:prstGeom>
          </p:spPr>
        </p:pic>
        <p:cxnSp>
          <p:nvCxnSpPr>
            <p:cNvPr id="40" name="Straight Connector 39"/>
            <p:cNvCxnSpPr/>
            <p:nvPr/>
          </p:nvCxnSpPr>
          <p:spPr>
            <a:xfrm flipH="1">
              <a:off x="534289" y="5118315"/>
              <a:ext cx="8046720" cy="0"/>
            </a:xfrm>
            <a:prstGeom prst="line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1851661" y="5090605"/>
            <a:ext cx="8575040" cy="1444390"/>
            <a:chOff x="327661" y="5090605"/>
            <a:chExt cx="8575040" cy="1444390"/>
          </a:xfrm>
        </p:grpSpPr>
        <p:cxnSp>
          <p:nvCxnSpPr>
            <p:cNvPr id="4" name="Straight Connector 3"/>
            <p:cNvCxnSpPr/>
            <p:nvPr/>
          </p:nvCxnSpPr>
          <p:spPr>
            <a:xfrm flipH="1" flipV="1">
              <a:off x="428804" y="6534994"/>
              <a:ext cx="8355610" cy="1"/>
            </a:xfrm>
            <a:prstGeom prst="line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/>
            <p:cNvSpPr/>
            <p:nvPr/>
          </p:nvSpPr>
          <p:spPr>
            <a:xfrm>
              <a:off x="327661" y="5090605"/>
              <a:ext cx="8575040" cy="457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Interfering Mechanical Vibrations</a:t>
              </a:r>
            </a:p>
          </p:txBody>
        </p:sp>
        <p:sp>
          <p:nvSpPr>
            <p:cNvPr id="35" name="Preparation 34"/>
            <p:cNvSpPr/>
            <p:nvPr/>
          </p:nvSpPr>
          <p:spPr>
            <a:xfrm>
              <a:off x="2228304" y="5724840"/>
              <a:ext cx="1822583" cy="633838"/>
            </a:xfrm>
            <a:prstGeom prst="flowChartPreparation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Human</a:t>
              </a:r>
              <a:br>
                <a:rPr lang="en-US" sz="1600" dirty="0"/>
              </a:br>
              <a:r>
                <a:rPr lang="en-US" sz="1600" dirty="0"/>
                <a:t>movement</a:t>
              </a:r>
            </a:p>
          </p:txBody>
        </p:sp>
        <p:sp>
          <p:nvSpPr>
            <p:cNvPr id="38" name="Preparation 37"/>
            <p:cNvSpPr/>
            <p:nvPr/>
          </p:nvSpPr>
          <p:spPr>
            <a:xfrm>
              <a:off x="3895456" y="5724840"/>
              <a:ext cx="1518522" cy="633838"/>
            </a:xfrm>
            <a:prstGeom prst="flowChartPreparati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Rotating</a:t>
              </a:r>
              <a:br>
                <a:rPr lang="en-US" sz="1600" dirty="0"/>
              </a:br>
              <a:r>
                <a:rPr lang="en-US" sz="1600" dirty="0"/>
                <a:t>fan</a:t>
              </a:r>
            </a:p>
          </p:txBody>
        </p:sp>
        <p:sp>
          <p:nvSpPr>
            <p:cNvPr id="39" name="Preparation 38"/>
            <p:cNvSpPr/>
            <p:nvPr/>
          </p:nvSpPr>
          <p:spPr>
            <a:xfrm>
              <a:off x="5272995" y="5724122"/>
              <a:ext cx="1667975" cy="633838"/>
            </a:xfrm>
            <a:prstGeom prst="flowChartPreparation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/>
                <a:t>…</a:t>
              </a:r>
              <a:endParaRPr lang="en-US" sz="1600" dirty="0"/>
            </a:p>
          </p:txBody>
        </p:sp>
        <p:cxnSp>
          <p:nvCxnSpPr>
            <p:cNvPr id="36" name="Straight Connector 35"/>
            <p:cNvCxnSpPr/>
            <p:nvPr/>
          </p:nvCxnSpPr>
          <p:spPr>
            <a:xfrm flipV="1">
              <a:off x="8883182" y="5547806"/>
              <a:ext cx="0" cy="987189"/>
            </a:xfrm>
            <a:prstGeom prst="line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339904" y="5547805"/>
              <a:ext cx="0" cy="987189"/>
            </a:xfrm>
            <a:prstGeom prst="line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AutoShape 3"/>
          <p:cNvSpPr>
            <a:spLocks noChangeArrowheads="1"/>
          </p:cNvSpPr>
          <p:nvPr/>
        </p:nvSpPr>
        <p:spPr bwMode="auto">
          <a:xfrm>
            <a:off x="1737360" y="850901"/>
            <a:ext cx="8686800" cy="635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3CC">
                  <a:alpha val="98000"/>
                </a:srgbClr>
              </a:gs>
              <a:gs pos="100000">
                <a:srgbClr val="00185E">
                  <a:alpha val="0"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981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645920" y="245896"/>
            <a:ext cx="85344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30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Counter Measure: Emissive ART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1815152" y="1352002"/>
            <a:ext cx="8496299" cy="3512524"/>
            <a:chOff x="-650549" y="1036315"/>
            <a:chExt cx="8496299" cy="3512524"/>
          </a:xfrm>
        </p:grpSpPr>
        <p:sp>
          <p:nvSpPr>
            <p:cNvPr id="40" name="Rounded Rectangular Callout 39"/>
            <p:cNvSpPr/>
            <p:nvPr/>
          </p:nvSpPr>
          <p:spPr>
            <a:xfrm>
              <a:off x="5859129" y="1569008"/>
              <a:ext cx="1361025" cy="506712"/>
            </a:xfrm>
            <a:prstGeom prst="wedgeRoundRectCallout">
              <a:avLst>
                <a:gd name="adj1" fmla="val -62889"/>
                <a:gd name="adj2" fmla="val 20764"/>
                <a:gd name="adj3" fmla="val 16667"/>
              </a:avLst>
            </a:prstGeom>
            <a:solidFill>
              <a:schemeClr val="accent6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Uplink </a:t>
              </a:r>
              <a:r>
                <a:rPr lang="en-US" sz="1600" dirty="0" err="1"/>
                <a:t>WiFi</a:t>
              </a:r>
              <a:r>
                <a:rPr lang="en-US" sz="1600" dirty="0"/>
                <a:t> packets</a:t>
              </a:r>
            </a:p>
          </p:txBody>
        </p:sp>
        <p:grpSp>
          <p:nvGrpSpPr>
            <p:cNvPr id="49" name="Group 48"/>
            <p:cNvGrpSpPr/>
            <p:nvPr/>
          </p:nvGrpSpPr>
          <p:grpSpPr>
            <a:xfrm>
              <a:off x="-324527" y="1588672"/>
              <a:ext cx="6744484" cy="902546"/>
              <a:chOff x="-324527" y="1608336"/>
              <a:chExt cx="6744484" cy="902546"/>
            </a:xfrm>
          </p:grpSpPr>
          <p:grpSp>
            <p:nvGrpSpPr>
              <p:cNvPr id="48" name="Group 47"/>
              <p:cNvGrpSpPr/>
              <p:nvPr/>
            </p:nvGrpSpPr>
            <p:grpSpPr>
              <a:xfrm>
                <a:off x="-324527" y="1608336"/>
                <a:ext cx="6744484" cy="902546"/>
                <a:chOff x="-324527" y="1608336"/>
                <a:chExt cx="6744484" cy="902546"/>
              </a:xfrm>
            </p:grpSpPr>
            <p:grpSp>
              <p:nvGrpSpPr>
                <p:cNvPr id="38" name="Group 37"/>
                <p:cNvGrpSpPr/>
                <p:nvPr/>
              </p:nvGrpSpPr>
              <p:grpSpPr>
                <a:xfrm>
                  <a:off x="-324527" y="1679885"/>
                  <a:ext cx="6744484" cy="830997"/>
                  <a:chOff x="-2301434" y="2957867"/>
                  <a:chExt cx="6744484" cy="830997"/>
                </a:xfrm>
              </p:grpSpPr>
              <p:grpSp>
                <p:nvGrpSpPr>
                  <p:cNvPr id="7" name="Group 6"/>
                  <p:cNvGrpSpPr/>
                  <p:nvPr/>
                </p:nvGrpSpPr>
                <p:grpSpPr>
                  <a:xfrm>
                    <a:off x="960681" y="3005213"/>
                    <a:ext cx="3482369" cy="681973"/>
                    <a:chOff x="1576747" y="5481814"/>
                    <a:chExt cx="2914507" cy="287070"/>
                  </a:xfrm>
                </p:grpSpPr>
                <p:grpSp>
                  <p:nvGrpSpPr>
                    <p:cNvPr id="8" name="Group 7"/>
                    <p:cNvGrpSpPr/>
                    <p:nvPr/>
                  </p:nvGrpSpPr>
                  <p:grpSpPr>
                    <a:xfrm>
                      <a:off x="1576747" y="5481814"/>
                      <a:ext cx="2463960" cy="266533"/>
                      <a:chOff x="1576747" y="5481814"/>
                      <a:chExt cx="2463960" cy="266533"/>
                    </a:xfrm>
                  </p:grpSpPr>
                  <p:cxnSp>
                    <p:nvCxnSpPr>
                      <p:cNvPr id="10" name="Straight Arrow Connector 9"/>
                      <p:cNvCxnSpPr/>
                      <p:nvPr/>
                    </p:nvCxnSpPr>
                    <p:spPr>
                      <a:xfrm flipV="1">
                        <a:off x="1576747" y="5748347"/>
                        <a:ext cx="2463960" cy="0"/>
                      </a:xfrm>
                      <a:prstGeom prst="straightConnector1">
                        <a:avLst/>
                      </a:prstGeom>
                      <a:ln w="25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prstDash val="solid"/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1" name="Rectangle 10"/>
                      <p:cNvSpPr/>
                      <p:nvPr/>
                    </p:nvSpPr>
                    <p:spPr>
                      <a:xfrm flipH="1">
                        <a:off x="1638472" y="5485066"/>
                        <a:ext cx="91440" cy="256701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2" name="Rectangle 11"/>
                      <p:cNvSpPr/>
                      <p:nvPr/>
                    </p:nvSpPr>
                    <p:spPr>
                      <a:xfrm flipH="1">
                        <a:off x="1869500" y="5485066"/>
                        <a:ext cx="182880" cy="256701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3" name="Rectangle 12"/>
                      <p:cNvSpPr/>
                      <p:nvPr/>
                    </p:nvSpPr>
                    <p:spPr>
                      <a:xfrm flipH="1">
                        <a:off x="2103680" y="5483218"/>
                        <a:ext cx="127000" cy="256701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4" name="Rectangle 13"/>
                      <p:cNvSpPr/>
                      <p:nvPr/>
                    </p:nvSpPr>
                    <p:spPr>
                      <a:xfrm flipH="1">
                        <a:off x="2389673" y="5485126"/>
                        <a:ext cx="91440" cy="256701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5" name="Rectangle 14"/>
                      <p:cNvSpPr/>
                      <p:nvPr/>
                    </p:nvSpPr>
                    <p:spPr>
                      <a:xfrm flipH="1">
                        <a:off x="2585141" y="5481814"/>
                        <a:ext cx="127000" cy="256701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6" name="Rectangle 15"/>
                      <p:cNvSpPr/>
                      <p:nvPr/>
                    </p:nvSpPr>
                    <p:spPr>
                      <a:xfrm flipH="1">
                        <a:off x="2946301" y="5481814"/>
                        <a:ext cx="182880" cy="256701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7" name="Rectangle 16"/>
                      <p:cNvSpPr/>
                      <p:nvPr/>
                    </p:nvSpPr>
                    <p:spPr>
                      <a:xfrm flipH="1">
                        <a:off x="3208470" y="5487432"/>
                        <a:ext cx="127000" cy="256701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8" name="Rectangle 17"/>
                      <p:cNvSpPr/>
                      <p:nvPr/>
                    </p:nvSpPr>
                    <p:spPr>
                      <a:xfrm flipH="1">
                        <a:off x="3441506" y="5487432"/>
                        <a:ext cx="91440" cy="256701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9" name="Rectangle 18"/>
                      <p:cNvSpPr/>
                      <p:nvPr/>
                    </p:nvSpPr>
                    <p:spPr>
                      <a:xfrm flipH="1">
                        <a:off x="3718439" y="5485289"/>
                        <a:ext cx="182880" cy="256701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sp>
                  <p:nvSpPr>
                    <p:cNvPr id="9" name="TextBox 8"/>
                    <p:cNvSpPr txBox="1"/>
                    <p:nvPr/>
                  </p:nvSpPr>
                  <p:spPr>
                    <a:xfrm>
                      <a:off x="3977151" y="5613417"/>
                      <a:ext cx="514103" cy="15546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dirty="0"/>
                        <a:t>time</a:t>
                      </a:r>
                    </a:p>
                  </p:txBody>
                </p:sp>
              </p:grpSp>
              <p:sp>
                <p:nvSpPr>
                  <p:cNvPr id="20" name="TextBox 19"/>
                  <p:cNvSpPr txBox="1"/>
                  <p:nvPr/>
                </p:nvSpPr>
                <p:spPr>
                  <a:xfrm>
                    <a:off x="-2301434" y="2957867"/>
                    <a:ext cx="2293374" cy="83099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400" dirty="0"/>
                      <a:t>Original power of packets</a:t>
                    </a:r>
                  </a:p>
                </p:txBody>
              </p:sp>
            </p:grpSp>
            <p:cxnSp>
              <p:nvCxnSpPr>
                <p:cNvPr id="41" name="Straight Arrow Connector 40"/>
                <p:cNvCxnSpPr/>
                <p:nvPr/>
              </p:nvCxnSpPr>
              <p:spPr>
                <a:xfrm flipH="1" flipV="1">
                  <a:off x="2937746" y="1608336"/>
                  <a:ext cx="0" cy="756116"/>
                </a:xfrm>
                <a:prstGeom prst="straightConnector1">
                  <a:avLst/>
                </a:prstGeom>
                <a:ln w="25400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5" name="TextBox 44"/>
              <p:cNvSpPr txBox="1"/>
              <p:nvPr/>
            </p:nvSpPr>
            <p:spPr>
              <a:xfrm>
                <a:off x="2150333" y="1637790"/>
                <a:ext cx="7786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Power</a:t>
                </a:r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-309140" y="3277292"/>
              <a:ext cx="6736771" cy="884439"/>
              <a:chOff x="-309140" y="3552589"/>
              <a:chExt cx="6736771" cy="884439"/>
            </a:xfrm>
          </p:grpSpPr>
          <p:grpSp>
            <p:nvGrpSpPr>
              <p:cNvPr id="47" name="Group 46"/>
              <p:cNvGrpSpPr/>
              <p:nvPr/>
            </p:nvGrpSpPr>
            <p:grpSpPr>
              <a:xfrm>
                <a:off x="-309140" y="3566886"/>
                <a:ext cx="6736771" cy="870142"/>
                <a:chOff x="-380575" y="3582603"/>
                <a:chExt cx="6736771" cy="870142"/>
              </a:xfrm>
            </p:grpSpPr>
            <p:grpSp>
              <p:nvGrpSpPr>
                <p:cNvPr id="39" name="Group 38"/>
                <p:cNvGrpSpPr/>
                <p:nvPr/>
              </p:nvGrpSpPr>
              <p:grpSpPr>
                <a:xfrm>
                  <a:off x="-380575" y="3582603"/>
                  <a:ext cx="6736771" cy="870142"/>
                  <a:chOff x="1398940" y="2894980"/>
                  <a:chExt cx="6736771" cy="870142"/>
                </a:xfrm>
              </p:grpSpPr>
              <p:grpSp>
                <p:nvGrpSpPr>
                  <p:cNvPr id="21" name="Group 20"/>
                  <p:cNvGrpSpPr/>
                  <p:nvPr/>
                </p:nvGrpSpPr>
                <p:grpSpPr>
                  <a:xfrm>
                    <a:off x="4653342" y="2894980"/>
                    <a:ext cx="3482369" cy="799963"/>
                    <a:chOff x="1576747" y="5432147"/>
                    <a:chExt cx="2914507" cy="336736"/>
                  </a:xfrm>
                </p:grpSpPr>
                <p:grpSp>
                  <p:nvGrpSpPr>
                    <p:cNvPr id="22" name="Group 21"/>
                    <p:cNvGrpSpPr/>
                    <p:nvPr/>
                  </p:nvGrpSpPr>
                  <p:grpSpPr>
                    <a:xfrm>
                      <a:off x="1576747" y="5432147"/>
                      <a:ext cx="2463960" cy="316200"/>
                      <a:chOff x="1576747" y="5432147"/>
                      <a:chExt cx="2463960" cy="316200"/>
                    </a:xfrm>
                  </p:grpSpPr>
                  <p:cxnSp>
                    <p:nvCxnSpPr>
                      <p:cNvPr id="24" name="Straight Arrow Connector 23"/>
                      <p:cNvCxnSpPr/>
                      <p:nvPr/>
                    </p:nvCxnSpPr>
                    <p:spPr>
                      <a:xfrm flipV="1">
                        <a:off x="1576747" y="5748347"/>
                        <a:ext cx="2463960" cy="0"/>
                      </a:xfrm>
                      <a:prstGeom prst="straightConnector1">
                        <a:avLst/>
                      </a:prstGeom>
                      <a:ln w="25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prstDash val="solid"/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25" name="Rectangle 24"/>
                      <p:cNvSpPr/>
                      <p:nvPr/>
                    </p:nvSpPr>
                    <p:spPr>
                      <a:xfrm flipH="1">
                        <a:off x="1638472" y="5547150"/>
                        <a:ext cx="91440" cy="192454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6" name="Rectangle 25"/>
                      <p:cNvSpPr/>
                      <p:nvPr/>
                    </p:nvSpPr>
                    <p:spPr>
                      <a:xfrm flipH="1">
                        <a:off x="1869500" y="5476788"/>
                        <a:ext cx="182880" cy="269436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7" name="Rectangle 26"/>
                      <p:cNvSpPr/>
                      <p:nvPr/>
                    </p:nvSpPr>
                    <p:spPr>
                      <a:xfrm flipH="1">
                        <a:off x="2103680" y="5508052"/>
                        <a:ext cx="127000" cy="230945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8" name="Rectangle 27"/>
                      <p:cNvSpPr/>
                      <p:nvPr/>
                    </p:nvSpPr>
                    <p:spPr>
                      <a:xfrm flipH="1">
                        <a:off x="2389673" y="5485126"/>
                        <a:ext cx="91440" cy="256701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9" name="Rectangle 28"/>
                      <p:cNvSpPr/>
                      <p:nvPr/>
                    </p:nvSpPr>
                    <p:spPr>
                      <a:xfrm flipH="1">
                        <a:off x="2585141" y="5473536"/>
                        <a:ext cx="127000" cy="269435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30" name="Rectangle 29"/>
                      <p:cNvSpPr/>
                      <p:nvPr/>
                    </p:nvSpPr>
                    <p:spPr>
                      <a:xfrm flipH="1">
                        <a:off x="2946301" y="5432147"/>
                        <a:ext cx="182880" cy="307926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31" name="Rectangle 30"/>
                      <p:cNvSpPr/>
                      <p:nvPr/>
                    </p:nvSpPr>
                    <p:spPr>
                      <a:xfrm flipH="1">
                        <a:off x="3208470" y="5483293"/>
                        <a:ext cx="127000" cy="256701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32" name="Rectangle 31"/>
                      <p:cNvSpPr/>
                      <p:nvPr/>
                    </p:nvSpPr>
                    <p:spPr>
                      <a:xfrm flipH="1">
                        <a:off x="3441506" y="5433627"/>
                        <a:ext cx="91440" cy="307925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33" name="Rectangle 32"/>
                      <p:cNvSpPr/>
                      <p:nvPr/>
                    </p:nvSpPr>
                    <p:spPr>
                      <a:xfrm flipH="1">
                        <a:off x="3718439" y="5547370"/>
                        <a:ext cx="182880" cy="192454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sp>
                  <p:nvSpPr>
                    <p:cNvPr id="23" name="TextBox 22"/>
                    <p:cNvSpPr txBox="1"/>
                    <p:nvPr/>
                  </p:nvSpPr>
                  <p:spPr>
                    <a:xfrm>
                      <a:off x="3977151" y="5613417"/>
                      <a:ext cx="514103" cy="15546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dirty="0"/>
                        <a:t>time</a:t>
                      </a:r>
                    </a:p>
                  </p:txBody>
                </p:sp>
              </p:grpSp>
              <p:sp>
                <p:nvSpPr>
                  <p:cNvPr id="34" name="TextBox 33"/>
                  <p:cNvSpPr txBox="1"/>
                  <p:nvPr/>
                </p:nvSpPr>
                <p:spPr>
                  <a:xfrm>
                    <a:off x="1398940" y="2934125"/>
                    <a:ext cx="2489284" cy="83099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400" b="1" dirty="0">
                        <a:solidFill>
                          <a:srgbClr val="FF0000"/>
                        </a:solidFill>
                      </a:rPr>
                      <a:t>Randomized</a:t>
                    </a:r>
                    <a:r>
                      <a:rPr lang="en-US" sz="2400" dirty="0">
                        <a:solidFill>
                          <a:srgbClr val="FF0000"/>
                        </a:solidFill>
                      </a:rPr>
                      <a:t> </a:t>
                    </a:r>
                    <a:r>
                      <a:rPr lang="en-US" sz="2400" dirty="0"/>
                      <a:t>power of packets</a:t>
                    </a:r>
                  </a:p>
                </p:txBody>
              </p:sp>
            </p:grpSp>
            <p:cxnSp>
              <p:nvCxnSpPr>
                <p:cNvPr id="44" name="Straight Arrow Connector 43"/>
                <p:cNvCxnSpPr/>
                <p:nvPr/>
              </p:nvCxnSpPr>
              <p:spPr>
                <a:xfrm flipH="1" flipV="1">
                  <a:off x="2883659" y="3588772"/>
                  <a:ext cx="0" cy="756116"/>
                </a:xfrm>
                <a:prstGeom prst="straightConnector1">
                  <a:avLst/>
                </a:prstGeom>
                <a:ln w="25400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6" name="TextBox 45"/>
              <p:cNvSpPr txBox="1"/>
              <p:nvPr/>
            </p:nvSpPr>
            <p:spPr>
              <a:xfrm>
                <a:off x="2157371" y="3552589"/>
                <a:ext cx="7786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Power</a:t>
                </a:r>
              </a:p>
            </p:txBody>
          </p:sp>
        </p:grpSp>
        <p:cxnSp>
          <p:nvCxnSpPr>
            <p:cNvPr id="51" name="Straight Arrow Connector 50"/>
            <p:cNvCxnSpPr/>
            <p:nvPr/>
          </p:nvCxnSpPr>
          <p:spPr>
            <a:xfrm flipV="1">
              <a:off x="2964926" y="3481741"/>
              <a:ext cx="2834640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V="1">
              <a:off x="-631180" y="1306473"/>
              <a:ext cx="0" cy="3200400"/>
            </a:xfrm>
            <a:prstGeom prst="line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H="1" flipV="1">
              <a:off x="7810230" y="1511154"/>
              <a:ext cx="0" cy="3017520"/>
            </a:xfrm>
            <a:prstGeom prst="line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Rectangle 61"/>
            <p:cNvSpPr/>
            <p:nvPr/>
          </p:nvSpPr>
          <p:spPr>
            <a:xfrm>
              <a:off x="-650549" y="1036315"/>
              <a:ext cx="8496299" cy="457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Transmission Power Randomization</a:t>
              </a:r>
              <a:endParaRPr lang="en-US" altLang="zh-CN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70" name="Straight Connector 69"/>
            <p:cNvCxnSpPr/>
            <p:nvPr/>
          </p:nvCxnSpPr>
          <p:spPr>
            <a:xfrm flipH="1">
              <a:off x="-581757" y="4548839"/>
              <a:ext cx="8321040" cy="0"/>
            </a:xfrm>
            <a:prstGeom prst="line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AutoShape 3"/>
          <p:cNvSpPr>
            <a:spLocks noChangeArrowheads="1"/>
          </p:cNvSpPr>
          <p:nvPr/>
        </p:nvSpPr>
        <p:spPr bwMode="auto">
          <a:xfrm>
            <a:off x="1737360" y="850901"/>
            <a:ext cx="8686800" cy="635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3CC">
                  <a:alpha val="98000"/>
                </a:srgbClr>
              </a:gs>
              <a:gs pos="100000">
                <a:srgbClr val="00185E">
                  <a:alpha val="0"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544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645920" y="245896"/>
            <a:ext cx="85344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30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Implementation and </a:t>
            </a:r>
            <a:r>
              <a:rPr lang="en-US" altLang="zh-CN" sz="3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Testbed</a:t>
            </a:r>
            <a:endParaRPr lang="en-US" altLang="zh-CN" sz="3000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7810" y="1047328"/>
            <a:ext cx="4209683" cy="2846248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740310" y="4243272"/>
            <a:ext cx="7834729" cy="2533367"/>
            <a:chOff x="279809" y="4243271"/>
            <a:chExt cx="7834729" cy="253336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30565" y="4365521"/>
              <a:ext cx="3083973" cy="1989803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2361624" y="4365521"/>
              <a:ext cx="2566220" cy="2411117"/>
              <a:chOff x="1506280" y="4306529"/>
              <a:chExt cx="2566220" cy="2411117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34009" y="4306529"/>
                <a:ext cx="1369756" cy="1826341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1506280" y="6132871"/>
                <a:ext cx="256622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err="1"/>
                  <a:t>Altec</a:t>
                </a:r>
                <a:r>
                  <a:rPr lang="en-US" sz="1600" dirty="0"/>
                  <a:t> Lansing Multimedia Computer Speakers</a:t>
                </a:r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279809" y="4243271"/>
              <a:ext cx="1702457" cy="227551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/>
                <a:t>Testing Loudspeakers</a:t>
              </a:r>
              <a:endParaRPr lang="en-US" sz="21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544732" y="1120877"/>
            <a:ext cx="3879427" cy="3123044"/>
            <a:chOff x="5020732" y="1120877"/>
            <a:chExt cx="3879427" cy="3123044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5020733" y="1120877"/>
              <a:ext cx="0" cy="3055112"/>
            </a:xfrm>
            <a:prstGeom prst="line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5020732" y="3897483"/>
              <a:ext cx="3879427" cy="34643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/>
                <a:t>Software Implementation </a:t>
              </a:r>
              <a:endParaRPr lang="en-US" sz="2100" dirty="0"/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5785750" y="2152741"/>
              <a:ext cx="2319567" cy="564133"/>
            </a:xfrm>
            <a:prstGeom prst="roundRect">
              <a:avLst/>
            </a:prstGeom>
            <a:solidFill>
              <a:schemeClr val="accent2"/>
            </a:solidFill>
            <a:ln w="254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100"/>
                </a:lnSpc>
              </a:pPr>
              <a:r>
                <a:rPr lang="en-US" sz="1600" b="1">
                  <a:solidFill>
                    <a:schemeClr val="bg1"/>
                  </a:solidFill>
                </a:rPr>
                <a:t>802.11g/n-compliant</a:t>
              </a:r>
              <a:br>
                <a:rPr lang="en-US" sz="1600" b="1">
                  <a:solidFill>
                    <a:schemeClr val="bg1"/>
                  </a:solidFill>
                </a:rPr>
              </a:br>
              <a:r>
                <a:rPr lang="en-US" sz="1600" b="1">
                  <a:solidFill>
                    <a:schemeClr val="bg1"/>
                  </a:solidFill>
                </a:rPr>
                <a:t>communication library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5785750" y="1438961"/>
              <a:ext cx="2319567" cy="564133"/>
            </a:xfrm>
            <a:prstGeom prst="roundRect">
              <a:avLst/>
            </a:prstGeom>
            <a:solidFill>
              <a:schemeClr val="accent6"/>
            </a:solidFill>
            <a:ln w="254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100"/>
                </a:lnSpc>
              </a:pPr>
              <a:r>
                <a:rPr lang="en-US" sz="1600" b="1">
                  <a:solidFill>
                    <a:schemeClr val="bg1"/>
                  </a:solidFill>
                </a:rPr>
                <a:t>Reflective ART decoder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5785749" y="2866521"/>
              <a:ext cx="2319567" cy="564133"/>
            </a:xfrm>
            <a:prstGeom prst="roundRect">
              <a:avLst/>
            </a:prstGeom>
            <a:solidFill>
              <a:schemeClr val="accent5"/>
            </a:solidFill>
            <a:ln w="254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100"/>
                </a:lnSpc>
              </a:pPr>
              <a:r>
                <a:rPr lang="en-US" sz="1600" b="1" dirty="0">
                  <a:solidFill>
                    <a:schemeClr val="bg1"/>
                  </a:solidFill>
                </a:rPr>
                <a:t>WARP </a:t>
              </a:r>
              <a:r>
                <a:rPr lang="en-US" sz="1600" b="1" dirty="0" smtClean="0">
                  <a:solidFill>
                    <a:schemeClr val="bg1"/>
                  </a:solidFill>
                </a:rPr>
                <a:t>FPGA</a:t>
              </a:r>
              <a:br>
                <a:rPr lang="en-US" sz="1600" b="1" dirty="0" smtClean="0">
                  <a:solidFill>
                    <a:schemeClr val="bg1"/>
                  </a:solidFill>
                </a:rPr>
              </a:br>
              <a:r>
                <a:rPr lang="en-US" sz="1600" b="1" dirty="0" smtClean="0">
                  <a:solidFill>
                    <a:schemeClr val="bg1"/>
                  </a:solidFill>
                </a:rPr>
                <a:t>modification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1737360" y="3896833"/>
            <a:ext cx="4807374" cy="3464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100" dirty="0"/>
              <a:t>WARP and WURC SDR</a:t>
            </a:r>
            <a:r>
              <a:rPr lang="zh-CN" altLang="en-US" sz="2100" dirty="0"/>
              <a:t> </a:t>
            </a:r>
            <a:r>
              <a:rPr lang="en-US" altLang="zh-CN" sz="2100" dirty="0" err="1"/>
              <a:t>testbed</a:t>
            </a:r>
            <a:endParaRPr lang="en-US" sz="2100" dirty="0"/>
          </a:p>
        </p:txBody>
      </p:sp>
      <p:sp>
        <p:nvSpPr>
          <p:cNvPr id="18" name="AutoShape 3"/>
          <p:cNvSpPr>
            <a:spLocks noChangeArrowheads="1"/>
          </p:cNvSpPr>
          <p:nvPr/>
        </p:nvSpPr>
        <p:spPr bwMode="auto">
          <a:xfrm>
            <a:off x="1737360" y="850901"/>
            <a:ext cx="8686800" cy="635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3CC">
                  <a:alpha val="98000"/>
                </a:srgbClr>
              </a:gs>
              <a:gs pos="100000">
                <a:srgbClr val="00185E">
                  <a:alpha val="0"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835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645920" y="245896"/>
            <a:ext cx="85344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30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Experiment Setup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6042" y="3320061"/>
            <a:ext cx="4720249" cy="3182112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6998993" y="1150364"/>
            <a:ext cx="2690840" cy="2169449"/>
            <a:chOff x="5474993" y="1150363"/>
            <a:chExt cx="2690840" cy="2169449"/>
          </a:xfrm>
        </p:grpSpPr>
        <p:sp>
          <p:nvSpPr>
            <p:cNvPr id="6" name="Rectangle 5"/>
            <p:cNvSpPr/>
            <p:nvPr/>
          </p:nvSpPr>
          <p:spPr>
            <a:xfrm>
              <a:off x="6043647" y="1150363"/>
              <a:ext cx="2122186" cy="216944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latin typeface="Arial" pitchFamily="34" charset="0"/>
                  <a:cs typeface="Arial" pitchFamily="34" charset="0"/>
                </a:rPr>
                <a:t>Conference</a:t>
              </a:r>
              <a:br>
                <a:rPr lang="en-US" altLang="zh-CN" sz="2400" b="1" dirty="0">
                  <a:latin typeface="Arial" pitchFamily="34" charset="0"/>
                  <a:cs typeface="Arial" pitchFamily="34" charset="0"/>
                </a:rPr>
              </a:br>
              <a:r>
                <a:rPr lang="en-US" altLang="zh-CN" sz="2400" b="1" dirty="0">
                  <a:latin typeface="Arial" pitchFamily="34" charset="0"/>
                  <a:cs typeface="Arial" pitchFamily="34" charset="0"/>
                </a:rPr>
                <a:t>Room</a:t>
              </a:r>
            </a:p>
          </p:txBody>
        </p:sp>
        <p:grpSp>
          <p:nvGrpSpPr>
            <p:cNvPr id="8" name="Group 7"/>
            <p:cNvGrpSpPr>
              <a:grpSpLocks noChangeAspect="1"/>
            </p:cNvGrpSpPr>
            <p:nvPr/>
          </p:nvGrpSpPr>
          <p:grpSpPr>
            <a:xfrm rot="8100000" flipH="1">
              <a:off x="5474993" y="2133035"/>
              <a:ext cx="440013" cy="438529"/>
              <a:chOff x="5707693" y="4334192"/>
              <a:chExt cx="660662" cy="658432"/>
            </a:xfrm>
          </p:grpSpPr>
          <p:sp>
            <p:nvSpPr>
              <p:cNvPr id="9" name="L-Shape 8"/>
              <p:cNvSpPr/>
              <p:nvPr/>
            </p:nvSpPr>
            <p:spPr>
              <a:xfrm>
                <a:off x="5707693" y="4535424"/>
                <a:ext cx="455363" cy="457200"/>
              </a:xfrm>
              <a:prstGeom prst="corner">
                <a:avLst>
                  <a:gd name="adj1" fmla="val 23895"/>
                  <a:gd name="adj2" fmla="val 23896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L-Shape 9"/>
              <p:cNvSpPr/>
              <p:nvPr/>
            </p:nvSpPr>
            <p:spPr>
              <a:xfrm>
                <a:off x="5912992" y="4334192"/>
                <a:ext cx="455363" cy="457200"/>
              </a:xfrm>
              <a:prstGeom prst="corner">
                <a:avLst>
                  <a:gd name="adj1" fmla="val 23895"/>
                  <a:gd name="adj2" fmla="val 23896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2557847" y="4338564"/>
            <a:ext cx="2690614" cy="2167128"/>
            <a:chOff x="1033847" y="4338564"/>
            <a:chExt cx="2690614" cy="2167128"/>
          </a:xfrm>
        </p:grpSpPr>
        <p:sp>
          <p:nvSpPr>
            <p:cNvPr id="7" name="Rectangle 6"/>
            <p:cNvSpPr/>
            <p:nvPr/>
          </p:nvSpPr>
          <p:spPr>
            <a:xfrm>
              <a:off x="1033847" y="4338564"/>
              <a:ext cx="2121408" cy="216712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latin typeface="Arial" pitchFamily="34" charset="0"/>
                  <a:cs typeface="Arial" pitchFamily="34" charset="0"/>
                </a:rPr>
                <a:t>Sound-proof</a:t>
              </a:r>
              <a:br>
                <a:rPr lang="en-US" altLang="zh-CN" sz="2400" b="1" dirty="0">
                  <a:latin typeface="Arial" pitchFamily="34" charset="0"/>
                  <a:cs typeface="Arial" pitchFamily="34" charset="0"/>
                </a:rPr>
              </a:br>
              <a:r>
                <a:rPr lang="en-US" altLang="zh-CN" sz="2400" b="1" dirty="0">
                  <a:latin typeface="Arial" pitchFamily="34" charset="0"/>
                  <a:cs typeface="Arial" pitchFamily="34" charset="0"/>
                </a:rPr>
                <a:t>Room</a:t>
              </a:r>
            </a:p>
          </p:txBody>
        </p:sp>
        <p:grpSp>
          <p:nvGrpSpPr>
            <p:cNvPr id="11" name="Group 10"/>
            <p:cNvGrpSpPr>
              <a:grpSpLocks noChangeAspect="1"/>
            </p:cNvGrpSpPr>
            <p:nvPr/>
          </p:nvGrpSpPr>
          <p:grpSpPr>
            <a:xfrm rot="13500000">
              <a:off x="3285190" y="5002463"/>
              <a:ext cx="440013" cy="438529"/>
              <a:chOff x="5707693" y="4334192"/>
              <a:chExt cx="660662" cy="658432"/>
            </a:xfrm>
          </p:grpSpPr>
          <p:sp>
            <p:nvSpPr>
              <p:cNvPr id="12" name="L-Shape 11"/>
              <p:cNvSpPr/>
              <p:nvPr/>
            </p:nvSpPr>
            <p:spPr>
              <a:xfrm>
                <a:off x="5707693" y="4535424"/>
                <a:ext cx="455363" cy="457200"/>
              </a:xfrm>
              <a:prstGeom prst="corner">
                <a:avLst>
                  <a:gd name="adj1" fmla="val 23895"/>
                  <a:gd name="adj2" fmla="val 23896"/>
                </a:avLst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L-Shape 12"/>
              <p:cNvSpPr/>
              <p:nvPr/>
            </p:nvSpPr>
            <p:spPr>
              <a:xfrm>
                <a:off x="5912992" y="4334192"/>
                <a:ext cx="455363" cy="457200"/>
              </a:xfrm>
              <a:prstGeom prst="corner">
                <a:avLst>
                  <a:gd name="adj1" fmla="val 23895"/>
                  <a:gd name="adj2" fmla="val 23896"/>
                </a:avLst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5939" y="1160445"/>
            <a:ext cx="4724399" cy="3181639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3581650" y="2766951"/>
            <a:ext cx="3848458" cy="2680012"/>
            <a:chOff x="2057650" y="2766951"/>
            <a:chExt cx="3848458" cy="2680012"/>
          </a:xfrm>
        </p:grpSpPr>
        <p:sp>
          <p:nvSpPr>
            <p:cNvPr id="14" name="Left-Right Arrow 13"/>
            <p:cNvSpPr/>
            <p:nvPr/>
          </p:nvSpPr>
          <p:spPr>
            <a:xfrm>
              <a:off x="2980706" y="2766951"/>
              <a:ext cx="2161310" cy="332509"/>
            </a:xfrm>
            <a:prstGeom prst="leftRight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Left-Right Arrow 14"/>
            <p:cNvSpPr/>
            <p:nvPr/>
          </p:nvSpPr>
          <p:spPr>
            <a:xfrm rot="3417709">
              <a:off x="5150548" y="4691403"/>
              <a:ext cx="1178611" cy="332509"/>
            </a:xfrm>
            <a:prstGeom prst="leftRight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2057650" y="3869705"/>
              <a:ext cx="2507673" cy="727953"/>
              <a:chOff x="2412695" y="3962209"/>
              <a:chExt cx="1049954" cy="507109"/>
            </a:xfrm>
          </p:grpSpPr>
          <p:sp>
            <p:nvSpPr>
              <p:cNvPr id="16" name="Rounded Rectangular Callout 15"/>
              <p:cNvSpPr/>
              <p:nvPr/>
            </p:nvSpPr>
            <p:spPr>
              <a:xfrm>
                <a:off x="2412696" y="3962209"/>
                <a:ext cx="1049953" cy="506712"/>
              </a:xfrm>
              <a:prstGeom prst="wedgeRoundRectCallout">
                <a:avLst>
                  <a:gd name="adj1" fmla="val 91220"/>
                  <a:gd name="adj2" fmla="val 80475"/>
                  <a:gd name="adj3" fmla="val 16667"/>
                </a:avLst>
              </a:prstGeom>
              <a:solidFill>
                <a:schemeClr val="accent6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/>
                  <a:t>Diversity</a:t>
                </a:r>
                <a:br>
                  <a:rPr lang="en-US" sz="1600"/>
                </a:br>
                <a:r>
                  <a:rPr lang="en-US" sz="1600"/>
                  <a:t>gain</a:t>
                </a:r>
                <a:endParaRPr lang="en-US" sz="1600" dirty="0"/>
              </a:p>
            </p:txBody>
          </p:sp>
          <p:sp>
            <p:nvSpPr>
              <p:cNvPr id="17" name="Rounded Rectangular Callout 16"/>
              <p:cNvSpPr/>
              <p:nvPr/>
            </p:nvSpPr>
            <p:spPr>
              <a:xfrm>
                <a:off x="2412695" y="3962606"/>
                <a:ext cx="1049953" cy="506712"/>
              </a:xfrm>
              <a:prstGeom prst="wedgeRoundRectCallout">
                <a:avLst>
                  <a:gd name="adj1" fmla="val 38538"/>
                  <a:gd name="adj2" fmla="val -161191"/>
                  <a:gd name="adj3" fmla="val 16667"/>
                </a:avLst>
              </a:prstGeom>
              <a:solidFill>
                <a:schemeClr val="accent6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/>
                  <a:t>Distance to antenna: 1 ~ 5m</a:t>
                </a:r>
              </a:p>
            </p:txBody>
          </p:sp>
        </p:grpSp>
      </p:grpSp>
      <p:sp>
        <p:nvSpPr>
          <p:cNvPr id="22" name="AutoShape 3"/>
          <p:cNvSpPr>
            <a:spLocks noChangeArrowheads="1"/>
          </p:cNvSpPr>
          <p:nvPr/>
        </p:nvSpPr>
        <p:spPr bwMode="auto">
          <a:xfrm>
            <a:off x="1737360" y="850901"/>
            <a:ext cx="8686800" cy="635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3CC">
                  <a:alpha val="98000"/>
                </a:srgbClr>
              </a:gs>
              <a:gs pos="100000">
                <a:srgbClr val="00185E">
                  <a:alpha val="0"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081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645920" y="245896"/>
            <a:ext cx="85344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30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Reflective Eavesdropping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H="1" flipV="1">
            <a:off x="1708928" y="3740380"/>
            <a:ext cx="8503920" cy="0"/>
          </a:xfrm>
          <a:prstGeom prst="line">
            <a:avLst/>
          </a:prstGeom>
          <a:ln w="3492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16" idx="0"/>
          </p:cNvCxnSpPr>
          <p:nvPr/>
        </p:nvCxnSpPr>
        <p:spPr>
          <a:xfrm flipV="1">
            <a:off x="5945648" y="1163410"/>
            <a:ext cx="0" cy="2589670"/>
          </a:xfrm>
          <a:prstGeom prst="line">
            <a:avLst/>
          </a:prstGeom>
          <a:ln w="3492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2039968" y="1097799"/>
            <a:ext cx="3905681" cy="2655360"/>
            <a:chOff x="528668" y="1097798"/>
            <a:chExt cx="3905681" cy="265536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668" y="1097798"/>
              <a:ext cx="3566160" cy="2139695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1917291" y="3336337"/>
              <a:ext cx="2517058" cy="41682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/>
                <a:t>Beamforming</a:t>
              </a:r>
              <a:endParaRPr lang="en-US" sz="2100" dirty="0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3428591" y="3753081"/>
            <a:ext cx="5034115" cy="4168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100" dirty="0"/>
              <a:t>Environment</a:t>
            </a:r>
            <a:endParaRPr lang="en-US" sz="2100" dirty="0"/>
          </a:p>
        </p:txBody>
      </p:sp>
      <p:grpSp>
        <p:nvGrpSpPr>
          <p:cNvPr id="26" name="Group 25"/>
          <p:cNvGrpSpPr/>
          <p:nvPr/>
        </p:nvGrpSpPr>
        <p:grpSpPr>
          <a:xfrm>
            <a:off x="5945649" y="1104016"/>
            <a:ext cx="4092680" cy="2652342"/>
            <a:chOff x="4434348" y="1104015"/>
            <a:chExt cx="4092680" cy="265234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0868" y="1104015"/>
              <a:ext cx="3566160" cy="2139696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4434348" y="3339536"/>
              <a:ext cx="2517058" cy="416821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/>
                <a:t>Human Impact</a:t>
              </a:r>
              <a:endParaRPr lang="en-US" sz="2100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142496" y="4317475"/>
            <a:ext cx="8031445" cy="2021741"/>
            <a:chOff x="770895" y="4317475"/>
            <a:chExt cx="8031445" cy="2021741"/>
          </a:xfrm>
        </p:grpSpPr>
        <p:sp>
          <p:nvSpPr>
            <p:cNvPr id="18" name="Rectangle 17"/>
            <p:cNvSpPr/>
            <p:nvPr/>
          </p:nvSpPr>
          <p:spPr>
            <a:xfrm>
              <a:off x="1795583" y="5607696"/>
              <a:ext cx="5900616" cy="731520"/>
            </a:xfrm>
            <a:prstGeom prst="rect">
              <a:avLst/>
            </a:prstGeom>
            <a:solidFill>
              <a:srgbClr val="FF0000">
                <a:alpha val="90000"/>
              </a:srgbClr>
            </a:solidFill>
            <a:ln w="254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500"/>
                </a:lnSpc>
              </a:pPr>
              <a:r>
                <a:rPr lang="en-US" sz="2400" dirty="0"/>
                <a:t>Penetrate wall and conventional sound </a:t>
              </a:r>
              <a:r>
                <a:rPr lang="en-US" sz="2400" dirty="0" smtClean="0"/>
                <a:t>isolator</a:t>
              </a:r>
              <a:endParaRPr lang="en-US" sz="2400" dirty="0"/>
            </a:p>
          </p:txBody>
        </p:sp>
        <p:grpSp>
          <p:nvGrpSpPr>
            <p:cNvPr id="23" name="Group 22"/>
            <p:cNvGrpSpPr>
              <a:grpSpLocks noChangeAspect="1"/>
            </p:cNvGrpSpPr>
            <p:nvPr/>
          </p:nvGrpSpPr>
          <p:grpSpPr>
            <a:xfrm>
              <a:off x="770895" y="4317475"/>
              <a:ext cx="8031445" cy="1225899"/>
              <a:chOff x="781500" y="4221781"/>
              <a:chExt cx="7844056" cy="1197296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1500" y="4221781"/>
                <a:ext cx="3661567" cy="1065722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63988" y="4222481"/>
                <a:ext cx="3661568" cy="1178843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42367" y="5097087"/>
                <a:ext cx="3000699" cy="304237"/>
              </a:xfrm>
              <a:prstGeom prst="rect">
                <a:avLst/>
              </a:prstGeom>
              <a:solidFill>
                <a:schemeClr val="bg1"/>
              </a:solidFill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34600" y="5234059"/>
                <a:ext cx="2375554" cy="185018"/>
              </a:xfrm>
              <a:prstGeom prst="rect">
                <a:avLst/>
              </a:prstGeom>
              <a:solidFill>
                <a:schemeClr val="bg1"/>
              </a:solidFill>
            </p:spPr>
          </p:pic>
        </p:grpSp>
      </p:grpSp>
      <p:sp>
        <p:nvSpPr>
          <p:cNvPr id="20" name="AutoShape 3"/>
          <p:cNvSpPr>
            <a:spLocks noChangeArrowheads="1"/>
          </p:cNvSpPr>
          <p:nvPr/>
        </p:nvSpPr>
        <p:spPr bwMode="auto">
          <a:xfrm>
            <a:off x="1737360" y="850901"/>
            <a:ext cx="8686800" cy="635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3CC">
                  <a:alpha val="98000"/>
                </a:srgbClr>
              </a:gs>
              <a:gs pos="100000">
                <a:srgbClr val="00185E">
                  <a:alpha val="0"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92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645920" y="245896"/>
            <a:ext cx="85344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30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Emissive Eavesdropping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1828799" y="1075649"/>
            <a:ext cx="8394701" cy="2359326"/>
            <a:chOff x="304799" y="1075649"/>
            <a:chExt cx="8394701" cy="2359326"/>
          </a:xfrm>
        </p:grpSpPr>
        <p:grpSp>
          <p:nvGrpSpPr>
            <p:cNvPr id="10" name="Group 19"/>
            <p:cNvGrpSpPr/>
            <p:nvPr/>
          </p:nvGrpSpPr>
          <p:grpSpPr>
            <a:xfrm>
              <a:off x="1197887" y="1646593"/>
              <a:ext cx="6468005" cy="400110"/>
              <a:chOff x="676469" y="5410199"/>
              <a:chExt cx="6468005" cy="400110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676469" y="5567427"/>
                <a:ext cx="92075" cy="92075"/>
              </a:xfrm>
              <a:prstGeom prst="ellipse">
                <a:avLst/>
              </a:prstGeom>
              <a:solidFill>
                <a:srgbClr val="0033CC"/>
              </a:solidFill>
              <a:ln>
                <a:solidFill>
                  <a:srgbClr val="0033CC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00"/>
              </a:p>
            </p:txBody>
          </p:sp>
          <p:sp>
            <p:nvSpPr>
              <p:cNvPr id="12" name="Text Box 9"/>
              <p:cNvSpPr txBox="1">
                <a:spLocks noChangeArrowheads="1"/>
              </p:cNvSpPr>
              <p:nvPr/>
            </p:nvSpPr>
            <p:spPr bwMode="auto">
              <a:xfrm>
                <a:off x="888999" y="5410199"/>
                <a:ext cx="625547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zh-CN" sz="2000" dirty="0">
                    <a:latin typeface="Arial" pitchFamily="34" charset="0"/>
                    <a:cs typeface="Arial" pitchFamily="34" charset="0"/>
                  </a:rPr>
                  <a:t>Victim: Moto X XT1053</a:t>
                </a:r>
                <a:endParaRPr lang="en-US" altLang="zh-CN" sz="20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4" name="Group 19"/>
            <p:cNvGrpSpPr/>
            <p:nvPr/>
          </p:nvGrpSpPr>
          <p:grpSpPr>
            <a:xfrm>
              <a:off x="1197887" y="2062766"/>
              <a:ext cx="6468005" cy="400110"/>
              <a:chOff x="676469" y="5410199"/>
              <a:chExt cx="6468005" cy="400110"/>
            </a:xfrm>
          </p:grpSpPr>
          <p:sp>
            <p:nvSpPr>
              <p:cNvPr id="15" name="Oval 14"/>
              <p:cNvSpPr/>
              <p:nvPr/>
            </p:nvSpPr>
            <p:spPr>
              <a:xfrm>
                <a:off x="676469" y="5567427"/>
                <a:ext cx="92075" cy="92075"/>
              </a:xfrm>
              <a:prstGeom prst="ellipse">
                <a:avLst/>
              </a:prstGeom>
              <a:solidFill>
                <a:srgbClr val="0033CC"/>
              </a:solidFill>
              <a:ln>
                <a:solidFill>
                  <a:srgbClr val="0033CC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00"/>
              </a:p>
            </p:txBody>
          </p:sp>
          <p:sp>
            <p:nvSpPr>
              <p:cNvPr id="16" name="Text Box 9"/>
              <p:cNvSpPr txBox="1">
                <a:spLocks noChangeArrowheads="1"/>
              </p:cNvSpPr>
              <p:nvPr/>
            </p:nvSpPr>
            <p:spPr bwMode="auto">
              <a:xfrm>
                <a:off x="888999" y="5410199"/>
                <a:ext cx="625547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zh-CN" sz="2000" dirty="0">
                    <a:latin typeface="Arial" pitchFamily="34" charset="0"/>
                    <a:cs typeface="Arial" pitchFamily="34" charset="0"/>
                  </a:rPr>
                  <a:t>AP: Belkin N150</a:t>
                </a:r>
                <a:endParaRPr lang="en-US" altLang="zh-CN" sz="20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7" name="Group 19"/>
            <p:cNvGrpSpPr/>
            <p:nvPr/>
          </p:nvGrpSpPr>
          <p:grpSpPr>
            <a:xfrm>
              <a:off x="1197887" y="2526464"/>
              <a:ext cx="6468005" cy="400110"/>
              <a:chOff x="676469" y="5410199"/>
              <a:chExt cx="6468005" cy="400110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676469" y="5567427"/>
                <a:ext cx="92075" cy="92075"/>
              </a:xfrm>
              <a:prstGeom prst="ellipse">
                <a:avLst/>
              </a:prstGeom>
              <a:solidFill>
                <a:srgbClr val="0033CC"/>
              </a:solidFill>
              <a:ln>
                <a:solidFill>
                  <a:srgbClr val="0033CC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00"/>
              </a:p>
            </p:txBody>
          </p:sp>
          <p:sp>
            <p:nvSpPr>
              <p:cNvPr id="19" name="Text Box 9"/>
              <p:cNvSpPr txBox="1">
                <a:spLocks noChangeArrowheads="1"/>
              </p:cNvSpPr>
              <p:nvPr/>
            </p:nvSpPr>
            <p:spPr bwMode="auto">
              <a:xfrm>
                <a:off x="888999" y="5410199"/>
                <a:ext cx="625547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zh-CN" sz="2000" dirty="0">
                    <a:latin typeface="Arial" pitchFamily="34" charset="0"/>
                    <a:cs typeface="Arial" pitchFamily="34" charset="0"/>
                  </a:rPr>
                  <a:t>Protocol: IEEE 802.11g</a:t>
                </a:r>
                <a:endParaRPr lang="en-US" altLang="zh-CN" sz="20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1197887" y="3034865"/>
              <a:ext cx="6579429" cy="400110"/>
              <a:chOff x="676469" y="5410199"/>
              <a:chExt cx="6579429" cy="400110"/>
            </a:xfrm>
          </p:grpSpPr>
          <p:sp>
            <p:nvSpPr>
              <p:cNvPr id="21" name="Oval 20"/>
              <p:cNvSpPr/>
              <p:nvPr/>
            </p:nvSpPr>
            <p:spPr>
              <a:xfrm>
                <a:off x="676469" y="5567427"/>
                <a:ext cx="92075" cy="92075"/>
              </a:xfrm>
              <a:prstGeom prst="ellipse">
                <a:avLst/>
              </a:prstGeom>
              <a:solidFill>
                <a:srgbClr val="0033CC"/>
              </a:solidFill>
              <a:ln>
                <a:solidFill>
                  <a:srgbClr val="0033CC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00"/>
              </a:p>
            </p:txBody>
          </p:sp>
          <p:sp>
            <p:nvSpPr>
              <p:cNvPr id="22" name="Text Box 9"/>
              <p:cNvSpPr txBox="1">
                <a:spLocks noChangeArrowheads="1"/>
              </p:cNvSpPr>
              <p:nvPr/>
            </p:nvSpPr>
            <p:spPr bwMode="auto">
              <a:xfrm>
                <a:off x="888999" y="5410199"/>
                <a:ext cx="6366899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zh-CN" sz="2000" dirty="0">
                    <a:latin typeface="Arial" pitchFamily="34" charset="0"/>
                    <a:cs typeface="Arial" pitchFamily="34" charset="0"/>
                  </a:rPr>
                  <a:t>Running application: </a:t>
                </a:r>
                <a:r>
                  <a:rPr lang="en-US" altLang="zh-CN" sz="2000" dirty="0" err="1">
                    <a:latin typeface="Arial" pitchFamily="34" charset="0"/>
                    <a:cs typeface="Arial" pitchFamily="34" charset="0"/>
                  </a:rPr>
                  <a:t>Iperf</a:t>
                </a:r>
                <a:r>
                  <a:rPr lang="en-US" altLang="zh-CN" sz="2000" dirty="0">
                    <a:latin typeface="Arial" pitchFamily="34" charset="0"/>
                    <a:cs typeface="Arial" pitchFamily="34" charset="0"/>
                  </a:rPr>
                  <a:t>, TCP transferring at 10Mbps</a:t>
                </a:r>
                <a:endParaRPr lang="en-US" altLang="zh-CN" sz="20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304799" y="1075649"/>
              <a:ext cx="8394701" cy="4572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/>
                <a:t>Experiment Setup</a:t>
              </a:r>
              <a:endParaRPr lang="en-US" sz="2400" i="1" dirty="0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27339" y="1743802"/>
              <a:ext cx="680865" cy="1260861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90072" y="1846648"/>
              <a:ext cx="1203143" cy="1203143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1828799" y="3525939"/>
            <a:ext cx="8394701" cy="2706551"/>
            <a:chOff x="304798" y="3525938"/>
            <a:chExt cx="8394701" cy="2706551"/>
          </a:xfrm>
        </p:grpSpPr>
        <p:sp>
          <p:nvSpPr>
            <p:cNvPr id="9" name="Rectangle 8"/>
            <p:cNvSpPr/>
            <p:nvPr/>
          </p:nvSpPr>
          <p:spPr>
            <a:xfrm>
              <a:off x="304798" y="3525938"/>
              <a:ext cx="8394701" cy="4572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/>
                <a:t>Human Perception Accuracy</a:t>
              </a:r>
              <a:endParaRPr lang="en-US" sz="2400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263203" y="5654596"/>
              <a:ext cx="6524316" cy="577893"/>
            </a:xfrm>
            <a:prstGeom prst="rect">
              <a:avLst/>
            </a:prstGeom>
            <a:solidFill>
              <a:srgbClr val="FF0000">
                <a:alpha val="90000"/>
              </a:srgbClr>
            </a:solidFill>
            <a:ln w="254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Good eavesdropping despite low sound volume</a:t>
              </a: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952031" y="4242436"/>
              <a:ext cx="7616900" cy="1223031"/>
              <a:chOff x="483757" y="4272914"/>
              <a:chExt cx="7616900" cy="1223031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3757" y="4272914"/>
                <a:ext cx="3749040" cy="1088626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32745" y="4288065"/>
                <a:ext cx="3867912" cy="1206057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4837" y="5171716"/>
                <a:ext cx="3072384" cy="310887"/>
              </a:xfrm>
              <a:prstGeom prst="rect">
                <a:avLst/>
              </a:prstGeom>
              <a:solidFill>
                <a:schemeClr val="bg1"/>
              </a:solidFill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93216" y="5306972"/>
                <a:ext cx="2432304" cy="188973"/>
              </a:xfrm>
              <a:prstGeom prst="rect">
                <a:avLst/>
              </a:prstGeom>
              <a:solidFill>
                <a:schemeClr val="bg1"/>
              </a:solidFill>
            </p:spPr>
          </p:pic>
        </p:grpSp>
      </p:grpSp>
      <p:sp>
        <p:nvSpPr>
          <p:cNvPr id="32" name="AutoShape 3"/>
          <p:cNvSpPr>
            <a:spLocks noChangeArrowheads="1"/>
          </p:cNvSpPr>
          <p:nvPr/>
        </p:nvSpPr>
        <p:spPr bwMode="auto">
          <a:xfrm>
            <a:off x="1737360" y="850901"/>
            <a:ext cx="8686800" cy="635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3CC">
                  <a:alpha val="98000"/>
                </a:srgbClr>
              </a:gs>
              <a:gs pos="100000">
                <a:srgbClr val="00185E">
                  <a:alpha val="0"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405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645920" y="245896"/>
            <a:ext cx="85344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30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Effectiveness of Counter Measures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14856" y="1965899"/>
            <a:ext cx="2560320" cy="42732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89760" y="1178516"/>
            <a:ext cx="8270240" cy="49983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Validating </a:t>
            </a:r>
            <a:r>
              <a:rPr lang="en-US" altLang="zh-CN" sz="2400" i="1" dirty="0"/>
              <a:t>Transmission Power Randomization (TPR)</a:t>
            </a:r>
            <a:endParaRPr lang="en-US" sz="2400" i="1" dirty="0"/>
          </a:p>
        </p:txBody>
      </p:sp>
      <p:grpSp>
        <p:nvGrpSpPr>
          <p:cNvPr id="6" name="Group 19"/>
          <p:cNvGrpSpPr/>
          <p:nvPr/>
        </p:nvGrpSpPr>
        <p:grpSpPr>
          <a:xfrm>
            <a:off x="2530232" y="1739865"/>
            <a:ext cx="6468005" cy="400110"/>
            <a:chOff x="676469" y="5410199"/>
            <a:chExt cx="6468005" cy="400110"/>
          </a:xfrm>
        </p:grpSpPr>
        <p:sp>
          <p:nvSpPr>
            <p:cNvPr id="7" name="Oval 6"/>
            <p:cNvSpPr/>
            <p:nvPr/>
          </p:nvSpPr>
          <p:spPr>
            <a:xfrm>
              <a:off x="676469" y="5577259"/>
              <a:ext cx="92075" cy="92075"/>
            </a:xfrm>
            <a:prstGeom prst="ellipse">
              <a:avLst/>
            </a:prstGeom>
            <a:solidFill>
              <a:srgbClr val="0033CC"/>
            </a:solidFill>
            <a:ln>
              <a:solidFill>
                <a:srgbClr val="0033CC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888999" y="5410199"/>
              <a:ext cx="625547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zh-CN" sz="2000" dirty="0">
                  <a:latin typeface="Arial" pitchFamily="34" charset="0"/>
                  <a:cs typeface="Arial" pitchFamily="34" charset="0"/>
                </a:rPr>
                <a:t>Trace-driven simulation</a:t>
              </a:r>
              <a:endParaRPr lang="en-US" altLang="zh-CN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2742761" y="2302094"/>
            <a:ext cx="109538" cy="28575"/>
          </a:xfrm>
          <a:prstGeom prst="rect">
            <a:avLst/>
          </a:pr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2928500" y="2119291"/>
            <a:ext cx="67724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dirty="0">
                <a:latin typeface="Arial" pitchFamily="34" charset="0"/>
                <a:cs typeface="Arial" pitchFamily="34" charset="0"/>
              </a:rPr>
              <a:t>Collect </a:t>
            </a:r>
            <a:r>
              <a:rPr lang="en-US" altLang="zh-CN" dirty="0" err="1">
                <a:latin typeface="Arial" pitchFamily="34" charset="0"/>
                <a:cs typeface="Arial" pitchFamily="34" charset="0"/>
              </a:rPr>
              <a:t>WiFi</a:t>
            </a:r>
            <a:r>
              <a:rPr lang="en-US" altLang="zh-CN" dirty="0">
                <a:latin typeface="Arial" pitchFamily="34" charset="0"/>
                <a:cs typeface="Arial" pitchFamily="34" charset="0"/>
              </a:rPr>
              <a:t> packet trace (1900pkt/s)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742761" y="2645868"/>
            <a:ext cx="109538" cy="28575"/>
          </a:xfrm>
          <a:prstGeom prst="rect">
            <a:avLst/>
          </a:pr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2928500" y="2463065"/>
            <a:ext cx="67724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dirty="0">
                <a:latin typeface="Arial" pitchFamily="34" charset="0"/>
                <a:cs typeface="Arial" pitchFamily="34" charset="0"/>
              </a:rPr>
              <a:t>Enforce TPR on each of the collected packet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601497" y="3106995"/>
            <a:ext cx="2054942" cy="0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Up-Down Arrow 18"/>
          <p:cNvSpPr/>
          <p:nvPr/>
        </p:nvSpPr>
        <p:spPr>
          <a:xfrm>
            <a:off x="6072893" y="3166119"/>
            <a:ext cx="158300" cy="1140542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231193" y="3544740"/>
            <a:ext cx="7184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21dB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567148" y="4365785"/>
            <a:ext cx="5011491" cy="1849857"/>
            <a:chOff x="2043147" y="4365784"/>
            <a:chExt cx="5011491" cy="1849857"/>
          </a:xfrm>
        </p:grpSpPr>
        <p:sp>
          <p:nvSpPr>
            <p:cNvPr id="15" name="Rectangle 14"/>
            <p:cNvSpPr/>
            <p:nvPr/>
          </p:nvSpPr>
          <p:spPr>
            <a:xfrm>
              <a:off x="2043147" y="5425176"/>
              <a:ext cx="5011491" cy="790465"/>
            </a:xfrm>
            <a:prstGeom prst="rect">
              <a:avLst/>
            </a:prstGeom>
            <a:solidFill>
              <a:srgbClr val="FF0000">
                <a:alpha val="90000"/>
              </a:srgbClr>
            </a:solidFill>
            <a:ln w="254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more than 2 orders of </a:t>
              </a:r>
              <a:br>
                <a:rPr lang="en-US" sz="2400"/>
              </a:br>
              <a:r>
                <a:rPr lang="en-US" sz="2400"/>
                <a:t>magnitude reduction</a:t>
              </a:r>
              <a:endParaRPr lang="en-US" sz="2400" dirty="0"/>
            </a:p>
          </p:txBody>
        </p:sp>
        <p:cxnSp>
          <p:nvCxnSpPr>
            <p:cNvPr id="21" name="Straight Connector 20"/>
            <p:cNvCxnSpPr>
              <a:stCxn id="15" idx="0"/>
            </p:cNvCxnSpPr>
            <p:nvPr/>
          </p:nvCxnSpPr>
          <p:spPr>
            <a:xfrm flipV="1">
              <a:off x="4548893" y="4365784"/>
              <a:ext cx="76270" cy="1059392"/>
            </a:xfrm>
            <a:prstGeom prst="line">
              <a:avLst/>
            </a:prstGeom>
            <a:ln w="38100">
              <a:solidFill>
                <a:srgbClr val="FF0000"/>
              </a:solidFill>
              <a:tailEnd type="stealth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AutoShape 3"/>
          <p:cNvSpPr>
            <a:spLocks noChangeArrowheads="1"/>
          </p:cNvSpPr>
          <p:nvPr/>
        </p:nvSpPr>
        <p:spPr bwMode="auto">
          <a:xfrm>
            <a:off x="1737360" y="850901"/>
            <a:ext cx="8686800" cy="635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3CC">
                  <a:alpha val="98000"/>
                </a:srgbClr>
              </a:gs>
              <a:gs pos="100000">
                <a:srgbClr val="00185E">
                  <a:alpha val="0"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908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645920" y="245896"/>
            <a:ext cx="85344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30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Acoustic Eavesdropping through Wireless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3214731" y="1807436"/>
            <a:ext cx="5803900" cy="3924300"/>
            <a:chOff x="1567309" y="1497673"/>
            <a:chExt cx="5803900" cy="39243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67309" y="1497673"/>
              <a:ext cx="5803900" cy="39243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822869">
              <a:off x="3762653" y="3874730"/>
              <a:ext cx="643757" cy="64375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694717">
              <a:off x="2275138" y="1950464"/>
              <a:ext cx="659443" cy="590482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69589" y="3585681"/>
              <a:ext cx="854369" cy="996763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82314" y="4231277"/>
              <a:ext cx="389012" cy="47174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79519" y="1581832"/>
              <a:ext cx="978352" cy="866327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700612">
              <a:off x="5368551" y="4275166"/>
              <a:ext cx="854369" cy="996763"/>
            </a:xfrm>
            <a:prstGeom prst="rect">
              <a:avLst/>
            </a:prstGeom>
          </p:spPr>
        </p:pic>
      </p:grpSp>
      <p:sp>
        <p:nvSpPr>
          <p:cNvPr id="24" name="Rectangle 23"/>
          <p:cNvSpPr/>
          <p:nvPr/>
        </p:nvSpPr>
        <p:spPr>
          <a:xfrm>
            <a:off x="2044700" y="1030603"/>
            <a:ext cx="8013700" cy="731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Loudspeaker</a:t>
            </a:r>
            <a:r>
              <a:rPr lang="en-US" altLang="zh-CN" sz="2200" b="1" dirty="0">
                <a:latin typeface="Arial" pitchFamily="34" charset="0"/>
                <a:cs typeface="Arial" pitchFamily="34" charset="0"/>
              </a:rPr>
              <a:t> and </a:t>
            </a:r>
            <a:r>
              <a:rPr lang="en-US" altLang="zh-CN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Wi-Fi </a:t>
            </a:r>
            <a:r>
              <a:rPr lang="en-US" altLang="zh-CN" sz="2200" b="1" dirty="0">
                <a:latin typeface="Arial" pitchFamily="34" charset="0"/>
                <a:cs typeface="Arial" pitchFamily="34" charset="0"/>
              </a:rPr>
              <a:t>are widely used in the conference and home environment 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51395" y="1827719"/>
            <a:ext cx="2404153" cy="137673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4880221" y="4058186"/>
            <a:ext cx="1290499" cy="108616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2438400" y="5696879"/>
            <a:ext cx="7366000" cy="84314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Image wireless can pick up the sound and leak private information</a:t>
            </a:r>
          </a:p>
        </p:txBody>
      </p:sp>
      <p:sp>
        <p:nvSpPr>
          <p:cNvPr id="20" name="AutoShape 3"/>
          <p:cNvSpPr>
            <a:spLocks noChangeArrowheads="1"/>
          </p:cNvSpPr>
          <p:nvPr/>
        </p:nvSpPr>
        <p:spPr bwMode="auto">
          <a:xfrm>
            <a:off x="1737360" y="850901"/>
            <a:ext cx="8686800" cy="635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3CC">
                  <a:alpha val="98000"/>
                </a:srgbClr>
              </a:gs>
              <a:gs pos="100000">
                <a:srgbClr val="00185E">
                  <a:alpha val="0"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52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645920" y="245896"/>
            <a:ext cx="85344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30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Conclusion</a:t>
            </a:r>
          </a:p>
        </p:txBody>
      </p:sp>
      <p:grpSp>
        <p:nvGrpSpPr>
          <p:cNvPr id="4" name="Group 19"/>
          <p:cNvGrpSpPr/>
          <p:nvPr/>
        </p:nvGrpSpPr>
        <p:grpSpPr>
          <a:xfrm>
            <a:off x="2089368" y="1228250"/>
            <a:ext cx="8055391" cy="707886"/>
            <a:chOff x="676469" y="5410199"/>
            <a:chExt cx="7412232" cy="707886"/>
          </a:xfrm>
        </p:grpSpPr>
        <p:sp>
          <p:nvSpPr>
            <p:cNvPr id="5" name="Oval 4"/>
            <p:cNvSpPr/>
            <p:nvPr/>
          </p:nvSpPr>
          <p:spPr>
            <a:xfrm>
              <a:off x="676469" y="5567427"/>
              <a:ext cx="92075" cy="92075"/>
            </a:xfrm>
            <a:prstGeom prst="ellipse">
              <a:avLst/>
            </a:prstGeom>
            <a:solidFill>
              <a:srgbClr val="0033CC"/>
            </a:solidFill>
            <a:ln>
              <a:solidFill>
                <a:srgbClr val="0033CC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6" name="Text Box 9"/>
            <p:cNvSpPr txBox="1">
              <a:spLocks noChangeArrowheads="1"/>
            </p:cNvSpPr>
            <p:nvPr/>
          </p:nvSpPr>
          <p:spPr bwMode="auto">
            <a:xfrm>
              <a:off x="888998" y="5410199"/>
              <a:ext cx="7199703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zh-CN" sz="2000" b="1" dirty="0">
                  <a:latin typeface="Arial" pitchFamily="34" charset="0"/>
                  <a:cs typeface="Arial" pitchFamily="34" charset="0"/>
                </a:rPr>
                <a:t>First to thoroughly investigate </a:t>
              </a:r>
              <a:r>
                <a:rPr lang="en-US" altLang="zh-CN" sz="2000" b="1" dirty="0" err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vibrometry</a:t>
              </a:r>
              <a:r>
                <a:rPr lang="en-US" altLang="zh-CN" sz="20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zh-CN" sz="2000" b="1" dirty="0">
                  <a:latin typeface="Arial" pitchFamily="34" charset="0"/>
                  <a:cs typeface="Arial" pitchFamily="34" charset="0"/>
                </a:rPr>
                <a:t>on wireless devices and practical </a:t>
              </a:r>
              <a:r>
                <a:rPr lang="en-US" altLang="zh-CN" sz="20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attack models </a:t>
              </a:r>
              <a:endParaRPr lang="en-US" altLang="zh-CN" sz="2000" b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089368" y="4172566"/>
            <a:ext cx="8055391" cy="1142389"/>
            <a:chOff x="857467" y="4502765"/>
            <a:chExt cx="8055391" cy="1142389"/>
          </a:xfrm>
        </p:grpSpPr>
        <p:grpSp>
          <p:nvGrpSpPr>
            <p:cNvPr id="10" name="Group 19"/>
            <p:cNvGrpSpPr/>
            <p:nvPr/>
          </p:nvGrpSpPr>
          <p:grpSpPr>
            <a:xfrm>
              <a:off x="857467" y="4502765"/>
              <a:ext cx="8055391" cy="707886"/>
              <a:chOff x="676469" y="5410199"/>
              <a:chExt cx="8055391" cy="707886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676469" y="5567427"/>
                <a:ext cx="92075" cy="92075"/>
              </a:xfrm>
              <a:prstGeom prst="ellipse">
                <a:avLst/>
              </a:prstGeom>
              <a:solidFill>
                <a:srgbClr val="0033CC"/>
              </a:solidFill>
              <a:ln>
                <a:solidFill>
                  <a:srgbClr val="0033CC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00"/>
              </a:p>
            </p:txBody>
          </p:sp>
          <p:sp>
            <p:nvSpPr>
              <p:cNvPr id="12" name="Text Box 9"/>
              <p:cNvSpPr txBox="1">
                <a:spLocks noChangeArrowheads="1"/>
              </p:cNvSpPr>
              <p:nvPr/>
            </p:nvSpPr>
            <p:spPr bwMode="auto">
              <a:xfrm>
                <a:off x="888999" y="5410199"/>
                <a:ext cx="7842861" cy="7078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zh-CN" sz="2000" b="1" dirty="0">
                    <a:latin typeface="Arial" pitchFamily="34" charset="0"/>
                    <a:cs typeface="Arial" pitchFamily="34" charset="0"/>
                  </a:rPr>
                  <a:t>Extensive experiments </a:t>
                </a:r>
                <a:r>
                  <a:rPr lang="en-US" altLang="zh-CN" sz="2000" b="1">
                    <a:latin typeface="Arial" pitchFamily="34" charset="0"/>
                    <a:cs typeface="Arial" pitchFamily="34" charset="0"/>
                  </a:rPr>
                  <a:t>using </a:t>
                </a:r>
                <a:r>
                  <a:rPr lang="en-US" altLang="zh-CN" sz="2000" b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COTS</a:t>
                </a:r>
                <a:r>
                  <a:rPr lang="en-US" altLang="zh-CN" sz="2000" b="1" smtClean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altLang="zh-CN" sz="2000" b="1" dirty="0">
                    <a:latin typeface="Arial" pitchFamily="34" charset="0"/>
                    <a:cs typeface="Arial" pitchFamily="34" charset="0"/>
                  </a:rPr>
                  <a:t>smartphone, </a:t>
                </a:r>
                <a:r>
                  <a:rPr lang="en-US" altLang="zh-CN" sz="2000" b="1" dirty="0" err="1">
                    <a:latin typeface="Arial" pitchFamily="34" charset="0"/>
                    <a:cs typeface="Arial" pitchFamily="34" charset="0"/>
                  </a:rPr>
                  <a:t>WiFi</a:t>
                </a:r>
                <a:r>
                  <a:rPr lang="en-US" altLang="zh-CN" sz="2000" b="1" dirty="0">
                    <a:latin typeface="Arial" pitchFamily="34" charset="0"/>
                    <a:cs typeface="Arial" pitchFamily="34" charset="0"/>
                  </a:rPr>
                  <a:t> access point, and software-radio eavesdropper</a:t>
                </a: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1464632" y="5306600"/>
              <a:ext cx="5723246" cy="338554"/>
              <a:chOff x="-2703680" y="3322059"/>
              <a:chExt cx="5723246" cy="338554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-2703680" y="3468310"/>
                <a:ext cx="109538" cy="28575"/>
              </a:xfrm>
              <a:prstGeom prst="rect">
                <a:avLst/>
              </a:prstGeom>
              <a:solidFill>
                <a:srgbClr val="0000CC"/>
              </a:solidFill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8" name="Text Box 9"/>
              <p:cNvSpPr txBox="1">
                <a:spLocks noChangeArrowheads="1"/>
              </p:cNvSpPr>
              <p:nvPr/>
            </p:nvSpPr>
            <p:spPr bwMode="auto">
              <a:xfrm>
                <a:off x="-2517942" y="3322059"/>
                <a:ext cx="5537508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zh-CN" sz="1600" dirty="0">
                    <a:latin typeface="Arial" pitchFamily="34" charset="0"/>
                    <a:cs typeface="Arial" pitchFamily="34" charset="0"/>
                  </a:rPr>
                  <a:t>Pose alarming challenges to securing acoustic in formation</a:t>
                </a:r>
                <a:endParaRPr lang="en-US" altLang="zh-CN" sz="16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25" name="Group 24"/>
          <p:cNvGrpSpPr/>
          <p:nvPr/>
        </p:nvGrpSpPr>
        <p:grpSpPr>
          <a:xfrm>
            <a:off x="2089368" y="2208282"/>
            <a:ext cx="8146832" cy="1689553"/>
            <a:chOff x="857467" y="2093981"/>
            <a:chExt cx="8146832" cy="1689553"/>
          </a:xfrm>
        </p:grpSpPr>
        <p:grpSp>
          <p:nvGrpSpPr>
            <p:cNvPr id="7" name="Group 19"/>
            <p:cNvGrpSpPr/>
            <p:nvPr/>
          </p:nvGrpSpPr>
          <p:grpSpPr>
            <a:xfrm>
              <a:off x="857467" y="2093981"/>
              <a:ext cx="8146832" cy="400110"/>
              <a:chOff x="676469" y="5130799"/>
              <a:chExt cx="8146832" cy="400110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676469" y="5288027"/>
                <a:ext cx="92075" cy="92075"/>
              </a:xfrm>
              <a:prstGeom prst="ellipse">
                <a:avLst/>
              </a:prstGeom>
              <a:solidFill>
                <a:srgbClr val="0033CC"/>
              </a:solidFill>
              <a:ln>
                <a:solidFill>
                  <a:srgbClr val="0033CC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00"/>
              </a:p>
            </p:txBody>
          </p:sp>
          <p:sp>
            <p:nvSpPr>
              <p:cNvPr id="9" name="Text Box 9"/>
              <p:cNvSpPr txBox="1">
                <a:spLocks noChangeArrowheads="1"/>
              </p:cNvSpPr>
              <p:nvPr/>
            </p:nvSpPr>
            <p:spPr bwMode="auto">
              <a:xfrm>
                <a:off x="888999" y="5130799"/>
                <a:ext cx="7934302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zh-CN" sz="2000" b="1" dirty="0">
                    <a:latin typeface="Arial" pitchFamily="34" charset="0"/>
                    <a:cs typeface="Arial" pitchFamily="34" charset="0"/>
                  </a:rPr>
                  <a:t>Distill key factors that enable </a:t>
                </a:r>
                <a:r>
                  <a:rPr lang="en-US" altLang="zh-CN" sz="2000" b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highly sensitive </a:t>
                </a:r>
                <a:r>
                  <a:rPr lang="en-US" altLang="zh-CN" sz="2000" b="1" dirty="0" err="1">
                    <a:latin typeface="Arial" pitchFamily="34" charset="0"/>
                    <a:cs typeface="Arial" pitchFamily="34" charset="0"/>
                  </a:rPr>
                  <a:t>WiFi</a:t>
                </a:r>
                <a:r>
                  <a:rPr lang="en-US" altLang="zh-CN" sz="20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altLang="zh-CN" sz="2000" b="1" dirty="0" err="1">
                    <a:latin typeface="Arial" pitchFamily="34" charset="0"/>
                    <a:cs typeface="Arial" pitchFamily="34" charset="0"/>
                  </a:rPr>
                  <a:t>vibrometry</a:t>
                </a:r>
                <a:endParaRPr lang="en-US" altLang="zh-CN" sz="20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1464632" y="2602606"/>
              <a:ext cx="5466204" cy="338554"/>
              <a:chOff x="-2703680" y="3029959"/>
              <a:chExt cx="5466204" cy="338554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-2703680" y="3188910"/>
                <a:ext cx="109538" cy="28575"/>
              </a:xfrm>
              <a:prstGeom prst="rect">
                <a:avLst/>
              </a:prstGeom>
              <a:solidFill>
                <a:srgbClr val="0000CC"/>
              </a:solidFill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5" name="Text Box 9"/>
              <p:cNvSpPr txBox="1">
                <a:spLocks noChangeArrowheads="1"/>
              </p:cNvSpPr>
              <p:nvPr/>
            </p:nvSpPr>
            <p:spPr bwMode="auto">
              <a:xfrm>
                <a:off x="-2517942" y="3029959"/>
                <a:ext cx="5280466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zh-CN" sz="1600" dirty="0">
                    <a:latin typeface="Arial" pitchFamily="34" charset="0"/>
                    <a:cs typeface="Arial" pitchFamily="34" charset="0"/>
                  </a:rPr>
                  <a:t>Basic ART</a:t>
                </a: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1464632" y="3024082"/>
              <a:ext cx="4793104" cy="338554"/>
              <a:chOff x="-2703680" y="2991859"/>
              <a:chExt cx="4793104" cy="338554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-2703680" y="3138110"/>
                <a:ext cx="109538" cy="28575"/>
              </a:xfrm>
              <a:prstGeom prst="rect">
                <a:avLst/>
              </a:prstGeom>
              <a:solidFill>
                <a:srgbClr val="0000CC"/>
              </a:solidFill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1" name="Text Box 9"/>
              <p:cNvSpPr txBox="1">
                <a:spLocks noChangeArrowheads="1"/>
              </p:cNvSpPr>
              <p:nvPr/>
            </p:nvSpPr>
            <p:spPr bwMode="auto">
              <a:xfrm>
                <a:off x="-2517942" y="2991859"/>
                <a:ext cx="4607366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zh-CN" sz="1600" dirty="0">
                    <a:latin typeface="Arial" pitchFamily="34" charset="0"/>
                    <a:cs typeface="Arial" pitchFamily="34" charset="0"/>
                  </a:rPr>
                  <a:t>Enhanced reflective ART</a:t>
                </a:r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1464632" y="3444980"/>
              <a:ext cx="6104568" cy="338554"/>
              <a:chOff x="-2703680" y="2941059"/>
              <a:chExt cx="6104568" cy="338554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-2703680" y="3087310"/>
                <a:ext cx="109538" cy="28575"/>
              </a:xfrm>
              <a:prstGeom prst="rect">
                <a:avLst/>
              </a:prstGeom>
              <a:solidFill>
                <a:srgbClr val="0000CC"/>
              </a:solidFill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4" name="Text Box 9"/>
              <p:cNvSpPr txBox="1">
                <a:spLocks noChangeArrowheads="1"/>
              </p:cNvSpPr>
              <p:nvPr/>
            </p:nvSpPr>
            <p:spPr bwMode="auto">
              <a:xfrm>
                <a:off x="-2517942" y="2941059"/>
                <a:ext cx="591883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zh-CN" sz="1600" dirty="0">
                    <a:latin typeface="Arial" pitchFamily="34" charset="0"/>
                    <a:cs typeface="Arial" pitchFamily="34" charset="0"/>
                  </a:rPr>
                  <a:t>Enhanced emissive ART</a:t>
                </a:r>
              </a:p>
            </p:txBody>
          </p:sp>
        </p:grpSp>
      </p:grpSp>
      <p:sp>
        <p:nvSpPr>
          <p:cNvPr id="27" name="AutoShape 3"/>
          <p:cNvSpPr>
            <a:spLocks noChangeArrowheads="1"/>
          </p:cNvSpPr>
          <p:nvPr/>
        </p:nvSpPr>
        <p:spPr bwMode="auto">
          <a:xfrm>
            <a:off x="1737360" y="850901"/>
            <a:ext cx="8686800" cy="635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3CC">
                  <a:alpha val="98000"/>
                </a:srgbClr>
              </a:gs>
              <a:gs pos="100000">
                <a:srgbClr val="00185E">
                  <a:alpha val="0"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195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37859" y="543321"/>
            <a:ext cx="914400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Questions?</a:t>
            </a:r>
          </a:p>
        </p:txBody>
      </p:sp>
      <p:sp>
        <p:nvSpPr>
          <p:cNvPr id="2" name="Rectangle 1"/>
          <p:cNvSpPr/>
          <p:nvPr/>
        </p:nvSpPr>
        <p:spPr>
          <a:xfrm>
            <a:off x="1537859" y="2913366"/>
            <a:ext cx="9130141" cy="1323439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Thank you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486895" y="1713389"/>
            <a:ext cx="7218218" cy="416899"/>
            <a:chOff x="-1858296" y="4817207"/>
            <a:chExt cx="10068231" cy="416899"/>
          </a:xfrm>
        </p:grpSpPr>
        <p:sp>
          <p:nvSpPr>
            <p:cNvPr id="5" name="Rectangle 4"/>
            <p:cNvSpPr/>
            <p:nvPr/>
          </p:nvSpPr>
          <p:spPr>
            <a:xfrm>
              <a:off x="-1858296" y="4817285"/>
              <a:ext cx="2517058" cy="41682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58761" y="4817207"/>
              <a:ext cx="2517058" cy="4168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175820" y="4817285"/>
              <a:ext cx="2517058" cy="4168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692877" y="4817246"/>
              <a:ext cx="2517058" cy="416821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 dirty="0"/>
            </a:p>
          </p:txBody>
        </p:sp>
      </p:grpSp>
    </p:spTree>
    <p:extLst>
      <p:ext uri="{BB962C8B-B14F-4D97-AF65-F5344CB8AC3E}">
        <p14:creationId xmlns:p14="http://schemas.microsoft.com/office/powerpoint/2010/main" val="498632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645920" y="245896"/>
            <a:ext cx="85344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30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Threat Models</a:t>
            </a: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6047941" y="1627216"/>
            <a:ext cx="424" cy="3749040"/>
          </a:xfrm>
          <a:prstGeom prst="line">
            <a:avLst/>
          </a:prstGeom>
          <a:ln w="3492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10218921" y="1593779"/>
            <a:ext cx="0" cy="3749039"/>
          </a:xfrm>
          <a:prstGeom prst="line">
            <a:avLst/>
          </a:prstGeom>
          <a:ln w="3492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6044536" y="1254818"/>
            <a:ext cx="4206240" cy="41148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/>
              <a:t>Emissive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1843234" y="1619280"/>
            <a:ext cx="0" cy="3749039"/>
          </a:xfrm>
          <a:prstGeom prst="line">
            <a:avLst/>
          </a:prstGeom>
          <a:ln w="3492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3"/>
          <p:cNvGrpSpPr/>
          <p:nvPr/>
        </p:nvGrpSpPr>
        <p:grpSpPr>
          <a:xfrm>
            <a:off x="1861234" y="5449923"/>
            <a:ext cx="8375687" cy="0"/>
            <a:chOff x="420834" y="3728129"/>
            <a:chExt cx="8375687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631969" y="3728129"/>
              <a:ext cx="4164552" cy="0"/>
            </a:xfrm>
            <a:prstGeom prst="line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420834" y="3728129"/>
              <a:ext cx="4186816" cy="0"/>
            </a:xfrm>
            <a:prstGeom prst="line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 28"/>
          <p:cNvSpPr/>
          <p:nvPr/>
        </p:nvSpPr>
        <p:spPr>
          <a:xfrm>
            <a:off x="1828800" y="1254818"/>
            <a:ext cx="4206240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Reflective</a:t>
            </a:r>
            <a:endParaRPr lang="en-US" sz="2100" dirty="0"/>
          </a:p>
        </p:txBody>
      </p:sp>
      <p:grpSp>
        <p:nvGrpSpPr>
          <p:cNvPr id="53" name="Group 52"/>
          <p:cNvGrpSpPr>
            <a:grpSpLocks noChangeAspect="1"/>
          </p:cNvGrpSpPr>
          <p:nvPr/>
        </p:nvGrpSpPr>
        <p:grpSpPr>
          <a:xfrm>
            <a:off x="2387015" y="2047933"/>
            <a:ext cx="3259884" cy="3020980"/>
            <a:chOff x="513242" y="2599700"/>
            <a:chExt cx="3758004" cy="3482596"/>
          </a:xfrm>
        </p:grpSpPr>
        <p:pic>
          <p:nvPicPr>
            <p:cNvPr id="30" name="Picture 2" descr="http://blog.pre-pay-as-you-go.co.uk/wp-content/uploads/2012/05/mobile-phone-vibration-300x168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48" t="51128" r="64585" b="6015"/>
            <a:stretch/>
          </p:blipFill>
          <p:spPr bwMode="auto">
            <a:xfrm>
              <a:off x="1784009" y="2832575"/>
              <a:ext cx="247650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图片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8423" y="5089278"/>
              <a:ext cx="640080" cy="640080"/>
            </a:xfrm>
            <a:prstGeom prst="rect">
              <a:avLst/>
            </a:prstGeom>
          </p:spPr>
        </p:pic>
        <p:pic>
          <p:nvPicPr>
            <p:cNvPr id="32" name="Picture 2" descr="http://cdn.mysitemyway.com/etc-mysitemyway/icons/legacy-previews/icons/glossy-black-icons-media/003386-glossy-black-icon-media-music-speaker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967" y="2629075"/>
              <a:ext cx="1092799" cy="1092800"/>
            </a:xfrm>
            <a:prstGeom prst="rect">
              <a:avLst/>
            </a:prstGeom>
            <a:noFill/>
            <a:effectLst>
              <a:outerShdw blurRad="254000" dist="889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图片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80309" y="2599700"/>
              <a:ext cx="182116" cy="240029"/>
            </a:xfrm>
            <a:prstGeom prst="rect">
              <a:avLst/>
            </a:prstGeom>
          </p:spPr>
        </p:pic>
        <p:pic>
          <p:nvPicPr>
            <p:cNvPr id="34" name="Picture 6" descr="Music Note 1 icons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9550" y="2912586"/>
              <a:ext cx="227552" cy="227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图片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4343" y="5089278"/>
              <a:ext cx="640080" cy="640080"/>
            </a:xfrm>
            <a:prstGeom prst="rect">
              <a:avLst/>
            </a:prstGeom>
          </p:spPr>
        </p:pic>
        <p:grpSp>
          <p:nvGrpSpPr>
            <p:cNvPr id="36" name="Group 18"/>
            <p:cNvGrpSpPr>
              <a:grpSpLocks noChangeAspect="1"/>
            </p:cNvGrpSpPr>
            <p:nvPr/>
          </p:nvGrpSpPr>
          <p:grpSpPr>
            <a:xfrm rot="12277097" flipV="1">
              <a:off x="837721" y="4717573"/>
              <a:ext cx="994676" cy="997488"/>
              <a:chOff x="3972795" y="3925050"/>
              <a:chExt cx="1846108" cy="1846349"/>
            </a:xfrm>
            <a:scene3d>
              <a:camera prst="orthographicFront">
                <a:rot lat="20699999" lon="0" rev="0"/>
              </a:camera>
              <a:lightRig rig="threePt" dir="t"/>
            </a:scene3d>
          </p:grpSpPr>
          <p:sp>
            <p:nvSpPr>
              <p:cNvPr id="37" name="Arc 14"/>
              <p:cNvSpPr/>
              <p:nvPr/>
            </p:nvSpPr>
            <p:spPr>
              <a:xfrm rot="19000118">
                <a:off x="4486326" y="4295855"/>
                <a:ext cx="822276" cy="828675"/>
              </a:xfrm>
              <a:prstGeom prst="arc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Arc 19"/>
              <p:cNvSpPr>
                <a:spLocks noChangeAspect="1"/>
              </p:cNvSpPr>
              <p:nvPr/>
            </p:nvSpPr>
            <p:spPr>
              <a:xfrm rot="19000118">
                <a:off x="4219177" y="4113750"/>
                <a:ext cx="1356572" cy="1367129"/>
              </a:xfrm>
              <a:prstGeom prst="arc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Arc 20"/>
              <p:cNvSpPr/>
              <p:nvPr/>
            </p:nvSpPr>
            <p:spPr>
              <a:xfrm rot="19000118">
                <a:off x="3972795" y="3925050"/>
                <a:ext cx="1846108" cy="1846349"/>
              </a:xfrm>
              <a:prstGeom prst="arc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513242" y="4398670"/>
              <a:ext cx="3600450" cy="266700"/>
              <a:chOff x="5619750" y="2933700"/>
              <a:chExt cx="3600450" cy="266700"/>
            </a:xfrm>
          </p:grpSpPr>
          <p:sp>
            <p:nvSpPr>
              <p:cNvPr id="41" name="Rectangle 40"/>
              <p:cNvSpPr/>
              <p:nvPr/>
            </p:nvSpPr>
            <p:spPr>
              <a:xfrm>
                <a:off x="5619750" y="2952750"/>
                <a:ext cx="3600450" cy="228600"/>
              </a:xfrm>
              <a:prstGeom prst="rect">
                <a:avLst/>
              </a:prstGeom>
              <a:pattFill prst="wdDnDiag">
                <a:fgClr>
                  <a:schemeClr val="bg1">
                    <a:lumMod val="50000"/>
                  </a:schemeClr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2" name="Straight Connector 41"/>
              <p:cNvCxnSpPr/>
              <p:nvPr/>
            </p:nvCxnSpPr>
            <p:spPr>
              <a:xfrm flipV="1">
                <a:off x="5619750" y="2933700"/>
                <a:ext cx="3600450" cy="1905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flipV="1">
                <a:off x="5619750" y="3181350"/>
                <a:ext cx="3600450" cy="1905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4" name="Rounded Rectangle 43"/>
            <p:cNvSpPr/>
            <p:nvPr/>
          </p:nvSpPr>
          <p:spPr>
            <a:xfrm>
              <a:off x="551342" y="5099904"/>
              <a:ext cx="3334858" cy="978403"/>
            </a:xfrm>
            <a:prstGeom prst="roundRect">
              <a:avLst/>
            </a:prstGeom>
            <a:solidFill>
              <a:schemeClr val="bg1">
                <a:lumMod val="65000"/>
                <a:alpha val="3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671245" y="5621048"/>
              <a:ext cx="1395570" cy="4612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Attacker</a:t>
              </a:r>
            </a:p>
          </p:txBody>
        </p:sp>
        <p:cxnSp>
          <p:nvCxnSpPr>
            <p:cNvPr id="46" name="Straight Arrow Connector 45"/>
            <p:cNvCxnSpPr/>
            <p:nvPr/>
          </p:nvCxnSpPr>
          <p:spPr>
            <a:xfrm flipV="1">
              <a:off x="1547446" y="3597343"/>
              <a:ext cx="727921" cy="1116242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2275367" y="3597343"/>
              <a:ext cx="750324" cy="1453681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5"/>
            <p:cNvSpPr txBox="1"/>
            <p:nvPr/>
          </p:nvSpPr>
          <p:spPr>
            <a:xfrm>
              <a:off x="754566" y="5382769"/>
              <a:ext cx="508556" cy="4257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 err="1">
                  <a:latin typeface="helvetica" panose="020B0604020202020204" pitchFamily="34" charset="0"/>
                  <a:cs typeface="helvetica" panose="020B0604020202020204" pitchFamily="34" charset="0"/>
                </a:rPr>
                <a:t>Tx</a:t>
              </a:r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49" name="TextBox 45"/>
            <p:cNvSpPr txBox="1"/>
            <p:nvPr/>
          </p:nvSpPr>
          <p:spPr>
            <a:xfrm>
              <a:off x="3124769" y="5382922"/>
              <a:ext cx="538123" cy="4257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>
                  <a:latin typeface="helvetica" panose="020B0604020202020204" pitchFamily="34" charset="0"/>
                  <a:cs typeface="helvetica" panose="020B0604020202020204" pitchFamily="34" charset="0"/>
                </a:rPr>
                <a:t>Rx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757199" y="2756904"/>
              <a:ext cx="1093025" cy="4612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Victim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462880" y="3989034"/>
              <a:ext cx="808366" cy="4612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Wall</a:t>
              </a:r>
            </a:p>
          </p:txBody>
        </p:sp>
      </p:grpSp>
      <p:grpSp>
        <p:nvGrpSpPr>
          <p:cNvPr id="83" name="Group 82"/>
          <p:cNvGrpSpPr>
            <a:grpSpLocks noChangeAspect="1"/>
          </p:cNvGrpSpPr>
          <p:nvPr/>
        </p:nvGrpSpPr>
        <p:grpSpPr>
          <a:xfrm>
            <a:off x="6584000" y="2156659"/>
            <a:ext cx="3254079" cy="2922649"/>
            <a:chOff x="4731667" y="2718987"/>
            <a:chExt cx="3740269" cy="3359320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8"/>
            <a:srcRect r="73333"/>
            <a:stretch/>
          </p:blipFill>
          <p:spPr>
            <a:xfrm flipH="1">
              <a:off x="6680334" y="2757038"/>
              <a:ext cx="185033" cy="693874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8"/>
            <a:srcRect r="73333"/>
            <a:stretch/>
          </p:blipFill>
          <p:spPr>
            <a:xfrm flipH="1">
              <a:off x="6070734" y="2757038"/>
              <a:ext cx="185033" cy="693874"/>
            </a:xfrm>
            <a:prstGeom prst="rect">
              <a:avLst/>
            </a:prstGeom>
          </p:spPr>
        </p:pic>
        <p:grpSp>
          <p:nvGrpSpPr>
            <p:cNvPr id="57" name="Group 56"/>
            <p:cNvGrpSpPr>
              <a:grpSpLocks noChangeAspect="1"/>
            </p:cNvGrpSpPr>
            <p:nvPr/>
          </p:nvGrpSpPr>
          <p:grpSpPr>
            <a:xfrm>
              <a:off x="6089932" y="2756904"/>
              <a:ext cx="731520" cy="731520"/>
              <a:chOff x="4512592" y="684934"/>
              <a:chExt cx="2438400" cy="2438400"/>
            </a:xfrm>
          </p:grpSpPr>
          <p:pic>
            <p:nvPicPr>
              <p:cNvPr id="58" name="Picture 2" descr="http://cdn.flaticon.com/png/256/13398.pn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12592" y="684934"/>
                <a:ext cx="2438400" cy="2438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" name="图片 1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90502" y="1079058"/>
                <a:ext cx="527694" cy="695501"/>
              </a:xfrm>
              <a:prstGeom prst="rect">
                <a:avLst/>
              </a:prstGeom>
            </p:spPr>
          </p:pic>
          <p:pic>
            <p:nvPicPr>
              <p:cNvPr id="60" name="Picture 10" descr="http://upload.wikimedia.org/wikipedia/commons/thumb/8/8c/Skype-icon.png/757px-Skype-icon.png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41482" y="1823991"/>
                <a:ext cx="780620" cy="7919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1" name="Group 60"/>
            <p:cNvGrpSpPr/>
            <p:nvPr/>
          </p:nvGrpSpPr>
          <p:grpSpPr>
            <a:xfrm>
              <a:off x="4731667" y="4379620"/>
              <a:ext cx="3600450" cy="266700"/>
              <a:chOff x="5619750" y="2933700"/>
              <a:chExt cx="3600450" cy="266700"/>
            </a:xfrm>
          </p:grpSpPr>
          <p:sp>
            <p:nvSpPr>
              <p:cNvPr id="62" name="Rectangle 61"/>
              <p:cNvSpPr/>
              <p:nvPr/>
            </p:nvSpPr>
            <p:spPr>
              <a:xfrm>
                <a:off x="5619750" y="2952750"/>
                <a:ext cx="3600450" cy="228600"/>
              </a:xfrm>
              <a:prstGeom prst="rect">
                <a:avLst/>
              </a:prstGeom>
              <a:pattFill prst="wdDnDiag">
                <a:fgClr>
                  <a:schemeClr val="bg1">
                    <a:lumMod val="50000"/>
                  </a:schemeClr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3" name="Straight Connector 62"/>
              <p:cNvCxnSpPr/>
              <p:nvPr/>
            </p:nvCxnSpPr>
            <p:spPr>
              <a:xfrm flipV="1">
                <a:off x="5619750" y="2933700"/>
                <a:ext cx="3600450" cy="1905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 flipV="1">
                <a:off x="5619750" y="3181350"/>
                <a:ext cx="3600450" cy="1905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5" name="图片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9142" y="5051024"/>
              <a:ext cx="640080" cy="640080"/>
            </a:xfrm>
            <a:prstGeom prst="rect">
              <a:avLst/>
            </a:prstGeom>
          </p:spPr>
        </p:pic>
        <p:sp>
          <p:nvSpPr>
            <p:cNvPr id="66" name="Rounded Rectangle 65"/>
            <p:cNvSpPr/>
            <p:nvPr/>
          </p:nvSpPr>
          <p:spPr>
            <a:xfrm>
              <a:off x="4936480" y="5099904"/>
              <a:ext cx="3334858" cy="978403"/>
            </a:xfrm>
            <a:prstGeom prst="roundRect">
              <a:avLst/>
            </a:prstGeom>
            <a:solidFill>
              <a:schemeClr val="bg1">
                <a:lumMod val="65000"/>
                <a:alpha val="3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973852" y="5582947"/>
              <a:ext cx="1391461" cy="4598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Attacker</a:t>
              </a:r>
            </a:p>
          </p:txBody>
        </p:sp>
        <p:cxnSp>
          <p:nvCxnSpPr>
            <p:cNvPr id="68" name="Straight Arrow Connector 67"/>
            <p:cNvCxnSpPr/>
            <p:nvPr/>
          </p:nvCxnSpPr>
          <p:spPr>
            <a:xfrm>
              <a:off x="6438189" y="3890418"/>
              <a:ext cx="993" cy="1160606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9" name="Group 18"/>
            <p:cNvGrpSpPr>
              <a:grpSpLocks noChangeAspect="1"/>
            </p:cNvGrpSpPr>
            <p:nvPr/>
          </p:nvGrpSpPr>
          <p:grpSpPr>
            <a:xfrm flipV="1">
              <a:off x="5935121" y="2868997"/>
              <a:ext cx="994676" cy="997488"/>
              <a:chOff x="3972795" y="3925050"/>
              <a:chExt cx="1846108" cy="1846349"/>
            </a:xfrm>
            <a:scene3d>
              <a:camera prst="orthographicFront">
                <a:rot lat="20699999" lon="0" rev="0"/>
              </a:camera>
              <a:lightRig rig="threePt" dir="t"/>
            </a:scene3d>
          </p:grpSpPr>
          <p:sp>
            <p:nvSpPr>
              <p:cNvPr id="70" name="Arc 14"/>
              <p:cNvSpPr/>
              <p:nvPr/>
            </p:nvSpPr>
            <p:spPr>
              <a:xfrm rot="19000118">
                <a:off x="4486327" y="4295855"/>
                <a:ext cx="822276" cy="828675"/>
              </a:xfrm>
              <a:prstGeom prst="arc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Arc 19"/>
              <p:cNvSpPr>
                <a:spLocks noChangeAspect="1"/>
              </p:cNvSpPr>
              <p:nvPr/>
            </p:nvSpPr>
            <p:spPr>
              <a:xfrm rot="19000118">
                <a:off x="4219178" y="4113750"/>
                <a:ext cx="1356572" cy="1367129"/>
              </a:xfrm>
              <a:prstGeom prst="arc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Arc 20"/>
              <p:cNvSpPr/>
              <p:nvPr/>
            </p:nvSpPr>
            <p:spPr>
              <a:xfrm rot="19000118">
                <a:off x="3972795" y="3925050"/>
                <a:ext cx="1846108" cy="1846349"/>
              </a:xfrm>
              <a:prstGeom prst="arc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3" name="TextBox 72"/>
            <p:cNvSpPr txBox="1"/>
            <p:nvPr/>
          </p:nvSpPr>
          <p:spPr>
            <a:xfrm>
              <a:off x="6950380" y="2756904"/>
              <a:ext cx="1089807" cy="4598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Victim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7665949" y="4008085"/>
              <a:ext cx="805987" cy="4598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Wall</a:t>
              </a:r>
            </a:p>
          </p:txBody>
        </p:sp>
        <p:sp>
          <p:nvSpPr>
            <p:cNvPr id="75" name="TextBox 45"/>
            <p:cNvSpPr txBox="1"/>
            <p:nvPr/>
          </p:nvSpPr>
          <p:spPr>
            <a:xfrm>
              <a:off x="6487073" y="5344669"/>
              <a:ext cx="536537" cy="424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>
                  <a:latin typeface="helvetica" panose="020B0604020202020204" pitchFamily="34" charset="0"/>
                  <a:cs typeface="helvetica" panose="020B0604020202020204" pitchFamily="34" charset="0"/>
                </a:rPr>
                <a:t>Rx</a:t>
              </a:r>
            </a:p>
          </p:txBody>
        </p:sp>
        <p:pic>
          <p:nvPicPr>
            <p:cNvPr id="77" name="Picture 4" descr="http://www.clipartbest.com/cliparts/niX/8xK/niX8xK4bT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1662" y="3261126"/>
              <a:ext cx="667850" cy="5086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8" name="TextBox 77"/>
            <p:cNvSpPr txBox="1"/>
            <p:nvPr/>
          </p:nvSpPr>
          <p:spPr>
            <a:xfrm>
              <a:off x="4868620" y="2861016"/>
              <a:ext cx="623136" cy="4598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AP</a:t>
              </a:r>
            </a:p>
          </p:txBody>
        </p:sp>
        <p:grpSp>
          <p:nvGrpSpPr>
            <p:cNvPr id="79" name="Group 18"/>
            <p:cNvGrpSpPr>
              <a:grpSpLocks noChangeAspect="1"/>
            </p:cNvGrpSpPr>
            <p:nvPr/>
          </p:nvGrpSpPr>
          <p:grpSpPr>
            <a:xfrm rot="4286486" flipV="1">
              <a:off x="5738685" y="2717581"/>
              <a:ext cx="994676" cy="997488"/>
              <a:chOff x="3972795" y="3925050"/>
              <a:chExt cx="1846108" cy="1846349"/>
            </a:xfrm>
            <a:scene3d>
              <a:camera prst="orthographicFront">
                <a:rot lat="20699999" lon="0" rev="0"/>
              </a:camera>
              <a:lightRig rig="threePt" dir="t"/>
            </a:scene3d>
          </p:grpSpPr>
          <p:sp>
            <p:nvSpPr>
              <p:cNvPr id="80" name="Arc 14"/>
              <p:cNvSpPr/>
              <p:nvPr/>
            </p:nvSpPr>
            <p:spPr>
              <a:xfrm rot="19000118">
                <a:off x="4486327" y="4295855"/>
                <a:ext cx="822276" cy="828675"/>
              </a:xfrm>
              <a:prstGeom prst="arc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Arc 19"/>
              <p:cNvSpPr>
                <a:spLocks noChangeAspect="1"/>
              </p:cNvSpPr>
              <p:nvPr/>
            </p:nvSpPr>
            <p:spPr>
              <a:xfrm rot="19000118">
                <a:off x="4219178" y="4113750"/>
                <a:ext cx="1356572" cy="1367129"/>
              </a:xfrm>
              <a:prstGeom prst="arc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Arc 20"/>
              <p:cNvSpPr/>
              <p:nvPr/>
            </p:nvSpPr>
            <p:spPr>
              <a:xfrm rot="19000118">
                <a:off x="3972795" y="3925050"/>
                <a:ext cx="1846108" cy="1846349"/>
              </a:xfrm>
              <a:prstGeom prst="arc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6" name="AutoShape 3"/>
          <p:cNvSpPr>
            <a:spLocks noChangeArrowheads="1"/>
          </p:cNvSpPr>
          <p:nvPr/>
        </p:nvSpPr>
        <p:spPr bwMode="auto">
          <a:xfrm>
            <a:off x="1737360" y="850901"/>
            <a:ext cx="8686800" cy="635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3CC">
                  <a:alpha val="98000"/>
                </a:srgbClr>
              </a:gs>
              <a:gs pos="100000">
                <a:srgbClr val="00185E">
                  <a:alpha val="0"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633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645920" y="245896"/>
            <a:ext cx="85344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30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How Possible?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864361" y="1309256"/>
            <a:ext cx="8544775" cy="3444263"/>
            <a:chOff x="213360" y="1054074"/>
            <a:chExt cx="8544775" cy="3444263"/>
          </a:xfrm>
        </p:grpSpPr>
        <p:grpSp>
          <p:nvGrpSpPr>
            <p:cNvPr id="12" name="Group 11"/>
            <p:cNvGrpSpPr/>
            <p:nvPr/>
          </p:nvGrpSpPr>
          <p:grpSpPr>
            <a:xfrm>
              <a:off x="2006644" y="2502219"/>
              <a:ext cx="5192764" cy="1507075"/>
              <a:chOff x="2026919" y="1713243"/>
              <a:chExt cx="5192764" cy="1507075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333368">
                <a:off x="2813878" y="1813217"/>
                <a:ext cx="2980192" cy="881464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942375" y="2035999"/>
                <a:ext cx="1277308" cy="856270"/>
              </a:xfrm>
              <a:prstGeom prst="rect">
                <a:avLst/>
              </a:prstGeom>
            </p:spPr>
          </p:pic>
          <p:sp>
            <p:nvSpPr>
              <p:cNvPr id="11" name="Rectangle 10"/>
              <p:cNvSpPr/>
              <p:nvPr/>
            </p:nvSpPr>
            <p:spPr>
              <a:xfrm rot="-600000">
                <a:off x="2740514" y="1713243"/>
                <a:ext cx="83956" cy="75764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97040" y="2637314"/>
                <a:ext cx="2980944" cy="509910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26919" y="2217018"/>
                <a:ext cx="1066800" cy="1003300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5765103" y="2346744"/>
                <a:ext cx="83956" cy="75764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900204" y="1833196"/>
              <a:ext cx="7857931" cy="830997"/>
              <a:chOff x="676469" y="5654753"/>
              <a:chExt cx="7857931" cy="830997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676469" y="5830280"/>
                <a:ext cx="92075" cy="92075"/>
              </a:xfrm>
              <a:prstGeom prst="ellipse">
                <a:avLst/>
              </a:prstGeom>
              <a:solidFill>
                <a:srgbClr val="0033CC"/>
              </a:solidFill>
              <a:ln>
                <a:solidFill>
                  <a:srgbClr val="0033CC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1" name="Text Box 9"/>
              <p:cNvSpPr txBox="1">
                <a:spLocks noChangeArrowheads="1"/>
              </p:cNvSpPr>
              <p:nvPr/>
            </p:nvSpPr>
            <p:spPr bwMode="auto">
              <a:xfrm>
                <a:off x="914400" y="5654753"/>
                <a:ext cx="7620000" cy="830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zh-CN" sz="2400" b="1" dirty="0">
                    <a:latin typeface="Arial" pitchFamily="34" charset="0"/>
                    <a:cs typeface="Arial" pitchFamily="34" charset="0"/>
                  </a:rPr>
                  <a:t>Translate </a:t>
                </a:r>
                <a:r>
                  <a:rPr lang="en-US" altLang="zh-CN" sz="2400" b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acoustic vibration </a:t>
                </a:r>
                <a:r>
                  <a:rPr lang="en-US" altLang="zh-CN" sz="2400" b="1" dirty="0">
                    <a:latin typeface="Arial" pitchFamily="34" charset="0"/>
                    <a:cs typeface="Arial" pitchFamily="34" charset="0"/>
                  </a:rPr>
                  <a:t>into </a:t>
                </a:r>
                <a:r>
                  <a:rPr lang="en-US" altLang="zh-CN" sz="2400" b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radio signal fluctuation</a:t>
                </a:r>
              </a:p>
            </p:txBody>
          </p:sp>
        </p:grpSp>
        <p:cxnSp>
          <p:nvCxnSpPr>
            <p:cNvPr id="34" name="Straight Connector 33"/>
            <p:cNvCxnSpPr/>
            <p:nvPr/>
          </p:nvCxnSpPr>
          <p:spPr>
            <a:xfrm flipH="1">
              <a:off x="309057" y="4498337"/>
              <a:ext cx="8238315" cy="0"/>
            </a:xfrm>
            <a:prstGeom prst="line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V="1">
              <a:off x="242916" y="1511274"/>
              <a:ext cx="0" cy="2987063"/>
            </a:xfrm>
            <a:prstGeom prst="line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213360" y="1054074"/>
              <a:ext cx="8467114" cy="457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A</a:t>
              </a:r>
              <a:r>
                <a:rPr lang="en-US" altLang="zh-CN" sz="2400" b="1" dirty="0">
                  <a:latin typeface="Arial" pitchFamily="34" charset="0"/>
                  <a:cs typeface="Arial" pitchFamily="34" charset="0"/>
                </a:rPr>
                <a:t>coustic-</a:t>
              </a:r>
              <a:r>
                <a:rPr lang="en-US" altLang="zh-CN" sz="24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R</a:t>
              </a:r>
              <a:r>
                <a:rPr lang="en-US" altLang="zh-CN" sz="2400" b="1" dirty="0">
                  <a:latin typeface="Arial" pitchFamily="34" charset="0"/>
                  <a:cs typeface="Arial" pitchFamily="34" charset="0"/>
                </a:rPr>
                <a:t>adio </a:t>
              </a:r>
              <a:r>
                <a:rPr lang="en-US" altLang="zh-CN" sz="24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T</a:t>
              </a:r>
              <a:r>
                <a:rPr lang="en-US" altLang="zh-CN" sz="2400" b="1" dirty="0">
                  <a:latin typeface="Arial" pitchFamily="34" charset="0"/>
                  <a:cs typeface="Arial" pitchFamily="34" charset="0"/>
                </a:rPr>
                <a:t>ransformation (ART)</a:t>
              </a:r>
            </a:p>
          </p:txBody>
        </p:sp>
        <p:cxnSp>
          <p:nvCxnSpPr>
            <p:cNvPr id="43" name="Straight Connector 42"/>
            <p:cNvCxnSpPr/>
            <p:nvPr/>
          </p:nvCxnSpPr>
          <p:spPr>
            <a:xfrm flipV="1">
              <a:off x="8647233" y="1511274"/>
              <a:ext cx="8504" cy="2987063"/>
            </a:xfrm>
            <a:prstGeom prst="line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AutoShape 3"/>
          <p:cNvSpPr>
            <a:spLocks noChangeArrowheads="1"/>
          </p:cNvSpPr>
          <p:nvPr/>
        </p:nvSpPr>
        <p:spPr bwMode="auto">
          <a:xfrm>
            <a:off x="1737360" y="850901"/>
            <a:ext cx="8686800" cy="635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3CC">
                  <a:alpha val="98000"/>
                </a:srgbClr>
              </a:gs>
              <a:gs pos="100000">
                <a:srgbClr val="00185E">
                  <a:alpha val="0"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195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645920" y="245896"/>
            <a:ext cx="85344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30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Pros and Cons: Technique Review</a:t>
            </a:r>
          </a:p>
        </p:txBody>
      </p:sp>
      <p:grpSp>
        <p:nvGrpSpPr>
          <p:cNvPr id="14" name="Group 19"/>
          <p:cNvGrpSpPr/>
          <p:nvPr/>
        </p:nvGrpSpPr>
        <p:grpSpPr>
          <a:xfrm>
            <a:off x="6201196" y="2022381"/>
            <a:ext cx="4183626" cy="707886"/>
            <a:chOff x="676469" y="5420031"/>
            <a:chExt cx="4183626" cy="707886"/>
          </a:xfrm>
        </p:grpSpPr>
        <p:sp>
          <p:nvSpPr>
            <p:cNvPr id="15" name="Oval 14"/>
            <p:cNvSpPr/>
            <p:nvPr/>
          </p:nvSpPr>
          <p:spPr>
            <a:xfrm>
              <a:off x="676469" y="5575894"/>
              <a:ext cx="92075" cy="92075"/>
            </a:xfrm>
            <a:prstGeom prst="ellipse">
              <a:avLst/>
            </a:prstGeom>
            <a:solidFill>
              <a:srgbClr val="0033CC"/>
            </a:solidFill>
            <a:ln>
              <a:solidFill>
                <a:srgbClr val="0033CC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" name="Text Box 9"/>
            <p:cNvSpPr txBox="1">
              <a:spLocks noChangeArrowheads="1"/>
            </p:cNvSpPr>
            <p:nvPr/>
          </p:nvSpPr>
          <p:spPr bwMode="auto">
            <a:xfrm>
              <a:off x="914400" y="5420031"/>
              <a:ext cx="3945695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zh-CN" sz="2000" dirty="0">
                  <a:latin typeface="Arial" pitchFamily="34" charset="0"/>
                  <a:cs typeface="Arial" pitchFamily="34" charset="0"/>
                </a:rPr>
                <a:t>Fail in the </a:t>
              </a:r>
              <a:r>
                <a:rPr lang="en-US" altLang="zh-CN" sz="20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sound-proof </a:t>
              </a:r>
              <a:r>
                <a:rPr lang="en-US" altLang="zh-CN" sz="2000" dirty="0">
                  <a:latin typeface="Arial" pitchFamily="34" charset="0"/>
                  <a:cs typeface="Arial" pitchFamily="34" charset="0"/>
                </a:rPr>
                <a:t>environment</a:t>
              </a:r>
              <a:endParaRPr lang="en-US" altLang="zh-CN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7" name="Group 19"/>
          <p:cNvGrpSpPr/>
          <p:nvPr/>
        </p:nvGrpSpPr>
        <p:grpSpPr>
          <a:xfrm>
            <a:off x="6211041" y="3489398"/>
            <a:ext cx="4044536" cy="1015663"/>
            <a:chOff x="676469" y="5420031"/>
            <a:chExt cx="4173794" cy="1015663"/>
          </a:xfrm>
        </p:grpSpPr>
        <p:sp>
          <p:nvSpPr>
            <p:cNvPr id="28" name="Oval 27"/>
            <p:cNvSpPr/>
            <p:nvPr/>
          </p:nvSpPr>
          <p:spPr>
            <a:xfrm>
              <a:off x="676469" y="5575894"/>
              <a:ext cx="92075" cy="92075"/>
            </a:xfrm>
            <a:prstGeom prst="ellipse">
              <a:avLst/>
            </a:prstGeom>
            <a:solidFill>
              <a:srgbClr val="0033CC"/>
            </a:solidFill>
            <a:ln>
              <a:solidFill>
                <a:srgbClr val="0033CC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9" name="Text Box 9"/>
            <p:cNvSpPr txBox="1">
              <a:spLocks noChangeArrowheads="1"/>
            </p:cNvSpPr>
            <p:nvPr/>
          </p:nvSpPr>
          <p:spPr bwMode="auto">
            <a:xfrm>
              <a:off x="914400" y="5420031"/>
              <a:ext cx="3935863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zh-CN" sz="2000" dirty="0">
                  <a:latin typeface="Arial" pitchFamily="34" charset="0"/>
                  <a:cs typeface="Arial" pitchFamily="34" charset="0"/>
                </a:rPr>
                <a:t>Require </a:t>
              </a:r>
              <a:r>
                <a:rPr lang="en-US" altLang="zh-CN" sz="20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unobstructed</a:t>
              </a:r>
              <a:r>
                <a:rPr lang="en-US" altLang="zh-CN" sz="2000" dirty="0">
                  <a:latin typeface="Arial" pitchFamily="34" charset="0"/>
                  <a:cs typeface="Arial" pitchFamily="34" charset="0"/>
                </a:rPr>
                <a:t> line-of-sight </a:t>
              </a:r>
              <a:r>
                <a:rPr lang="en-US" sz="2000" dirty="0"/>
                <a:t>between the subject and laser</a:t>
              </a:r>
              <a:endParaRPr lang="en-US" altLang="zh-CN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738760" y="1145406"/>
            <a:ext cx="8646063" cy="3485930"/>
            <a:chOff x="214759" y="1145406"/>
            <a:chExt cx="8646063" cy="3485930"/>
          </a:xfrm>
        </p:grpSpPr>
        <p:cxnSp>
          <p:nvCxnSpPr>
            <p:cNvPr id="49" name="Straight Connector 48"/>
            <p:cNvCxnSpPr/>
            <p:nvPr/>
          </p:nvCxnSpPr>
          <p:spPr>
            <a:xfrm flipH="1" flipV="1">
              <a:off x="8829621" y="1165070"/>
              <a:ext cx="2328" cy="3385828"/>
            </a:xfrm>
            <a:prstGeom prst="line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00953" y="1199642"/>
              <a:ext cx="1844137" cy="1844137"/>
            </a:xfrm>
            <a:prstGeom prst="rect">
              <a:avLst/>
            </a:prstGeom>
          </p:spPr>
        </p:pic>
        <p:grpSp>
          <p:nvGrpSpPr>
            <p:cNvPr id="8" name="Group 19"/>
            <p:cNvGrpSpPr/>
            <p:nvPr/>
          </p:nvGrpSpPr>
          <p:grpSpPr>
            <a:xfrm>
              <a:off x="4677196" y="1290682"/>
              <a:ext cx="4183626" cy="707886"/>
              <a:chOff x="676469" y="5410199"/>
              <a:chExt cx="4183626" cy="707886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676469" y="5575894"/>
                <a:ext cx="92075" cy="92075"/>
              </a:xfrm>
              <a:prstGeom prst="ellipse">
                <a:avLst/>
              </a:prstGeom>
              <a:solidFill>
                <a:srgbClr val="0033CC"/>
              </a:solidFill>
              <a:ln>
                <a:solidFill>
                  <a:srgbClr val="0033CC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" name="Text Box 9"/>
              <p:cNvSpPr txBox="1">
                <a:spLocks noChangeArrowheads="1"/>
              </p:cNvSpPr>
              <p:nvPr/>
            </p:nvSpPr>
            <p:spPr bwMode="auto">
              <a:xfrm>
                <a:off x="914400" y="5410199"/>
                <a:ext cx="3945695" cy="7078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zh-CN" sz="2000" dirty="0">
                    <a:latin typeface="Arial" pitchFamily="34" charset="0"/>
                    <a:cs typeface="Arial" pitchFamily="34" charset="0"/>
                  </a:rPr>
                  <a:t>Widely used in espionage and newsgathering</a:t>
                </a:r>
                <a:endParaRPr lang="en-US" altLang="zh-CN" sz="20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95582" y="2920036"/>
              <a:ext cx="1630862" cy="1630862"/>
            </a:xfrm>
            <a:prstGeom prst="rect">
              <a:avLst/>
            </a:prstGeom>
          </p:spPr>
        </p:pic>
        <p:grpSp>
          <p:nvGrpSpPr>
            <p:cNvPr id="24" name="Group 19"/>
            <p:cNvGrpSpPr/>
            <p:nvPr/>
          </p:nvGrpSpPr>
          <p:grpSpPr>
            <a:xfrm>
              <a:off x="4677196" y="2997444"/>
              <a:ext cx="4183626" cy="400110"/>
              <a:chOff x="676469" y="5420031"/>
              <a:chExt cx="4183626" cy="400110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676469" y="5575894"/>
                <a:ext cx="92075" cy="92075"/>
              </a:xfrm>
              <a:prstGeom prst="ellipse">
                <a:avLst/>
              </a:prstGeom>
              <a:solidFill>
                <a:srgbClr val="0033CC"/>
              </a:solidFill>
              <a:ln>
                <a:solidFill>
                  <a:srgbClr val="0033CC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6" name="Text Box 9"/>
              <p:cNvSpPr txBox="1">
                <a:spLocks noChangeArrowheads="1"/>
              </p:cNvSpPr>
              <p:nvPr/>
            </p:nvSpPr>
            <p:spPr bwMode="auto">
              <a:xfrm>
                <a:off x="914400" y="5420031"/>
                <a:ext cx="394569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zh-CN" sz="2000" dirty="0">
                    <a:latin typeface="Arial" pitchFamily="34" charset="0"/>
                    <a:cs typeface="Arial" pitchFamily="34" charset="0"/>
                  </a:rPr>
                  <a:t>Highly directional and sensitive</a:t>
                </a:r>
                <a:endParaRPr lang="en-US" altLang="zh-CN" sz="20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1217666" y="1145406"/>
              <a:ext cx="7611954" cy="19664"/>
              <a:chOff x="882518" y="3708465"/>
              <a:chExt cx="7611954" cy="19664"/>
            </a:xfrm>
          </p:grpSpPr>
          <p:cxnSp>
            <p:nvCxnSpPr>
              <p:cNvPr id="35" name="Straight Connector 34"/>
              <p:cNvCxnSpPr/>
              <p:nvPr/>
            </p:nvCxnSpPr>
            <p:spPr>
              <a:xfrm flipV="1">
                <a:off x="4631969" y="3708465"/>
                <a:ext cx="3862503" cy="0"/>
              </a:xfrm>
              <a:prstGeom prst="line">
                <a:avLst/>
              </a:prstGeom>
              <a:ln w="34925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882518" y="3728129"/>
                <a:ext cx="3725132" cy="0"/>
              </a:xfrm>
              <a:prstGeom prst="line">
                <a:avLst/>
              </a:prstGeom>
              <a:ln w="34925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oup 36"/>
            <p:cNvGrpSpPr/>
            <p:nvPr/>
          </p:nvGrpSpPr>
          <p:grpSpPr>
            <a:xfrm>
              <a:off x="1149761" y="2882714"/>
              <a:ext cx="7581815" cy="0"/>
              <a:chOff x="882518" y="3728129"/>
              <a:chExt cx="7581815" cy="0"/>
            </a:xfrm>
          </p:grpSpPr>
          <p:cxnSp>
            <p:nvCxnSpPr>
              <p:cNvPr id="38" name="Straight Connector 37"/>
              <p:cNvCxnSpPr/>
              <p:nvPr/>
            </p:nvCxnSpPr>
            <p:spPr>
              <a:xfrm>
                <a:off x="4631969" y="3728129"/>
                <a:ext cx="3832364" cy="0"/>
              </a:xfrm>
              <a:prstGeom prst="line">
                <a:avLst/>
              </a:prstGeom>
              <a:ln w="34925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882518" y="3728129"/>
                <a:ext cx="3725132" cy="0"/>
              </a:xfrm>
              <a:prstGeom prst="line">
                <a:avLst/>
              </a:prstGeom>
              <a:ln w="34925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oup 39"/>
            <p:cNvGrpSpPr/>
            <p:nvPr/>
          </p:nvGrpSpPr>
          <p:grpSpPr>
            <a:xfrm>
              <a:off x="1156344" y="4631336"/>
              <a:ext cx="7673276" cy="0"/>
              <a:chOff x="882518" y="3728129"/>
              <a:chExt cx="7673276" cy="0"/>
            </a:xfrm>
          </p:grpSpPr>
          <p:cxnSp>
            <p:nvCxnSpPr>
              <p:cNvPr id="41" name="Straight Connector 40"/>
              <p:cNvCxnSpPr/>
              <p:nvPr/>
            </p:nvCxnSpPr>
            <p:spPr>
              <a:xfrm>
                <a:off x="4631969" y="3728129"/>
                <a:ext cx="3923825" cy="0"/>
              </a:xfrm>
              <a:prstGeom prst="line">
                <a:avLst/>
              </a:prstGeom>
              <a:ln w="34925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882518" y="3728129"/>
                <a:ext cx="3725132" cy="0"/>
              </a:xfrm>
              <a:prstGeom prst="line">
                <a:avLst/>
              </a:prstGeom>
              <a:ln w="34925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Rectangle 3"/>
            <p:cNvSpPr/>
            <p:nvPr/>
          </p:nvSpPr>
          <p:spPr>
            <a:xfrm>
              <a:off x="214759" y="2884840"/>
              <a:ext cx="2118852" cy="173736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dirty="0"/>
                <a:t>Laser-based Microphone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218768" y="1145406"/>
              <a:ext cx="2118852" cy="173736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/>
                <a:t>Directional</a:t>
              </a:r>
              <a:br>
                <a:rPr lang="en-US" sz="2100"/>
              </a:br>
              <a:r>
                <a:rPr lang="en-US" sz="2100"/>
                <a:t>Microphones</a:t>
              </a:r>
              <a:endParaRPr lang="en-US" sz="2100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738046" y="4613628"/>
            <a:ext cx="8646776" cy="1745933"/>
            <a:chOff x="214046" y="4613627"/>
            <a:chExt cx="8646776" cy="1745933"/>
          </a:xfrm>
        </p:grpSpPr>
        <p:pic>
          <p:nvPicPr>
            <p:cNvPr id="30" name="Picture 4" descr="http://www.clipartbest.com/cliparts/niX/8xK/niX8xK4bT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1991" y="4925748"/>
              <a:ext cx="1260718" cy="9602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1" name="Group 19"/>
            <p:cNvGrpSpPr/>
            <p:nvPr/>
          </p:nvGrpSpPr>
          <p:grpSpPr>
            <a:xfrm>
              <a:off x="4677196" y="5065390"/>
              <a:ext cx="4183626" cy="707886"/>
              <a:chOff x="676469" y="5420031"/>
              <a:chExt cx="4183626" cy="707886"/>
            </a:xfrm>
          </p:grpSpPr>
          <p:sp>
            <p:nvSpPr>
              <p:cNvPr id="32" name="Oval 31"/>
              <p:cNvSpPr/>
              <p:nvPr/>
            </p:nvSpPr>
            <p:spPr>
              <a:xfrm>
                <a:off x="676469" y="5575894"/>
                <a:ext cx="92075" cy="92075"/>
              </a:xfrm>
              <a:prstGeom prst="ellipse">
                <a:avLst/>
              </a:prstGeom>
              <a:solidFill>
                <a:srgbClr val="0033CC"/>
              </a:solidFill>
              <a:ln>
                <a:solidFill>
                  <a:srgbClr val="0033CC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3" name="Text Box 9"/>
              <p:cNvSpPr txBox="1">
                <a:spLocks noChangeArrowheads="1"/>
              </p:cNvSpPr>
              <p:nvPr/>
            </p:nvSpPr>
            <p:spPr bwMode="auto">
              <a:xfrm>
                <a:off x="914400" y="5420031"/>
                <a:ext cx="3945695" cy="7078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zh-CN" sz="2000" dirty="0">
                    <a:latin typeface="Arial" pitchFamily="34" charset="0"/>
                    <a:cs typeface="Arial" pitchFamily="34" charset="0"/>
                  </a:rPr>
                  <a:t>Penetrate sound-proof material</a:t>
                </a:r>
                <a:br>
                  <a:rPr lang="en-US" altLang="zh-CN" sz="2000" dirty="0">
                    <a:latin typeface="Arial" pitchFamily="34" charset="0"/>
                    <a:cs typeface="Arial" pitchFamily="34" charset="0"/>
                  </a:rPr>
                </a:br>
                <a:r>
                  <a:rPr lang="en-US" altLang="zh-CN" sz="2000" dirty="0">
                    <a:latin typeface="Arial" pitchFamily="34" charset="0"/>
                    <a:cs typeface="Arial" pitchFamily="34" charset="0"/>
                  </a:rPr>
                  <a:t>and unblocked by obstacles</a:t>
                </a:r>
                <a:endParaRPr lang="en-US" altLang="zh-CN" sz="20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3" name="Group 42"/>
            <p:cNvGrpSpPr/>
            <p:nvPr/>
          </p:nvGrpSpPr>
          <p:grpSpPr>
            <a:xfrm>
              <a:off x="1156715" y="6336842"/>
              <a:ext cx="7574862" cy="0"/>
              <a:chOff x="882518" y="3728129"/>
              <a:chExt cx="7574862" cy="0"/>
            </a:xfrm>
          </p:grpSpPr>
          <p:cxnSp>
            <p:nvCxnSpPr>
              <p:cNvPr id="44" name="Straight Connector 43"/>
              <p:cNvCxnSpPr/>
              <p:nvPr/>
            </p:nvCxnSpPr>
            <p:spPr>
              <a:xfrm>
                <a:off x="4631969" y="3728129"/>
                <a:ext cx="3825411" cy="0"/>
              </a:xfrm>
              <a:prstGeom prst="line">
                <a:avLst/>
              </a:prstGeom>
              <a:ln w="34925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882518" y="3728129"/>
                <a:ext cx="3725132" cy="0"/>
              </a:xfrm>
              <a:prstGeom prst="line">
                <a:avLst/>
              </a:prstGeom>
              <a:ln w="34925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Rectangle 5"/>
            <p:cNvSpPr/>
            <p:nvPr/>
          </p:nvSpPr>
          <p:spPr>
            <a:xfrm>
              <a:off x="214046" y="4622200"/>
              <a:ext cx="2118852" cy="173736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dirty="0"/>
                <a:t>Microwave-based</a:t>
              </a:r>
              <a:br>
                <a:rPr lang="en-US" sz="2100" dirty="0"/>
              </a:br>
              <a:r>
                <a:rPr lang="en-US" sz="2100" dirty="0"/>
                <a:t>Microphone</a:t>
              </a:r>
            </a:p>
          </p:txBody>
        </p:sp>
        <p:cxnSp>
          <p:nvCxnSpPr>
            <p:cNvPr id="46" name="Straight Connector 45"/>
            <p:cNvCxnSpPr/>
            <p:nvPr/>
          </p:nvCxnSpPr>
          <p:spPr>
            <a:xfrm flipV="1">
              <a:off x="8829621" y="4613627"/>
              <a:ext cx="0" cy="1723215"/>
            </a:xfrm>
            <a:prstGeom prst="line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AutoShape 3"/>
          <p:cNvSpPr>
            <a:spLocks noChangeArrowheads="1"/>
          </p:cNvSpPr>
          <p:nvPr/>
        </p:nvSpPr>
        <p:spPr bwMode="auto">
          <a:xfrm>
            <a:off x="1737360" y="850901"/>
            <a:ext cx="8686800" cy="635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3CC">
                  <a:alpha val="98000"/>
                </a:srgbClr>
              </a:gs>
              <a:gs pos="100000">
                <a:srgbClr val="00185E">
                  <a:alpha val="0"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32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645920" y="245896"/>
            <a:ext cx="85344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30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Understand Basic ART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2873839" y="2065679"/>
            <a:ext cx="6958139" cy="1020008"/>
            <a:chOff x="1349838" y="2065679"/>
            <a:chExt cx="6958139" cy="1020008"/>
          </a:xfrm>
        </p:grpSpPr>
        <p:sp>
          <p:nvSpPr>
            <p:cNvPr id="12" name="Rectangle 11"/>
            <p:cNvSpPr/>
            <p:nvPr/>
          </p:nvSpPr>
          <p:spPr>
            <a:xfrm>
              <a:off x="1349838" y="2248481"/>
              <a:ext cx="109538" cy="28575"/>
            </a:xfrm>
            <a:prstGeom prst="rect">
              <a:avLst/>
            </a:prstGeom>
            <a:solidFill>
              <a:srgbClr val="0000CC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1535576" y="2065679"/>
                  <a:ext cx="6772401" cy="40652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14:m>
                    <m:oMathPara xmlns:m="http://schemas.openxmlformats.org/officeDocument/2006/math" xmlns="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altLang="zh-CN" i="1">
                            <a:latin typeface="Cambria Math" charset="0"/>
                            <a:cs typeface="Arial" pitchFamily="34" charset="0"/>
                          </a:rPr>
                          <m:t>𝑅𝑆𝑆</m:t>
                        </m:r>
                        <m:r>
                          <a:rPr lang="en-US" altLang="zh-CN" i="1">
                            <a:latin typeface="Cambria Math" charset="0"/>
                            <a:cs typeface="Arial" pitchFamily="34" charset="0"/>
                          </a:rPr>
                          <m:t>= </m:t>
                        </m:r>
                        <m:r>
                          <a:rPr lang="en-US" altLang="zh-CN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𝜎</m:t>
                        </m:r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2</m:t>
                            </m:r>
                          </m:sup>
                        </m:sSup>
                        <m:d>
                          <m:dPr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altLang="zh-CN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+</m:t>
                            </m:r>
                            <m:acc>
                              <m:accPr>
                                <m:chr m:val="̂"/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𝑑</m:t>
                                </m:r>
                              </m:e>
                            </m:acc>
                          </m:e>
                        </m:d>
                        <m:r>
                          <a:rPr lang="en-US" altLang="zh-CN" i="1">
                            <a:latin typeface="Cambria Math" charset="0"/>
                            <a:cs typeface="Arial" pitchFamily="34" charset="0"/>
                          </a:rPr>
                          <m:t>=</m:t>
                        </m:r>
                        <m:r>
                          <a:rPr lang="en-US" altLang="zh-CN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𝜎</m:t>
                        </m:r>
                        <m:r>
                          <a:rPr lang="en-US" altLang="zh-CN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[</m:t>
                        </m:r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2</m:t>
                            </m:r>
                          </m:sup>
                        </m:sSup>
                        <m:d>
                          <m:dPr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  <m:r>
                          <a:rPr lang="en-US" altLang="zh-CN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+2</m:t>
                        </m:r>
                        <m:r>
                          <a:rPr lang="en-US" altLang="zh-CN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𝐴</m:t>
                        </m:r>
                        <m:d>
                          <m:dPr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′</m:t>
                            </m:r>
                          </m:sup>
                        </m:sSup>
                        <m:d>
                          <m:dPr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  <m:acc>
                          <m:accPr>
                            <m:chr m:val="̂"/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𝑑</m:t>
                            </m:r>
                          </m:e>
                        </m:acc>
                        <m:r>
                          <a:rPr lang="en-US" altLang="zh-CN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+…]</m:t>
                        </m:r>
                      </m:oMath>
                    </m:oMathPara>
                  </a14:m>
                  <a:endParaRPr lang="en-US" altLang="zh-CN" dirty="0">
                    <a:latin typeface="Arial" pitchFamily="34" charset="0"/>
                    <a:cs typeface="Arial" pitchFamily="34" charset="0"/>
                  </a:endParaRPr>
                </a:p>
              </p:txBody>
            </p:sp>
          </mc:Choice>
          <mc:Fallback>
            <p:sp>
              <p:nvSpPr>
                <p:cNvPr id="13" name="Text 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535576" y="2065679"/>
                  <a:ext cx="6772401" cy="406522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" name="Straight Connector 15"/>
            <p:cNvCxnSpPr/>
            <p:nvPr/>
          </p:nvCxnSpPr>
          <p:spPr>
            <a:xfrm>
              <a:off x="2392205" y="2478969"/>
              <a:ext cx="1324255" cy="2766"/>
            </a:xfrm>
            <a:prstGeom prst="line">
              <a:avLst/>
            </a:prstGeom>
            <a:ln w="381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2017074" y="2657828"/>
              <a:ext cx="2074516" cy="42785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dirty="0"/>
                <a:t>Radio </a:t>
              </a:r>
              <a:r>
                <a:rPr lang="en-US" sz="2100" dirty="0" err="1"/>
                <a:t>pathloss</a:t>
              </a:r>
              <a:endParaRPr lang="en-US" sz="2100" dirty="0"/>
            </a:p>
          </p:txBody>
        </p:sp>
        <p:cxnSp>
          <p:nvCxnSpPr>
            <p:cNvPr id="18" name="Straight Connector 17"/>
            <p:cNvCxnSpPr/>
            <p:nvPr/>
          </p:nvCxnSpPr>
          <p:spPr>
            <a:xfrm flipV="1">
              <a:off x="3054332" y="2486036"/>
              <a:ext cx="1" cy="182880"/>
            </a:xfrm>
            <a:prstGeom prst="line">
              <a:avLst/>
            </a:prstGeom>
            <a:ln w="38100">
              <a:solidFill>
                <a:schemeClr val="accent5"/>
              </a:solidFill>
              <a:tailEnd type="stealth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1877061" y="1065130"/>
            <a:ext cx="8503578" cy="3472038"/>
            <a:chOff x="353060" y="1065130"/>
            <a:chExt cx="8503578" cy="3472038"/>
          </a:xfrm>
        </p:grpSpPr>
        <p:sp>
          <p:nvSpPr>
            <p:cNvPr id="5" name="Rectangle 4"/>
            <p:cNvSpPr/>
            <p:nvPr/>
          </p:nvSpPr>
          <p:spPr>
            <a:xfrm>
              <a:off x="353060" y="1065130"/>
              <a:ext cx="8503578" cy="457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Physical Model</a:t>
              </a:r>
            </a:p>
          </p:txBody>
        </p:sp>
        <p:grpSp>
          <p:nvGrpSpPr>
            <p:cNvPr id="6" name="Group 19"/>
            <p:cNvGrpSpPr/>
            <p:nvPr/>
          </p:nvGrpSpPr>
          <p:grpSpPr>
            <a:xfrm>
              <a:off x="973106" y="1599446"/>
              <a:ext cx="5884894" cy="461665"/>
              <a:chOff x="676469" y="5410199"/>
              <a:chExt cx="5884894" cy="461665"/>
            </a:xfrm>
          </p:grpSpPr>
          <p:sp>
            <p:nvSpPr>
              <p:cNvPr id="7" name="Oval 6"/>
              <p:cNvSpPr/>
              <p:nvPr/>
            </p:nvSpPr>
            <p:spPr>
              <a:xfrm>
                <a:off x="676469" y="5585726"/>
                <a:ext cx="92075" cy="92075"/>
              </a:xfrm>
              <a:prstGeom prst="ellipse">
                <a:avLst/>
              </a:prstGeom>
              <a:solidFill>
                <a:srgbClr val="0033CC"/>
              </a:solidFill>
              <a:ln>
                <a:solidFill>
                  <a:srgbClr val="0033CC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" name="Text Box 9"/>
              <p:cNvSpPr txBox="1">
                <a:spLocks noChangeArrowheads="1"/>
              </p:cNvSpPr>
              <p:nvPr/>
            </p:nvSpPr>
            <p:spPr bwMode="auto">
              <a:xfrm>
                <a:off x="914400" y="5410199"/>
                <a:ext cx="5646963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zh-CN" sz="2400" b="1" dirty="0">
                    <a:latin typeface="Arial" pitchFamily="34" charset="0"/>
                    <a:cs typeface="Arial" pitchFamily="34" charset="0"/>
                  </a:rPr>
                  <a:t>RSS-based ART</a:t>
                </a:r>
              </a:p>
            </p:txBody>
          </p:sp>
        </p:grpSp>
        <p:grpSp>
          <p:nvGrpSpPr>
            <p:cNvPr id="9" name="Group 19"/>
            <p:cNvGrpSpPr/>
            <p:nvPr/>
          </p:nvGrpSpPr>
          <p:grpSpPr>
            <a:xfrm>
              <a:off x="973106" y="3179191"/>
              <a:ext cx="4759100" cy="461665"/>
              <a:chOff x="676469" y="5410199"/>
              <a:chExt cx="4759100" cy="461665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676469" y="5585726"/>
                <a:ext cx="92075" cy="92075"/>
              </a:xfrm>
              <a:prstGeom prst="ellipse">
                <a:avLst/>
              </a:prstGeom>
              <a:solidFill>
                <a:srgbClr val="0033CC"/>
              </a:solidFill>
              <a:ln>
                <a:solidFill>
                  <a:srgbClr val="0033CC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1" name="Text Box 9"/>
              <p:cNvSpPr txBox="1">
                <a:spLocks noChangeArrowheads="1"/>
              </p:cNvSpPr>
              <p:nvPr/>
            </p:nvSpPr>
            <p:spPr bwMode="auto">
              <a:xfrm>
                <a:off x="914400" y="5410199"/>
                <a:ext cx="4521169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zh-CN" sz="2400" b="1" dirty="0">
                    <a:latin typeface="Arial" pitchFamily="34" charset="0"/>
                    <a:cs typeface="Arial" pitchFamily="34" charset="0"/>
                  </a:rPr>
                  <a:t>Phase-based ART</a:t>
                </a:r>
              </a:p>
            </p:txBody>
          </p:sp>
        </p:grpSp>
        <p:cxnSp>
          <p:nvCxnSpPr>
            <p:cNvPr id="68" name="Straight Connector 67"/>
            <p:cNvCxnSpPr/>
            <p:nvPr/>
          </p:nvCxnSpPr>
          <p:spPr>
            <a:xfrm flipV="1">
              <a:off x="368280" y="4537168"/>
              <a:ext cx="8443184" cy="0"/>
            </a:xfrm>
            <a:prstGeom prst="line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368280" y="1522330"/>
              <a:ext cx="0" cy="2972546"/>
            </a:xfrm>
            <a:prstGeom prst="line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8825233" y="1522330"/>
              <a:ext cx="0" cy="2972546"/>
            </a:xfrm>
            <a:prstGeom prst="line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5470038" y="1573152"/>
            <a:ext cx="4686478" cy="1507503"/>
            <a:chOff x="3946038" y="1573151"/>
            <a:chExt cx="4686478" cy="1507503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4167078" y="2473936"/>
              <a:ext cx="2834640" cy="2766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4462514" y="2652795"/>
              <a:ext cx="2395486" cy="42785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dirty="0"/>
                <a:t>Taylor expansion</a:t>
              </a:r>
            </a:p>
          </p:txBody>
        </p:sp>
        <p:cxnSp>
          <p:nvCxnSpPr>
            <p:cNvPr id="25" name="Straight Connector 24"/>
            <p:cNvCxnSpPr/>
            <p:nvPr/>
          </p:nvCxnSpPr>
          <p:spPr>
            <a:xfrm flipV="1">
              <a:off x="5499772" y="2481003"/>
              <a:ext cx="1" cy="182880"/>
            </a:xfrm>
            <a:prstGeom prst="line">
              <a:avLst/>
            </a:prstGeom>
            <a:ln w="38100">
              <a:solidFill>
                <a:schemeClr val="accent2"/>
              </a:solidFill>
              <a:tailEnd type="stealth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/>
            <p:cNvSpPr/>
            <p:nvPr/>
          </p:nvSpPr>
          <p:spPr>
            <a:xfrm>
              <a:off x="5007428" y="1968127"/>
              <a:ext cx="1663337" cy="59218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ounded Rectangular Callout 26"/>
            <p:cNvSpPr/>
            <p:nvPr/>
          </p:nvSpPr>
          <p:spPr>
            <a:xfrm>
              <a:off x="7036848" y="2435959"/>
              <a:ext cx="1496438" cy="640080"/>
            </a:xfrm>
            <a:prstGeom prst="wedgeRoundRectCallout">
              <a:avLst>
                <a:gd name="adj1" fmla="val -79179"/>
                <a:gd name="adj2" fmla="val -54024"/>
                <a:gd name="adj3" fmla="val 16667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Audio signal</a:t>
              </a:r>
              <a:br>
                <a:rPr lang="en-US" dirty="0"/>
              </a:br>
              <a:r>
                <a:rPr lang="en-US" dirty="0"/>
                <a:t>component</a:t>
              </a:r>
            </a:p>
          </p:txBody>
        </p:sp>
        <p:sp>
          <p:nvSpPr>
            <p:cNvPr id="80" name="Rounded Rectangular Callout 79"/>
            <p:cNvSpPr/>
            <p:nvPr/>
          </p:nvSpPr>
          <p:spPr>
            <a:xfrm>
              <a:off x="7136078" y="1594693"/>
              <a:ext cx="1496438" cy="640080"/>
            </a:xfrm>
            <a:prstGeom prst="wedgeRoundRectCallout">
              <a:avLst>
                <a:gd name="adj1" fmla="val -61720"/>
                <a:gd name="adj2" fmla="val 26248"/>
                <a:gd name="adj3" fmla="val 16667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High-order</a:t>
              </a:r>
              <a:br>
                <a:rPr lang="en-US" dirty="0"/>
              </a:br>
              <a:r>
                <a:rPr lang="en-US" dirty="0"/>
                <a:t>harmonics</a:t>
              </a:r>
            </a:p>
          </p:txBody>
        </p:sp>
        <p:sp>
          <p:nvSpPr>
            <p:cNvPr id="81" name="Oval 80"/>
            <p:cNvSpPr/>
            <p:nvPr/>
          </p:nvSpPr>
          <p:spPr>
            <a:xfrm>
              <a:off x="6713640" y="2092454"/>
              <a:ext cx="440669" cy="351619"/>
            </a:xfrm>
            <a:prstGeom prst="ellipse">
              <a:avLst/>
            </a:prstGeom>
            <a:noFill/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ounded Rectangular Callout 81"/>
            <p:cNvSpPr/>
            <p:nvPr/>
          </p:nvSpPr>
          <p:spPr>
            <a:xfrm>
              <a:off x="3946038" y="1573151"/>
              <a:ext cx="1748310" cy="382854"/>
            </a:xfrm>
            <a:prstGeom prst="wedgeRoundRectCallout">
              <a:avLst>
                <a:gd name="adj1" fmla="val -21372"/>
                <a:gd name="adj2" fmla="val 74015"/>
                <a:gd name="adj3" fmla="val 16667"/>
              </a:avLst>
            </a:prstGeom>
            <a:solidFill>
              <a:schemeClr val="accent6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DC component</a:t>
              </a:r>
            </a:p>
          </p:txBody>
        </p:sp>
        <p:sp>
          <p:nvSpPr>
            <p:cNvPr id="83" name="Oval 82"/>
            <p:cNvSpPr/>
            <p:nvPr/>
          </p:nvSpPr>
          <p:spPr>
            <a:xfrm>
              <a:off x="4042162" y="2070851"/>
              <a:ext cx="843695" cy="423411"/>
            </a:xfrm>
            <a:prstGeom prst="ellipse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873838" y="3128290"/>
            <a:ext cx="5187192" cy="1234382"/>
            <a:chOff x="1349838" y="3128290"/>
            <a:chExt cx="5187192" cy="1234382"/>
          </a:xfrm>
        </p:grpSpPr>
        <p:sp>
          <p:nvSpPr>
            <p:cNvPr id="14" name="Rectangle 13"/>
            <p:cNvSpPr/>
            <p:nvPr/>
          </p:nvSpPr>
          <p:spPr>
            <a:xfrm>
              <a:off x="1349838" y="3961176"/>
              <a:ext cx="109538" cy="28575"/>
            </a:xfrm>
            <a:prstGeom prst="rect">
              <a:avLst/>
            </a:prstGeom>
            <a:solidFill>
              <a:srgbClr val="0000CC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1535576" y="3602530"/>
                  <a:ext cx="5001454" cy="71096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14:m>
                    <m:oMathPara xmlns:m="http://schemas.openxmlformats.org/officeDocument/2006/math" xmlns="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altLang="zh-CN" i="1">
                            <a:latin typeface="Cambria Math" charset="0"/>
                            <a:cs typeface="Arial" pitchFamily="34" charset="0"/>
                          </a:rPr>
                          <m:t>𝑃h𝑎𝑠𝑒</m:t>
                        </m:r>
                        <m:r>
                          <a:rPr lang="en-US" altLang="zh-CN" i="1">
                            <a:latin typeface="Cambria Math" charset="0"/>
                            <a:cs typeface="Arial" pitchFamily="34" charset="0"/>
                          </a:rPr>
                          <m:t>= </m:t>
                        </m:r>
                        <m:f>
                          <m:fPr>
                            <m:ctrlPr>
                              <a:rPr lang="en-US" altLang="zh-CN" i="1"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fPr>
                          <m:num>
                            <m:r>
                              <a:rPr lang="en-US" altLang="zh-CN" i="1">
                                <a:latin typeface="Cambria Math" charset="0"/>
                                <a:cs typeface="Arial" pitchFamily="34" charset="0"/>
                              </a:rPr>
                              <m:t>2</m:t>
                            </m:r>
                            <m:r>
                              <a:rPr lang="en-US" altLang="zh-CN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𝜋</m:t>
                            </m:r>
                            <m:r>
                              <a:rPr lang="en-US" altLang="zh-CN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altLang="zh-CN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+2</m:t>
                            </m:r>
                            <m:acc>
                              <m:accPr>
                                <m:chr m:val="̂"/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𝑑</m:t>
                                </m:r>
                              </m:e>
                            </m:acc>
                            <m:r>
                              <a:rPr lang="en-US" altLang="zh-CN" i="1">
                                <a:latin typeface="Cambria Math" charset="0"/>
                                <a:cs typeface="Arial" pitchFamily="34" charset="0"/>
                              </a:rPr>
                              <m:t>)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altLang="zh-CN" dirty="0">
                    <a:latin typeface="Arial" pitchFamily="34" charset="0"/>
                    <a:cs typeface="Arial" pitchFamily="34" charset="0"/>
                  </a:endParaRPr>
                </a:p>
              </p:txBody>
            </p:sp>
          </mc:Choice>
          <mc:Fallback xmlns="">
            <p:sp>
              <p:nvSpPr>
                <p:cNvPr id="15" name="Text 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535576" y="3602530"/>
                  <a:ext cx="5001454" cy="710964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1" name="Straight Connector 30"/>
            <p:cNvCxnSpPr/>
            <p:nvPr/>
          </p:nvCxnSpPr>
          <p:spPr>
            <a:xfrm>
              <a:off x="2588148" y="4340071"/>
              <a:ext cx="1324255" cy="2766"/>
            </a:xfrm>
            <a:prstGeom prst="line">
              <a:avLst/>
            </a:prstGeom>
            <a:ln w="381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/>
            <p:cNvSpPr/>
            <p:nvPr/>
          </p:nvSpPr>
          <p:spPr>
            <a:xfrm>
              <a:off x="3988603" y="3934813"/>
              <a:ext cx="2074516" cy="42785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dirty="0"/>
                <a:t>Micro Doppler</a:t>
              </a:r>
            </a:p>
          </p:txBody>
        </p:sp>
        <p:cxnSp>
          <p:nvCxnSpPr>
            <p:cNvPr id="33" name="Straight Connector 32"/>
            <p:cNvCxnSpPr>
              <a:stCxn id="32" idx="1"/>
            </p:cNvCxnSpPr>
            <p:nvPr/>
          </p:nvCxnSpPr>
          <p:spPr>
            <a:xfrm flipH="1">
              <a:off x="3309257" y="4148743"/>
              <a:ext cx="679346" cy="191328"/>
            </a:xfrm>
            <a:prstGeom prst="line">
              <a:avLst/>
            </a:prstGeom>
            <a:ln w="38100">
              <a:solidFill>
                <a:schemeClr val="accent5"/>
              </a:solidFill>
              <a:tailEnd type="stealth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3380014" y="3588757"/>
              <a:ext cx="520414" cy="44586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ounded Rectangular Callout 36"/>
            <p:cNvSpPr/>
            <p:nvPr/>
          </p:nvSpPr>
          <p:spPr>
            <a:xfrm>
              <a:off x="4259209" y="3205068"/>
              <a:ext cx="1496438" cy="640080"/>
            </a:xfrm>
            <a:prstGeom prst="wedgeRoundRectCallout">
              <a:avLst>
                <a:gd name="adj1" fmla="val -74523"/>
                <a:gd name="adj2" fmla="val 33012"/>
                <a:gd name="adj3" fmla="val 16667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Audio signal</a:t>
              </a:r>
              <a:r>
                <a:rPr lang="en-US" dirty="0"/>
                <a:t/>
              </a:r>
              <a:br>
                <a:rPr lang="en-US" dirty="0"/>
              </a:br>
              <a:r>
                <a:rPr lang="en-US" dirty="0"/>
                <a:t>component</a:t>
              </a:r>
            </a:p>
          </p:txBody>
        </p:sp>
        <p:sp>
          <p:nvSpPr>
            <p:cNvPr id="84" name="Rounded Rectangular Callout 83"/>
            <p:cNvSpPr/>
            <p:nvPr/>
          </p:nvSpPr>
          <p:spPr>
            <a:xfrm>
              <a:off x="2464938" y="3128290"/>
              <a:ext cx="1748310" cy="382854"/>
            </a:xfrm>
            <a:prstGeom prst="wedgeRoundRectCallout">
              <a:avLst>
                <a:gd name="adj1" fmla="val -18383"/>
                <a:gd name="adj2" fmla="val 74015"/>
                <a:gd name="adj3" fmla="val 16667"/>
              </a:avLst>
            </a:prstGeom>
            <a:solidFill>
              <a:schemeClr val="accent6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DC component</a:t>
              </a:r>
              <a:endParaRPr lang="en-US" dirty="0"/>
            </a:p>
          </p:txBody>
        </p:sp>
        <p:sp>
          <p:nvSpPr>
            <p:cNvPr id="85" name="Oval 84"/>
            <p:cNvSpPr/>
            <p:nvPr/>
          </p:nvSpPr>
          <p:spPr>
            <a:xfrm>
              <a:off x="2842549" y="3625429"/>
              <a:ext cx="457060" cy="393297"/>
            </a:xfrm>
            <a:prstGeom prst="ellipse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889760" y="4744523"/>
            <a:ext cx="8490879" cy="1874293"/>
            <a:chOff x="365759" y="4744522"/>
            <a:chExt cx="8490879" cy="1874293"/>
          </a:xfrm>
        </p:grpSpPr>
        <p:sp>
          <p:nvSpPr>
            <p:cNvPr id="4" name="Rectangle 3"/>
            <p:cNvSpPr/>
            <p:nvPr/>
          </p:nvSpPr>
          <p:spPr>
            <a:xfrm>
              <a:off x="365759" y="4744522"/>
              <a:ext cx="8490879" cy="4572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Audio Decoding of ART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2447539" y="5348474"/>
              <a:ext cx="1188720" cy="109728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Frequency</a:t>
              </a:r>
              <a:br>
                <a:rPr lang="en-US" sz="1600" dirty="0"/>
              </a:br>
              <a:r>
                <a:rPr lang="en-US" sz="1600" dirty="0"/>
                <a:t>domain</a:t>
              </a:r>
              <a:br>
                <a:rPr lang="en-US" sz="1600" dirty="0"/>
              </a:br>
              <a:r>
                <a:rPr lang="en-US" sz="1600" dirty="0"/>
                <a:t>analysis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009969" y="5348474"/>
              <a:ext cx="1188720" cy="109728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Estimate</a:t>
              </a:r>
              <a:br>
                <a:rPr lang="en-US" sz="1600" dirty="0"/>
              </a:br>
              <a:r>
                <a:rPr lang="en-US" sz="1600" dirty="0"/>
                <a:t>Channel</a:t>
              </a:r>
            </a:p>
            <a:p>
              <a:pPr algn="ctr"/>
              <a:r>
                <a:rPr lang="en-US" sz="1600" dirty="0"/>
                <a:t>RSS/Phase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5565725" y="5349079"/>
              <a:ext cx="1188720" cy="109728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/>
                <a:t>Assemble</a:t>
              </a:r>
              <a:br>
                <a:rPr lang="en-US" altLang="zh-CN" sz="1600" dirty="0"/>
              </a:br>
              <a:r>
                <a:rPr lang="en-US" altLang="zh-CN" sz="1600" dirty="0"/>
                <a:t>audio</a:t>
              </a:r>
              <a:br>
                <a:rPr lang="en-US" altLang="zh-CN" sz="1600" dirty="0"/>
              </a:br>
              <a:r>
                <a:rPr lang="en-US" altLang="zh-CN" sz="1600" dirty="0"/>
                <a:t>signals</a:t>
              </a:r>
              <a:endParaRPr lang="en-US" sz="1600" dirty="0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880113" y="5348474"/>
              <a:ext cx="1188720" cy="109728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Modulate</a:t>
              </a:r>
              <a:br>
                <a:rPr lang="en-US" sz="1600" dirty="0"/>
              </a:br>
              <a:r>
                <a:rPr lang="en-US" sz="1600" dirty="0"/>
                <a:t>a known</a:t>
              </a:r>
              <a:br>
                <a:rPr lang="en-US" sz="1600" dirty="0"/>
              </a:br>
              <a:r>
                <a:rPr lang="en-US" sz="1600" dirty="0"/>
                <a:t>sequence</a:t>
              </a:r>
            </a:p>
          </p:txBody>
        </p:sp>
        <p:grpSp>
          <p:nvGrpSpPr>
            <p:cNvPr id="59" name="Group 58"/>
            <p:cNvGrpSpPr>
              <a:grpSpLocks noChangeAspect="1"/>
            </p:cNvGrpSpPr>
            <p:nvPr/>
          </p:nvGrpSpPr>
          <p:grpSpPr>
            <a:xfrm rot="-8100000">
              <a:off x="2076402" y="5744760"/>
              <a:ext cx="274320" cy="273395"/>
              <a:chOff x="5707693" y="4334192"/>
              <a:chExt cx="660662" cy="658432"/>
            </a:xfrm>
          </p:grpSpPr>
          <p:sp>
            <p:nvSpPr>
              <p:cNvPr id="60" name="L-Shape 59"/>
              <p:cNvSpPr/>
              <p:nvPr/>
            </p:nvSpPr>
            <p:spPr>
              <a:xfrm>
                <a:off x="5707693" y="4535424"/>
                <a:ext cx="455363" cy="457200"/>
              </a:xfrm>
              <a:prstGeom prst="corner">
                <a:avLst>
                  <a:gd name="adj1" fmla="val 23895"/>
                  <a:gd name="adj2" fmla="val 23896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L-Shape 60"/>
              <p:cNvSpPr/>
              <p:nvPr/>
            </p:nvSpPr>
            <p:spPr>
              <a:xfrm>
                <a:off x="5912992" y="4334192"/>
                <a:ext cx="455363" cy="457200"/>
              </a:xfrm>
              <a:prstGeom prst="corner">
                <a:avLst>
                  <a:gd name="adj1" fmla="val 23895"/>
                  <a:gd name="adj2" fmla="val 23896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2" name="Group 61"/>
            <p:cNvGrpSpPr>
              <a:grpSpLocks noChangeAspect="1"/>
            </p:cNvGrpSpPr>
            <p:nvPr/>
          </p:nvGrpSpPr>
          <p:grpSpPr>
            <a:xfrm rot="-8100000">
              <a:off x="3641258" y="5743596"/>
              <a:ext cx="274320" cy="273395"/>
              <a:chOff x="5707693" y="4334192"/>
              <a:chExt cx="660662" cy="658432"/>
            </a:xfrm>
          </p:grpSpPr>
          <p:sp>
            <p:nvSpPr>
              <p:cNvPr id="63" name="L-Shape 62"/>
              <p:cNvSpPr/>
              <p:nvPr/>
            </p:nvSpPr>
            <p:spPr>
              <a:xfrm>
                <a:off x="5707693" y="4535424"/>
                <a:ext cx="455363" cy="457200"/>
              </a:xfrm>
              <a:prstGeom prst="corner">
                <a:avLst>
                  <a:gd name="adj1" fmla="val 23895"/>
                  <a:gd name="adj2" fmla="val 23896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L-Shape 63"/>
              <p:cNvSpPr/>
              <p:nvPr/>
            </p:nvSpPr>
            <p:spPr>
              <a:xfrm>
                <a:off x="5912992" y="4334192"/>
                <a:ext cx="455363" cy="457200"/>
              </a:xfrm>
              <a:prstGeom prst="corner">
                <a:avLst>
                  <a:gd name="adj1" fmla="val 23895"/>
                  <a:gd name="adj2" fmla="val 23896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5" name="Group 64"/>
            <p:cNvGrpSpPr>
              <a:grpSpLocks noChangeAspect="1"/>
            </p:cNvGrpSpPr>
            <p:nvPr/>
          </p:nvGrpSpPr>
          <p:grpSpPr>
            <a:xfrm rot="-8100000">
              <a:off x="5201369" y="5742998"/>
              <a:ext cx="274320" cy="273395"/>
              <a:chOff x="5707693" y="4334192"/>
              <a:chExt cx="660662" cy="658432"/>
            </a:xfrm>
          </p:grpSpPr>
          <p:sp>
            <p:nvSpPr>
              <p:cNvPr id="66" name="L-Shape 65"/>
              <p:cNvSpPr/>
              <p:nvPr/>
            </p:nvSpPr>
            <p:spPr>
              <a:xfrm>
                <a:off x="5707693" y="4535424"/>
                <a:ext cx="455363" cy="457200"/>
              </a:xfrm>
              <a:prstGeom prst="corner">
                <a:avLst>
                  <a:gd name="adj1" fmla="val 23895"/>
                  <a:gd name="adj2" fmla="val 23896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L-Shape 66"/>
              <p:cNvSpPr/>
              <p:nvPr/>
            </p:nvSpPr>
            <p:spPr>
              <a:xfrm>
                <a:off x="5912992" y="4334192"/>
                <a:ext cx="455363" cy="457200"/>
              </a:xfrm>
              <a:prstGeom prst="corner">
                <a:avLst>
                  <a:gd name="adj1" fmla="val 23895"/>
                  <a:gd name="adj2" fmla="val 23896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71" name="Straight Connector 70"/>
            <p:cNvCxnSpPr/>
            <p:nvPr/>
          </p:nvCxnSpPr>
          <p:spPr>
            <a:xfrm>
              <a:off x="407456" y="6618814"/>
              <a:ext cx="8371535" cy="1"/>
            </a:xfrm>
            <a:prstGeom prst="line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386607" y="5201722"/>
              <a:ext cx="0" cy="1417092"/>
            </a:xfrm>
            <a:prstGeom prst="line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8825240" y="5201722"/>
              <a:ext cx="0" cy="1417092"/>
            </a:xfrm>
            <a:prstGeom prst="line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Rectangle 85"/>
            <p:cNvSpPr/>
            <p:nvPr/>
          </p:nvSpPr>
          <p:spPr>
            <a:xfrm>
              <a:off x="7128155" y="5348474"/>
              <a:ext cx="1188720" cy="109728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Passband</a:t>
              </a:r>
              <a:r>
                <a:rPr lang="en-US" sz="1600" dirty="0"/>
                <a:t/>
              </a:r>
              <a:br>
                <a:rPr lang="en-US" sz="1600" dirty="0"/>
              </a:br>
              <a:r>
                <a:rPr lang="en-US" sz="1600" dirty="0"/>
                <a:t>filter</a:t>
              </a:r>
            </a:p>
          </p:txBody>
        </p:sp>
        <p:grpSp>
          <p:nvGrpSpPr>
            <p:cNvPr id="87" name="Group 86"/>
            <p:cNvGrpSpPr>
              <a:grpSpLocks noChangeAspect="1"/>
            </p:cNvGrpSpPr>
            <p:nvPr/>
          </p:nvGrpSpPr>
          <p:grpSpPr>
            <a:xfrm rot="-8100000">
              <a:off x="6760502" y="5748939"/>
              <a:ext cx="274320" cy="273395"/>
              <a:chOff x="5707693" y="4334192"/>
              <a:chExt cx="660662" cy="658432"/>
            </a:xfrm>
          </p:grpSpPr>
          <p:sp>
            <p:nvSpPr>
              <p:cNvPr id="88" name="L-Shape 87"/>
              <p:cNvSpPr/>
              <p:nvPr/>
            </p:nvSpPr>
            <p:spPr>
              <a:xfrm>
                <a:off x="5707693" y="4535424"/>
                <a:ext cx="455363" cy="457200"/>
              </a:xfrm>
              <a:prstGeom prst="corner">
                <a:avLst>
                  <a:gd name="adj1" fmla="val 23895"/>
                  <a:gd name="adj2" fmla="val 23896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L-Shape 88"/>
              <p:cNvSpPr/>
              <p:nvPr/>
            </p:nvSpPr>
            <p:spPr>
              <a:xfrm>
                <a:off x="5912992" y="4334192"/>
                <a:ext cx="455363" cy="457200"/>
              </a:xfrm>
              <a:prstGeom prst="corner">
                <a:avLst>
                  <a:gd name="adj1" fmla="val 23895"/>
                  <a:gd name="adj2" fmla="val 23896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9" name="Group 28"/>
          <p:cNvGrpSpPr/>
          <p:nvPr/>
        </p:nvGrpSpPr>
        <p:grpSpPr>
          <a:xfrm>
            <a:off x="3075280" y="5107409"/>
            <a:ext cx="6211153" cy="1388397"/>
            <a:chOff x="1551279" y="5107408"/>
            <a:chExt cx="6211153" cy="1388397"/>
          </a:xfrm>
        </p:grpSpPr>
        <p:sp>
          <p:nvSpPr>
            <p:cNvPr id="91" name="Oval 90"/>
            <p:cNvSpPr/>
            <p:nvPr/>
          </p:nvSpPr>
          <p:spPr>
            <a:xfrm>
              <a:off x="3961031" y="5215645"/>
              <a:ext cx="1280160" cy="128016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1551279" y="5107408"/>
              <a:ext cx="6211153" cy="427859"/>
            </a:xfrm>
            <a:prstGeom prst="rect">
              <a:avLst/>
            </a:prstGeom>
            <a:solidFill>
              <a:srgbClr val="FF0000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dirty="0"/>
                <a:t>Radio sampling frequency &gt;&gt; Audio </a:t>
              </a:r>
              <a:r>
                <a:rPr lang="en-US" sz="2100"/>
                <a:t>sampling frequency</a:t>
              </a:r>
              <a:endParaRPr lang="en-US" sz="2100" dirty="0"/>
            </a:p>
          </p:txBody>
        </p:sp>
      </p:grpSp>
      <p:sp>
        <p:nvSpPr>
          <p:cNvPr id="69" name="AutoShape 3"/>
          <p:cNvSpPr>
            <a:spLocks noChangeArrowheads="1"/>
          </p:cNvSpPr>
          <p:nvPr/>
        </p:nvSpPr>
        <p:spPr bwMode="auto">
          <a:xfrm>
            <a:off x="1737360" y="850901"/>
            <a:ext cx="8686800" cy="635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3CC">
                  <a:alpha val="98000"/>
                </a:srgbClr>
              </a:gs>
              <a:gs pos="100000">
                <a:srgbClr val="00185E">
                  <a:alpha val="0"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534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645920" y="245896"/>
            <a:ext cx="85344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30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Validating Feasibility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79853" y="3231973"/>
            <a:ext cx="1828800" cy="3052292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788160" y="1035084"/>
            <a:ext cx="4206240" cy="5223141"/>
            <a:chOff x="416560" y="1035083"/>
            <a:chExt cx="4206240" cy="5223141"/>
          </a:xfrm>
        </p:grpSpPr>
        <p:sp>
          <p:nvSpPr>
            <p:cNvPr id="6" name="Rectangle 5"/>
            <p:cNvSpPr/>
            <p:nvPr/>
          </p:nvSpPr>
          <p:spPr>
            <a:xfrm>
              <a:off x="416560" y="1035083"/>
              <a:ext cx="4206240" cy="457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latin typeface="Arial" pitchFamily="34" charset="0"/>
                  <a:cs typeface="Arial" pitchFamily="34" charset="0"/>
                </a:rPr>
                <a:t>Setup</a:t>
              </a:r>
            </a:p>
          </p:txBody>
        </p:sp>
        <p:grpSp>
          <p:nvGrpSpPr>
            <p:cNvPr id="38" name="Group 37"/>
            <p:cNvGrpSpPr/>
            <p:nvPr/>
          </p:nvGrpSpPr>
          <p:grpSpPr>
            <a:xfrm>
              <a:off x="1251841" y="1952630"/>
              <a:ext cx="2423042" cy="2564913"/>
              <a:chOff x="1556775" y="2388059"/>
              <a:chExt cx="2423042" cy="2564913"/>
            </a:xfrm>
          </p:grpSpPr>
          <p:grpSp>
            <p:nvGrpSpPr>
              <p:cNvPr id="24" name="Group 23"/>
              <p:cNvGrpSpPr>
                <a:grpSpLocks noChangeAspect="1"/>
              </p:cNvGrpSpPr>
              <p:nvPr/>
            </p:nvGrpSpPr>
            <p:grpSpPr>
              <a:xfrm>
                <a:off x="2232151" y="2388059"/>
                <a:ext cx="1008488" cy="947721"/>
                <a:chOff x="2379545" y="2551248"/>
                <a:chExt cx="1132547" cy="1064305"/>
              </a:xfrm>
            </p:grpSpPr>
            <p:pic>
              <p:nvPicPr>
                <p:cNvPr id="8" name="Picture 2" descr="http://cdn.mysitemyway.com/etc-mysitemyway/icons/legacy-previews/icons/glossy-black-icons-media/003386-glossy-black-icon-media-music-speaker.png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79545" y="2624914"/>
                  <a:ext cx="990638" cy="99063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" name="图片 3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124157" y="2551248"/>
                  <a:ext cx="223330" cy="294349"/>
                </a:xfrm>
                <a:prstGeom prst="rect">
                  <a:avLst/>
                </a:prstGeom>
              </p:spPr>
            </p:pic>
            <p:pic>
              <p:nvPicPr>
                <p:cNvPr id="10" name="Picture 6" descr="Music Note 1 icons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82881" y="3023566"/>
                  <a:ext cx="329211" cy="32921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11" name="图片 6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1714" y="4287290"/>
                <a:ext cx="659687" cy="659687"/>
              </a:xfrm>
              <a:prstGeom prst="rect">
                <a:avLst/>
              </a:prstGeom>
            </p:spPr>
          </p:pic>
          <p:grpSp>
            <p:nvGrpSpPr>
              <p:cNvPr id="12" name="Group 18"/>
              <p:cNvGrpSpPr/>
              <p:nvPr/>
            </p:nvGrpSpPr>
            <p:grpSpPr>
              <a:xfrm rot="20223062" flipV="1">
                <a:off x="3006792" y="3682552"/>
                <a:ext cx="645709" cy="765327"/>
                <a:chOff x="3972795" y="3925050"/>
                <a:chExt cx="1846108" cy="1846349"/>
              </a:xfrm>
              <a:scene3d>
                <a:camera prst="orthographicFront">
                  <a:rot lat="20699999" lon="0" rev="0"/>
                </a:camera>
                <a:lightRig rig="threePt" dir="t"/>
              </a:scene3d>
            </p:grpSpPr>
            <p:sp>
              <p:nvSpPr>
                <p:cNvPr id="13" name="Arc 14"/>
                <p:cNvSpPr/>
                <p:nvPr/>
              </p:nvSpPr>
              <p:spPr>
                <a:xfrm rot="19000118">
                  <a:off x="4486326" y="4295855"/>
                  <a:ext cx="822276" cy="828675"/>
                </a:xfrm>
                <a:prstGeom prst="arc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Arc 19"/>
                <p:cNvSpPr>
                  <a:spLocks noChangeAspect="1"/>
                </p:cNvSpPr>
                <p:nvPr/>
              </p:nvSpPr>
              <p:spPr>
                <a:xfrm rot="19000118">
                  <a:off x="4219177" y="4113750"/>
                  <a:ext cx="1356572" cy="1367129"/>
                </a:xfrm>
                <a:prstGeom prst="arc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Arc 20"/>
                <p:cNvSpPr/>
                <p:nvPr/>
              </p:nvSpPr>
              <p:spPr>
                <a:xfrm rot="19000118">
                  <a:off x="3972795" y="3925050"/>
                  <a:ext cx="1846108" cy="1846349"/>
                </a:xfrm>
                <a:prstGeom prst="arc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6" name="TextBox 45"/>
              <p:cNvSpPr txBox="1"/>
              <p:nvPr/>
            </p:nvSpPr>
            <p:spPr>
              <a:xfrm>
                <a:off x="3545083" y="4547475"/>
                <a:ext cx="43473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6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Rx</a:t>
                </a:r>
              </a:p>
            </p:txBody>
          </p:sp>
          <p:pic>
            <p:nvPicPr>
              <p:cNvPr id="17" name="图片 1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81389" y="4287290"/>
                <a:ext cx="659687" cy="659687"/>
              </a:xfrm>
              <a:prstGeom prst="rect">
                <a:avLst/>
              </a:prstGeom>
            </p:spPr>
          </p:pic>
          <p:sp>
            <p:nvSpPr>
              <p:cNvPr id="18" name="TextBox 45"/>
              <p:cNvSpPr txBox="1"/>
              <p:nvPr/>
            </p:nvSpPr>
            <p:spPr>
              <a:xfrm>
                <a:off x="1917200" y="4547475"/>
                <a:ext cx="41229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60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Tx</a:t>
                </a:r>
                <a:endParaRPr lang="en-US" sz="16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grpSp>
            <p:nvGrpSpPr>
              <p:cNvPr id="19" name="Group 18"/>
              <p:cNvGrpSpPr/>
              <p:nvPr/>
            </p:nvGrpSpPr>
            <p:grpSpPr>
              <a:xfrm rot="13431139" flipV="1">
                <a:off x="1556775" y="4144122"/>
                <a:ext cx="645709" cy="765327"/>
                <a:chOff x="3972795" y="3925050"/>
                <a:chExt cx="1846108" cy="1846349"/>
              </a:xfrm>
              <a:scene3d>
                <a:camera prst="orthographicFront">
                  <a:rot lat="20699999" lon="0" rev="0"/>
                </a:camera>
                <a:lightRig rig="threePt" dir="t"/>
              </a:scene3d>
            </p:grpSpPr>
            <p:sp>
              <p:nvSpPr>
                <p:cNvPr id="20" name="Arc 14"/>
                <p:cNvSpPr/>
                <p:nvPr/>
              </p:nvSpPr>
              <p:spPr>
                <a:xfrm rot="19000118">
                  <a:off x="4486326" y="4295855"/>
                  <a:ext cx="822276" cy="828675"/>
                </a:xfrm>
                <a:prstGeom prst="arc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Arc 19"/>
                <p:cNvSpPr>
                  <a:spLocks noChangeAspect="1"/>
                </p:cNvSpPr>
                <p:nvPr/>
              </p:nvSpPr>
              <p:spPr>
                <a:xfrm rot="19000118">
                  <a:off x="4219177" y="4113750"/>
                  <a:ext cx="1356572" cy="1367129"/>
                </a:xfrm>
                <a:prstGeom prst="arc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Arc 20"/>
                <p:cNvSpPr/>
                <p:nvPr/>
              </p:nvSpPr>
              <p:spPr>
                <a:xfrm rot="19000118">
                  <a:off x="3972795" y="3925050"/>
                  <a:ext cx="1846108" cy="1846349"/>
                </a:xfrm>
                <a:prstGeom prst="arc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25" name="Straight Arrow Connector 24"/>
              <p:cNvCxnSpPr/>
              <p:nvPr/>
            </p:nvCxnSpPr>
            <p:spPr>
              <a:xfrm>
                <a:off x="2718545" y="3230884"/>
                <a:ext cx="3505" cy="1371600"/>
              </a:xfrm>
              <a:prstGeom prst="straightConnector1">
                <a:avLst/>
              </a:prstGeom>
              <a:ln w="25400">
                <a:solidFill>
                  <a:schemeClr val="tx1">
                    <a:lumMod val="50000"/>
                    <a:lumOff val="50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 Box 9"/>
              <p:cNvSpPr txBox="1">
                <a:spLocks noChangeArrowheads="1"/>
              </p:cNvSpPr>
              <p:nvPr/>
            </p:nvSpPr>
            <p:spPr bwMode="auto">
              <a:xfrm>
                <a:off x="2472472" y="3639388"/>
                <a:ext cx="926356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altLang="zh-CN" sz="1400" dirty="0">
                    <a:latin typeface="Arial" pitchFamily="34" charset="0"/>
                    <a:cs typeface="Arial" pitchFamily="34" charset="0"/>
                  </a:rPr>
                  <a:t>2m</a:t>
                </a:r>
              </a:p>
            </p:txBody>
          </p:sp>
          <p:sp>
            <p:nvSpPr>
              <p:cNvPr id="30" name="Text Box 9"/>
              <p:cNvSpPr txBox="1">
                <a:spLocks noChangeArrowheads="1"/>
              </p:cNvSpPr>
              <p:nvPr/>
            </p:nvSpPr>
            <p:spPr bwMode="auto">
              <a:xfrm>
                <a:off x="2258872" y="4645195"/>
                <a:ext cx="926356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altLang="zh-CN" sz="1400" dirty="0">
                    <a:latin typeface="Arial" pitchFamily="34" charset="0"/>
                    <a:cs typeface="Arial" pitchFamily="34" charset="0"/>
                  </a:rPr>
                  <a:t>0.5m</a:t>
                </a:r>
              </a:p>
            </p:txBody>
          </p:sp>
          <p:cxnSp>
            <p:nvCxnSpPr>
              <p:cNvPr id="31" name="Straight Arrow Connector 30"/>
              <p:cNvCxnSpPr>
                <a:stCxn id="11" idx="1"/>
                <a:endCxn id="17" idx="3"/>
              </p:cNvCxnSpPr>
              <p:nvPr/>
            </p:nvCxnSpPr>
            <p:spPr>
              <a:xfrm flipH="1">
                <a:off x="2241076" y="4617134"/>
                <a:ext cx="990638" cy="0"/>
              </a:xfrm>
              <a:prstGeom prst="straightConnector1">
                <a:avLst/>
              </a:prstGeom>
              <a:ln w="25400">
                <a:solidFill>
                  <a:schemeClr val="tx1">
                    <a:lumMod val="50000"/>
                    <a:lumOff val="50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Rectangle 35"/>
            <p:cNvSpPr/>
            <p:nvPr/>
          </p:nvSpPr>
          <p:spPr>
            <a:xfrm>
              <a:off x="1371600" y="5288381"/>
              <a:ext cx="2286000" cy="64008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Channel 14</a:t>
              </a:r>
              <a:br>
                <a:rPr lang="en-US" dirty="0"/>
              </a:br>
              <a:r>
                <a:rPr lang="en-US" dirty="0"/>
                <a:t>2.485GHz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371600" y="4922621"/>
              <a:ext cx="2286000" cy="36576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CW 5MHz</a:t>
              </a:r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433540" y="1492283"/>
              <a:ext cx="0" cy="4725637"/>
            </a:xfrm>
            <a:prstGeom prst="line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4593622" y="1489042"/>
              <a:ext cx="0" cy="4725637"/>
            </a:xfrm>
            <a:prstGeom prst="line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441960" y="6258224"/>
              <a:ext cx="4161533" cy="0"/>
            </a:xfrm>
            <a:prstGeom prst="line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Down Arrow 50"/>
          <p:cNvSpPr/>
          <p:nvPr/>
        </p:nvSpPr>
        <p:spPr>
          <a:xfrm rot="17002270">
            <a:off x="8501320" y="3677188"/>
            <a:ext cx="237392" cy="24091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7575774" y="4190401"/>
            <a:ext cx="1879351" cy="1831514"/>
            <a:chOff x="5619973" y="4190401"/>
            <a:chExt cx="1879351" cy="1831514"/>
          </a:xfrm>
        </p:grpSpPr>
        <p:sp>
          <p:nvSpPr>
            <p:cNvPr id="53" name="Rounded Rectangular Callout 52"/>
            <p:cNvSpPr/>
            <p:nvPr/>
          </p:nvSpPr>
          <p:spPr>
            <a:xfrm>
              <a:off x="5619973" y="5672519"/>
              <a:ext cx="1879351" cy="349396"/>
            </a:xfrm>
            <a:prstGeom prst="wedgeRoundRectCallout">
              <a:avLst>
                <a:gd name="adj1" fmla="val 589"/>
                <a:gd name="adj2" fmla="val -143810"/>
                <a:gd name="adj3" fmla="val 16667"/>
              </a:avLst>
            </a:prstGeom>
            <a:solidFill>
              <a:schemeClr val="accent2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/>
                <a:t>Diversity</a:t>
              </a:r>
              <a:endParaRPr lang="en-US" sz="1600" dirty="0"/>
            </a:p>
          </p:txBody>
        </p:sp>
        <p:sp>
          <p:nvSpPr>
            <p:cNvPr id="54" name="Oval 53"/>
            <p:cNvSpPr/>
            <p:nvPr/>
          </p:nvSpPr>
          <p:spPr>
            <a:xfrm>
              <a:off x="5837667" y="4190401"/>
              <a:ext cx="1011542" cy="1226326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413500" y="1035084"/>
            <a:ext cx="4206240" cy="5223141"/>
            <a:chOff x="4457700" y="1035083"/>
            <a:chExt cx="4206240" cy="522314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4295" y="1671738"/>
              <a:ext cx="3054098" cy="18288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4457700" y="1035083"/>
              <a:ext cx="4206240" cy="4572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>
                  <a:latin typeface="Arial" pitchFamily="34" charset="0"/>
                  <a:cs typeface="Arial" pitchFamily="34" charset="0"/>
                </a:rPr>
                <a:t>Result</a:t>
              </a:r>
              <a:endParaRPr lang="en-US" altLang="zh-CN" sz="24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5449305" y="2432866"/>
              <a:ext cx="2161903" cy="47896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ounded Rectangular Callout 46"/>
            <p:cNvSpPr/>
            <p:nvPr/>
          </p:nvSpPr>
          <p:spPr>
            <a:xfrm>
              <a:off x="4835778" y="3063366"/>
              <a:ext cx="1878552" cy="722677"/>
            </a:xfrm>
            <a:prstGeom prst="wedgeRoundRectCallout">
              <a:avLst>
                <a:gd name="adj1" fmla="val 13073"/>
                <a:gd name="adj2" fmla="val -73305"/>
                <a:gd name="adj3" fmla="val 16667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/>
                <a:t>Piano sound 440Hz, 493.88Hz, 554.37Hz</a:t>
              </a:r>
              <a:endParaRPr lang="en-US" sz="1600" dirty="0"/>
            </a:p>
          </p:txBody>
        </p:sp>
        <p:cxnSp>
          <p:nvCxnSpPr>
            <p:cNvPr id="55" name="Straight Connector 54"/>
            <p:cNvCxnSpPr/>
            <p:nvPr/>
          </p:nvCxnSpPr>
          <p:spPr>
            <a:xfrm>
              <a:off x="4476393" y="1489042"/>
              <a:ext cx="0" cy="4725637"/>
            </a:xfrm>
            <a:prstGeom prst="line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8641212" y="1494263"/>
              <a:ext cx="0" cy="4725637"/>
            </a:xfrm>
            <a:prstGeom prst="line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H="1">
              <a:off x="4461477" y="6258224"/>
              <a:ext cx="4179735" cy="0"/>
            </a:xfrm>
            <a:prstGeom prst="line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7414720" y="1841348"/>
            <a:ext cx="2848974" cy="2369225"/>
            <a:chOff x="5458920" y="1841347"/>
            <a:chExt cx="2848974" cy="2369225"/>
          </a:xfrm>
        </p:grpSpPr>
        <p:sp>
          <p:nvSpPr>
            <p:cNvPr id="49" name="Oval 48"/>
            <p:cNvSpPr/>
            <p:nvPr/>
          </p:nvSpPr>
          <p:spPr>
            <a:xfrm>
              <a:off x="5458920" y="1841347"/>
              <a:ext cx="2152288" cy="449946"/>
            </a:xfrm>
            <a:prstGeom prst="ellipse">
              <a:avLst/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ounded Rectangular Callout 47"/>
            <p:cNvSpPr/>
            <p:nvPr/>
          </p:nvSpPr>
          <p:spPr>
            <a:xfrm>
              <a:off x="6933250" y="3220501"/>
              <a:ext cx="1374644" cy="565542"/>
            </a:xfrm>
            <a:prstGeom prst="wedgeRoundRectCallout">
              <a:avLst>
                <a:gd name="adj1" fmla="val -25610"/>
                <a:gd name="adj2" fmla="val -229369"/>
                <a:gd name="adj3" fmla="val 16667"/>
              </a:avLst>
            </a:prstGeom>
            <a:solidFill>
              <a:schemeClr val="accent5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High-order</a:t>
              </a:r>
              <a:br>
                <a:rPr lang="en-US" sz="1600" dirty="0"/>
              </a:br>
              <a:r>
                <a:rPr lang="en-US" sz="1600" dirty="0"/>
                <a:t>harmonics</a:t>
              </a: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7225251" y="4085893"/>
              <a:ext cx="211183" cy="1246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" name="AutoShape 3"/>
          <p:cNvSpPr>
            <a:spLocks noChangeArrowheads="1"/>
          </p:cNvSpPr>
          <p:nvPr/>
        </p:nvSpPr>
        <p:spPr bwMode="auto">
          <a:xfrm>
            <a:off x="1737360" y="850901"/>
            <a:ext cx="8686800" cy="635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3CC">
                  <a:alpha val="98000"/>
                </a:srgbClr>
              </a:gs>
              <a:gs pos="100000">
                <a:srgbClr val="00185E">
                  <a:alpha val="0"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6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645920" y="245896"/>
            <a:ext cx="85344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30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Influence of Multipath</a:t>
            </a:r>
          </a:p>
        </p:txBody>
      </p:sp>
      <p:grpSp>
        <p:nvGrpSpPr>
          <p:cNvPr id="150" name="Group 149"/>
          <p:cNvGrpSpPr>
            <a:grpSpLocks noChangeAspect="1"/>
          </p:cNvGrpSpPr>
          <p:nvPr/>
        </p:nvGrpSpPr>
        <p:grpSpPr>
          <a:xfrm>
            <a:off x="5135565" y="1276604"/>
            <a:ext cx="2081515" cy="2532054"/>
            <a:chOff x="3244105" y="1222132"/>
            <a:chExt cx="2320729" cy="2823045"/>
          </a:xfrm>
        </p:grpSpPr>
        <p:pic>
          <p:nvPicPr>
            <p:cNvPr id="4" name="Picture 2" descr="https://d2gg9evh47fn9z.cloudfront.net/thumb_COLOURBOX6511181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902260">
              <a:off x="4679859" y="1189142"/>
              <a:ext cx="851986" cy="9179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Group 4"/>
            <p:cNvGrpSpPr>
              <a:grpSpLocks noChangeAspect="1"/>
            </p:cNvGrpSpPr>
            <p:nvPr/>
          </p:nvGrpSpPr>
          <p:grpSpPr>
            <a:xfrm>
              <a:off x="3952682" y="2925421"/>
              <a:ext cx="154759" cy="399765"/>
              <a:chOff x="5086350" y="4752975"/>
              <a:chExt cx="269928" cy="697262"/>
            </a:xfrm>
          </p:grpSpPr>
          <p:cxnSp>
            <p:nvCxnSpPr>
              <p:cNvPr id="6" name="Straight Connector 5"/>
              <p:cNvCxnSpPr/>
              <p:nvPr/>
            </p:nvCxnSpPr>
            <p:spPr>
              <a:xfrm flipV="1">
                <a:off x="5221314" y="4938793"/>
                <a:ext cx="0" cy="51144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 flipH="1" flipV="1">
                <a:off x="5086350" y="4752975"/>
                <a:ext cx="134964" cy="185818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 flipV="1">
                <a:off x="5221314" y="4752975"/>
                <a:ext cx="134964" cy="185818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/>
            <p:cNvGrpSpPr>
              <a:grpSpLocks noChangeAspect="1"/>
            </p:cNvGrpSpPr>
            <p:nvPr/>
          </p:nvGrpSpPr>
          <p:grpSpPr>
            <a:xfrm>
              <a:off x="5366521" y="2925421"/>
              <a:ext cx="154759" cy="399765"/>
              <a:chOff x="6804718" y="4752975"/>
              <a:chExt cx="269928" cy="697262"/>
            </a:xfrm>
          </p:grpSpPr>
          <p:cxnSp>
            <p:nvCxnSpPr>
              <p:cNvPr id="10" name="Straight Connector 9"/>
              <p:cNvCxnSpPr/>
              <p:nvPr/>
            </p:nvCxnSpPr>
            <p:spPr>
              <a:xfrm flipV="1">
                <a:off x="6939682" y="4938793"/>
                <a:ext cx="0" cy="51144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 flipH="1" flipV="1">
                <a:off x="6804718" y="4752975"/>
                <a:ext cx="134964" cy="185818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 flipV="1">
                <a:off x="6939682" y="4752975"/>
                <a:ext cx="134964" cy="185818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/>
            <p:cNvGrpSpPr/>
            <p:nvPr/>
          </p:nvGrpSpPr>
          <p:grpSpPr>
            <a:xfrm>
              <a:off x="3244105" y="2482734"/>
              <a:ext cx="1562239" cy="1562443"/>
              <a:chOff x="3972795" y="3925050"/>
              <a:chExt cx="1846108" cy="1846349"/>
            </a:xfrm>
          </p:grpSpPr>
          <p:sp>
            <p:nvSpPr>
              <p:cNvPr id="14" name="Arc 13"/>
              <p:cNvSpPr/>
              <p:nvPr/>
            </p:nvSpPr>
            <p:spPr>
              <a:xfrm rot="19000118">
                <a:off x="4486326" y="4295855"/>
                <a:ext cx="822276" cy="828675"/>
              </a:xfrm>
              <a:prstGeom prst="arc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Arc 14"/>
              <p:cNvSpPr>
                <a:spLocks noChangeAspect="1"/>
              </p:cNvSpPr>
              <p:nvPr/>
            </p:nvSpPr>
            <p:spPr>
              <a:xfrm rot="19000118">
                <a:off x="4219177" y="4113750"/>
                <a:ext cx="1356572" cy="1367129"/>
              </a:xfrm>
              <a:prstGeom prst="arc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Arc 15"/>
              <p:cNvSpPr/>
              <p:nvPr/>
            </p:nvSpPr>
            <p:spPr>
              <a:xfrm rot="19000118">
                <a:off x="3972795" y="3925050"/>
                <a:ext cx="1846108" cy="1846349"/>
              </a:xfrm>
              <a:prstGeom prst="arc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7" name="Straight Arrow Connector 16"/>
            <p:cNvCxnSpPr/>
            <p:nvPr/>
          </p:nvCxnSpPr>
          <p:spPr>
            <a:xfrm flipV="1">
              <a:off x="4171351" y="1717393"/>
              <a:ext cx="821119" cy="1101931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4985582" y="1717393"/>
              <a:ext cx="438044" cy="1101931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 rot="20088491">
              <a:off x="3406361" y="1650542"/>
              <a:ext cx="851784" cy="965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H="1" flipV="1">
              <a:off x="3946131" y="1698798"/>
              <a:ext cx="150663" cy="1074470"/>
            </a:xfrm>
            <a:prstGeom prst="straightConnector1">
              <a:avLst/>
            </a:prstGeom>
            <a:ln w="25400">
              <a:solidFill>
                <a:srgbClr val="FF0000"/>
              </a:solidFill>
              <a:prstDash val="dash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3969486" y="1717393"/>
              <a:ext cx="1365017" cy="1191907"/>
            </a:xfrm>
            <a:prstGeom prst="straightConnector1">
              <a:avLst/>
            </a:prstGeom>
            <a:ln w="25400">
              <a:solidFill>
                <a:srgbClr val="FF0000"/>
              </a:solidFill>
              <a:prstDash val="dash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5"/>
            <p:cNvGrpSpPr/>
            <p:nvPr/>
          </p:nvGrpSpPr>
          <p:grpSpPr>
            <a:xfrm rot="1800000">
              <a:off x="3816463" y="1533507"/>
              <a:ext cx="351069" cy="463158"/>
              <a:chOff x="8848725" y="2919783"/>
              <a:chExt cx="414860" cy="547317"/>
            </a:xfrm>
          </p:grpSpPr>
          <p:cxnSp>
            <p:nvCxnSpPr>
              <p:cNvPr id="27" name="Straight Arrow Connector 26"/>
              <p:cNvCxnSpPr/>
              <p:nvPr/>
            </p:nvCxnSpPr>
            <p:spPr>
              <a:xfrm flipH="1">
                <a:off x="8848725" y="3178152"/>
                <a:ext cx="124634" cy="288948"/>
              </a:xfrm>
              <a:prstGeom prst="straightConnector1">
                <a:avLst/>
              </a:prstGeom>
              <a:ln w="19050"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5000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prstDash val="dash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/>
              <p:nvPr/>
            </p:nvCxnSpPr>
            <p:spPr>
              <a:xfrm rot="19800000" flipH="1">
                <a:off x="8923444" y="3176958"/>
                <a:ext cx="124634" cy="288948"/>
              </a:xfrm>
              <a:prstGeom prst="straightConnector1">
                <a:avLst/>
              </a:prstGeom>
              <a:ln w="19050"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5000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prstDash val="dash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/>
              <p:cNvCxnSpPr/>
              <p:nvPr/>
            </p:nvCxnSpPr>
            <p:spPr>
              <a:xfrm rot="18000000" flipH="1">
                <a:off x="8999644" y="3157908"/>
                <a:ext cx="124634" cy="288948"/>
              </a:xfrm>
              <a:prstGeom prst="straightConnector1">
                <a:avLst/>
              </a:prstGeom>
              <a:ln w="19050"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5000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prstDash val="dash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 rot="16200000" flipH="1">
                <a:off x="9047269" y="3091233"/>
                <a:ext cx="124634" cy="288948"/>
              </a:xfrm>
              <a:prstGeom prst="straightConnector1">
                <a:avLst/>
              </a:prstGeom>
              <a:ln w="19050"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5000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prstDash val="dash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/>
              <p:cNvCxnSpPr/>
              <p:nvPr/>
            </p:nvCxnSpPr>
            <p:spPr>
              <a:xfrm rot="14400000" flipH="1">
                <a:off x="9056794" y="3005508"/>
                <a:ext cx="124634" cy="288948"/>
              </a:xfrm>
              <a:prstGeom prst="straightConnector1">
                <a:avLst/>
              </a:prstGeom>
              <a:ln w="19050"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5000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prstDash val="dash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/>
              <p:cNvCxnSpPr/>
              <p:nvPr/>
            </p:nvCxnSpPr>
            <p:spPr>
              <a:xfrm rot="12600000" flipH="1">
                <a:off x="9037744" y="2919783"/>
                <a:ext cx="124634" cy="288948"/>
              </a:xfrm>
              <a:prstGeom prst="straightConnector1">
                <a:avLst/>
              </a:prstGeom>
              <a:ln w="19050"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5000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prstDash val="dash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/>
            <p:cNvGrpSpPr/>
            <p:nvPr/>
          </p:nvGrpSpPr>
          <p:grpSpPr>
            <a:xfrm rot="5400000">
              <a:off x="4852222" y="1561719"/>
              <a:ext cx="343008" cy="463158"/>
              <a:chOff x="8848725" y="2919783"/>
              <a:chExt cx="405335" cy="547317"/>
            </a:xfrm>
          </p:grpSpPr>
          <p:cxnSp>
            <p:nvCxnSpPr>
              <p:cNvPr id="34" name="Straight Arrow Connector 33"/>
              <p:cNvCxnSpPr/>
              <p:nvPr/>
            </p:nvCxnSpPr>
            <p:spPr>
              <a:xfrm flipH="1">
                <a:off x="8848725" y="3178152"/>
                <a:ext cx="124634" cy="288948"/>
              </a:xfrm>
              <a:prstGeom prst="straightConnector1">
                <a:avLst/>
              </a:prstGeom>
              <a:ln w="19050"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5000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/>
              <p:nvPr/>
            </p:nvCxnSpPr>
            <p:spPr>
              <a:xfrm rot="19800000" flipH="1">
                <a:off x="8923444" y="3176958"/>
                <a:ext cx="124634" cy="288948"/>
              </a:xfrm>
              <a:prstGeom prst="straightConnector1">
                <a:avLst/>
              </a:prstGeom>
              <a:ln w="19050"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5000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/>
              <p:nvPr/>
            </p:nvCxnSpPr>
            <p:spPr>
              <a:xfrm rot="18000000" flipH="1">
                <a:off x="8999644" y="3157908"/>
                <a:ext cx="124634" cy="288948"/>
              </a:xfrm>
              <a:prstGeom prst="straightConnector1">
                <a:avLst/>
              </a:prstGeom>
              <a:ln w="19050"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5000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/>
              <p:cNvCxnSpPr/>
              <p:nvPr/>
            </p:nvCxnSpPr>
            <p:spPr>
              <a:xfrm rot="16200000" flipH="1">
                <a:off x="9047269" y="3091233"/>
                <a:ext cx="124634" cy="288948"/>
              </a:xfrm>
              <a:prstGeom prst="straightConnector1">
                <a:avLst/>
              </a:prstGeom>
              <a:ln w="19050"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5000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/>
              <p:cNvCxnSpPr/>
              <p:nvPr/>
            </p:nvCxnSpPr>
            <p:spPr>
              <a:xfrm rot="12600000" flipH="1">
                <a:off x="9037744" y="2919783"/>
                <a:ext cx="124634" cy="288948"/>
              </a:xfrm>
              <a:prstGeom prst="straightConnector1">
                <a:avLst/>
              </a:prstGeom>
              <a:ln w="19050"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5000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TextBox 38"/>
            <p:cNvSpPr txBox="1"/>
            <p:nvPr/>
          </p:nvSpPr>
          <p:spPr>
            <a:xfrm>
              <a:off x="3973047" y="3155850"/>
              <a:ext cx="397122" cy="308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 err="1">
                  <a:latin typeface="helvetica" panose="020B0604020202020204" pitchFamily="34" charset="0"/>
                  <a:cs typeface="helvetica" panose="020B0604020202020204" pitchFamily="34" charset="0"/>
                </a:rPr>
                <a:t>Tx</a:t>
              </a:r>
              <a:endParaRPr lang="en-US" sz="12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978585" y="3155851"/>
              <a:ext cx="414994" cy="308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>
                  <a:latin typeface="helvetica" panose="020B0604020202020204" pitchFamily="34" charset="0"/>
                  <a:cs typeface="helvetica" panose="020B0604020202020204" pitchFamily="34" charset="0"/>
                </a:rPr>
                <a:t>Rx</a:t>
              </a:r>
            </a:p>
          </p:txBody>
        </p:sp>
      </p:grpSp>
      <p:sp>
        <p:nvSpPr>
          <p:cNvPr id="88" name="Rounded Rectangular Callout 87"/>
          <p:cNvSpPr/>
          <p:nvPr/>
        </p:nvSpPr>
        <p:spPr>
          <a:xfrm>
            <a:off x="6272685" y="3409416"/>
            <a:ext cx="1291931" cy="564086"/>
          </a:xfrm>
          <a:prstGeom prst="wedgeRoundRectCallout">
            <a:avLst>
              <a:gd name="adj1" fmla="val -31490"/>
              <a:gd name="adj2" fmla="val 116042"/>
              <a:gd name="adj3" fmla="val 16667"/>
            </a:avLst>
          </a:prstGeom>
          <a:solidFill>
            <a:schemeClr val="accent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Loudspeaker</a:t>
            </a:r>
            <a:br>
              <a:rPr lang="en-US" sz="1600" dirty="0"/>
            </a:br>
            <a:r>
              <a:rPr lang="en-US" sz="1600" dirty="0"/>
              <a:t>reflection</a:t>
            </a:r>
          </a:p>
        </p:txBody>
      </p:sp>
      <p:sp>
        <p:nvSpPr>
          <p:cNvPr id="90" name="Rounded Rectangular Callout 89"/>
          <p:cNvSpPr/>
          <p:nvPr/>
        </p:nvSpPr>
        <p:spPr>
          <a:xfrm>
            <a:off x="4717638" y="3369069"/>
            <a:ext cx="1574460" cy="327122"/>
          </a:xfrm>
          <a:prstGeom prst="wedgeRoundRectCallout">
            <a:avLst>
              <a:gd name="adj1" fmla="val -12468"/>
              <a:gd name="adj2" fmla="val 89544"/>
              <a:gd name="adj3" fmla="val 16667"/>
            </a:avLst>
          </a:prstGeom>
          <a:solidFill>
            <a:schemeClr val="accent5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Received signal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4922884" y="5353674"/>
            <a:ext cx="1789161" cy="758285"/>
            <a:chOff x="2791374" y="4480587"/>
            <a:chExt cx="1789161" cy="75828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3685739" y="4480587"/>
                  <a:ext cx="894796" cy="75828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 xmlns="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smtClean="0">
                            <a:latin typeface="Cambria Math" charset="0"/>
                          </a:rPr>
                          <m:t>=</m:t>
                        </m:r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en-US" sz="20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000" b="0" i="1" smtClean="0">
                                            <a:latin typeface="Cambria Math" charset="0"/>
                                          </a:rPr>
                                          <m:t>𝑆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latin typeface="Cambria Math" charset="0"/>
                                          </a:rPr>
                                          <m:t>𝑙</m:t>
                                        </m:r>
                                      </m:sub>
                                      <m:sup>
                                        <m:r>
                                          <a:rPr lang="en-US" sz="2000" i="1" smtClean="0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⊥</m:t>
                                        </m:r>
                                      </m:sup>
                                    </m:sSubSup>
                                  </m:e>
                                </m:d>
                              </m:e>
                              <m:sup>
                                <m:r>
                                  <a:rPr lang="en-US" sz="2000" i="1">
                                    <a:latin typeface="Cambria Math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000" i="1">
                                            <a:latin typeface="Cambria Math" charset="0"/>
                                          </a:rPr>
                                          <m:t>𝑆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latin typeface="Cambria Math" charset="0"/>
                                          </a:rPr>
                                          <m:t>𝑐</m:t>
                                        </m:r>
                                      </m:sub>
                                      <m:sup>
                                        <m:r>
                                          <a:rPr lang="en-US" sz="2000" i="1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⊥</m:t>
                                        </m:r>
                                      </m:sup>
                                    </m:sSubSup>
                                  </m:e>
                                </m:d>
                              </m:e>
                              <m:sup>
                                <m:r>
                                  <a:rPr lang="en-US" sz="2000" i="1">
                                    <a:latin typeface="Cambria Math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85739" y="4480587"/>
                  <a:ext cx="894796" cy="758285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TextBox 44"/>
            <p:cNvSpPr txBox="1"/>
            <p:nvPr/>
          </p:nvSpPr>
          <p:spPr>
            <a:xfrm>
              <a:off x="2791374" y="4702597"/>
              <a:ext cx="93647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Quality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755883" y="1194729"/>
            <a:ext cx="8725850" cy="2127585"/>
            <a:chOff x="257283" y="1194728"/>
            <a:chExt cx="8725850" cy="2127585"/>
          </a:xfrm>
        </p:grpSpPr>
        <p:grpSp>
          <p:nvGrpSpPr>
            <p:cNvPr id="151" name="Group 150"/>
            <p:cNvGrpSpPr/>
            <p:nvPr/>
          </p:nvGrpSpPr>
          <p:grpSpPr>
            <a:xfrm>
              <a:off x="6024597" y="2444202"/>
              <a:ext cx="1585527" cy="831499"/>
              <a:chOff x="5521845" y="2617930"/>
              <a:chExt cx="1585527" cy="831499"/>
            </a:xfrm>
          </p:grpSpPr>
          <p:cxnSp>
            <p:nvCxnSpPr>
              <p:cNvPr id="22" name="Straight Arrow Connector 21"/>
              <p:cNvCxnSpPr/>
              <p:nvPr/>
            </p:nvCxnSpPr>
            <p:spPr>
              <a:xfrm flipV="1">
                <a:off x="6746860" y="2813267"/>
                <a:ext cx="360512" cy="1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prstDash val="dash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/>
              <p:cNvSpPr txBox="1"/>
              <p:nvPr/>
            </p:nvSpPr>
            <p:spPr>
              <a:xfrm>
                <a:off x="5521845" y="2617930"/>
                <a:ext cx="122501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2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Background</a:t>
                </a:r>
              </a:p>
              <a:p>
                <a:pPr algn="r"/>
                <a:r>
                  <a:rPr lang="en-US" sz="12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Reflection Path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5521845" y="2987764"/>
                <a:ext cx="122501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2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Loudspeaker</a:t>
                </a:r>
              </a:p>
              <a:p>
                <a:pPr algn="r"/>
                <a:r>
                  <a:rPr lang="en-US" sz="12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Reflection Path</a:t>
                </a:r>
              </a:p>
            </p:txBody>
          </p:sp>
          <p:cxnSp>
            <p:nvCxnSpPr>
              <p:cNvPr id="25" name="Straight Arrow Connector 24"/>
              <p:cNvCxnSpPr/>
              <p:nvPr/>
            </p:nvCxnSpPr>
            <p:spPr>
              <a:xfrm flipV="1">
                <a:off x="6746860" y="3190346"/>
                <a:ext cx="360512" cy="1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2" name="Straight Connector 151"/>
            <p:cNvCxnSpPr/>
            <p:nvPr/>
          </p:nvCxnSpPr>
          <p:spPr>
            <a:xfrm flipH="1">
              <a:off x="2629044" y="1210732"/>
              <a:ext cx="6150890" cy="0"/>
            </a:xfrm>
            <a:prstGeom prst="line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/>
            <p:nvPr/>
          </p:nvCxnSpPr>
          <p:spPr>
            <a:xfrm flipH="1">
              <a:off x="2671375" y="3317877"/>
              <a:ext cx="6311758" cy="4436"/>
            </a:xfrm>
            <a:prstGeom prst="line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>
              <a:off x="8983133" y="1227666"/>
              <a:ext cx="0" cy="2090211"/>
            </a:xfrm>
            <a:prstGeom prst="line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41"/>
            <p:cNvSpPr/>
            <p:nvPr/>
          </p:nvSpPr>
          <p:spPr>
            <a:xfrm>
              <a:off x="257283" y="1194728"/>
              <a:ext cx="2377440" cy="212315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latin typeface="Arial" pitchFamily="34" charset="0"/>
                  <a:cs typeface="Arial" pitchFamily="34" charset="0"/>
                </a:rPr>
                <a:t>Wireless </a:t>
              </a:r>
              <a:r>
                <a:rPr lang="en-US" altLang="zh-CN" sz="2400" b="1" dirty="0" smtClean="0">
                  <a:latin typeface="Arial" pitchFamily="34" charset="0"/>
                  <a:cs typeface="Arial" pitchFamily="34" charset="0"/>
                </a:rPr>
                <a:t>signal is broadcasting </a:t>
              </a:r>
              <a:r>
                <a:rPr lang="en-US" altLang="zh-CN" sz="2400" b="1" dirty="0">
                  <a:latin typeface="Arial" pitchFamily="34" charset="0"/>
                  <a:cs typeface="Arial" pitchFamily="34" charset="0"/>
                </a:rPr>
                <a:t>in natural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7265623" y="3726642"/>
            <a:ext cx="2837716" cy="2426415"/>
            <a:chOff x="5767022" y="3726642"/>
            <a:chExt cx="2837716" cy="2426415"/>
          </a:xfrm>
        </p:grpSpPr>
        <p:grpSp>
          <p:nvGrpSpPr>
            <p:cNvPr id="156" name="Group 155"/>
            <p:cNvGrpSpPr/>
            <p:nvPr/>
          </p:nvGrpSpPr>
          <p:grpSpPr>
            <a:xfrm>
              <a:off x="5945602" y="3726642"/>
              <a:ext cx="2436043" cy="1353224"/>
              <a:chOff x="6573561" y="4961346"/>
              <a:chExt cx="2436043" cy="1353224"/>
            </a:xfrm>
          </p:grpSpPr>
          <p:cxnSp>
            <p:nvCxnSpPr>
              <p:cNvPr id="120" name="Straight Arrow Connector 119"/>
              <p:cNvCxnSpPr/>
              <p:nvPr/>
            </p:nvCxnSpPr>
            <p:spPr>
              <a:xfrm flipV="1">
                <a:off x="6587078" y="6214273"/>
                <a:ext cx="2422526" cy="1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Arrow Connector 120"/>
              <p:cNvCxnSpPr/>
              <p:nvPr/>
            </p:nvCxnSpPr>
            <p:spPr>
              <a:xfrm rot="16200000">
                <a:off x="7160755" y="5676985"/>
                <a:ext cx="1275169" cy="1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2" name="TextBox 121"/>
              <p:cNvSpPr txBox="1"/>
              <p:nvPr/>
            </p:nvSpPr>
            <p:spPr>
              <a:xfrm>
                <a:off x="8781655" y="5863102"/>
                <a:ext cx="22794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2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I</a:t>
                </a:r>
              </a:p>
            </p:txBody>
          </p:sp>
          <p:sp>
            <p:nvSpPr>
              <p:cNvPr id="123" name="TextBox 122"/>
              <p:cNvSpPr txBox="1"/>
              <p:nvPr/>
            </p:nvSpPr>
            <p:spPr>
              <a:xfrm>
                <a:off x="7879980" y="5003011"/>
                <a:ext cx="30489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2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Q</a:t>
                </a:r>
              </a:p>
            </p:txBody>
          </p:sp>
          <p:cxnSp>
            <p:nvCxnSpPr>
              <p:cNvPr id="124" name="Straight Arrow Connector 123"/>
              <p:cNvCxnSpPr/>
              <p:nvPr/>
            </p:nvCxnSpPr>
            <p:spPr>
              <a:xfrm flipH="1" flipV="1">
                <a:off x="6885723" y="5557047"/>
                <a:ext cx="922274" cy="647564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Arrow Connector 124"/>
              <p:cNvCxnSpPr/>
              <p:nvPr/>
            </p:nvCxnSpPr>
            <p:spPr>
              <a:xfrm flipH="1" flipV="1">
                <a:off x="6793386" y="5040612"/>
                <a:ext cx="922274" cy="647564"/>
              </a:xfrm>
              <a:prstGeom prst="straightConnector1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Arrow Connector 129"/>
              <p:cNvCxnSpPr/>
              <p:nvPr/>
            </p:nvCxnSpPr>
            <p:spPr>
              <a:xfrm flipH="1" flipV="1">
                <a:off x="6803044" y="5049915"/>
                <a:ext cx="93683" cy="523151"/>
              </a:xfrm>
              <a:prstGeom prst="straightConnector1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4" name="TextBox 133"/>
              <p:cNvSpPr txBox="1"/>
              <p:nvPr/>
            </p:nvSpPr>
            <p:spPr>
              <a:xfrm>
                <a:off x="7469816" y="5239205"/>
                <a:ext cx="33214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S</a:t>
                </a:r>
                <a:r>
                  <a:rPr lang="en-US" sz="1400" baseline="-2500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l</a:t>
                </a:r>
                <a:endParaRPr lang="en-US" sz="1400" baseline="-250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cxnSp>
            <p:nvCxnSpPr>
              <p:cNvPr id="135" name="Straight Arrow Connector 134"/>
              <p:cNvCxnSpPr/>
              <p:nvPr/>
            </p:nvCxnSpPr>
            <p:spPr>
              <a:xfrm rot="18240000" flipV="1">
                <a:off x="7563401" y="5764914"/>
                <a:ext cx="386532" cy="35117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6" name="TextBox 135"/>
              <p:cNvSpPr txBox="1"/>
              <p:nvPr/>
            </p:nvSpPr>
            <p:spPr>
              <a:xfrm>
                <a:off x="6967768" y="4961346"/>
                <a:ext cx="3048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S</a:t>
                </a:r>
                <a:endParaRPr lang="en-US" sz="1400" baseline="-250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137" name="TextBox 136"/>
              <p:cNvSpPr txBox="1"/>
              <p:nvPr/>
            </p:nvSpPr>
            <p:spPr>
              <a:xfrm>
                <a:off x="6573561" y="5341698"/>
                <a:ext cx="36420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S</a:t>
                </a:r>
                <a:r>
                  <a:rPr lang="en-US" sz="1400" baseline="-2500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c</a:t>
                </a:r>
                <a:endParaRPr lang="en-US" sz="1400" baseline="-250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cxnSp>
            <p:nvCxnSpPr>
              <p:cNvPr id="127" name="Straight Arrow Connector 126"/>
              <p:cNvCxnSpPr/>
              <p:nvPr/>
            </p:nvCxnSpPr>
            <p:spPr>
              <a:xfrm flipH="1" flipV="1">
                <a:off x="6799071" y="5039400"/>
                <a:ext cx="1008926" cy="1165213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Arrow Connector 141"/>
              <p:cNvCxnSpPr/>
              <p:nvPr/>
            </p:nvCxnSpPr>
            <p:spPr>
              <a:xfrm flipH="1" flipV="1">
                <a:off x="7459974" y="5806711"/>
                <a:ext cx="324917" cy="383745"/>
              </a:xfrm>
              <a:prstGeom prst="straightConnector1">
                <a:avLst/>
              </a:prstGeom>
              <a:ln w="38100">
                <a:solidFill>
                  <a:schemeClr val="accent2"/>
                </a:solidFill>
                <a:prstDash val="solid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Arrow Connector 143"/>
              <p:cNvCxnSpPr/>
              <p:nvPr/>
            </p:nvCxnSpPr>
            <p:spPr>
              <a:xfrm flipH="1" flipV="1">
                <a:off x="6814870" y="5069473"/>
                <a:ext cx="651828" cy="737238"/>
              </a:xfrm>
              <a:prstGeom prst="straightConnector1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7" name="TextBox 146"/>
            <p:cNvSpPr txBox="1"/>
            <p:nvPr/>
          </p:nvSpPr>
          <p:spPr>
            <a:xfrm>
              <a:off x="6659433" y="5567217"/>
              <a:ext cx="100828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Quality’</a:t>
              </a:r>
            </a:p>
          </p:txBody>
        </p:sp>
        <p:sp>
          <p:nvSpPr>
            <p:cNvPr id="148" name="TextBox 147"/>
            <p:cNvSpPr txBox="1"/>
            <p:nvPr/>
          </p:nvSpPr>
          <p:spPr>
            <a:xfrm flipV="1">
              <a:off x="5907931" y="5445171"/>
              <a:ext cx="43954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>
                  <a:solidFill>
                    <a:srgbClr val="FF0000"/>
                  </a:solidFill>
                </a:rPr>
                <a:t>&gt;</a:t>
              </a:r>
              <a:endParaRPr lang="en-US" sz="4000" b="1" dirty="0">
                <a:solidFill>
                  <a:srgbClr val="FF0000"/>
                </a:solidFill>
              </a:endParaRPr>
            </a:p>
          </p:txBody>
        </p:sp>
        <p:sp>
          <p:nvSpPr>
            <p:cNvPr id="177" name="Rectangle 176"/>
            <p:cNvSpPr/>
            <p:nvPr/>
          </p:nvSpPr>
          <p:spPr>
            <a:xfrm>
              <a:off x="5767022" y="5081424"/>
              <a:ext cx="2837716" cy="473920"/>
            </a:xfrm>
            <a:prstGeom prst="rect">
              <a:avLst/>
            </a:prstGeom>
            <a:solidFill>
              <a:srgbClr val="FF0000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/>
                <a:t>Good </a:t>
              </a:r>
              <a:r>
                <a:rPr lang="en-US" sz="2100" dirty="0"/>
                <a:t>multipath profile 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1747417" y="3303666"/>
            <a:ext cx="8734317" cy="3148471"/>
            <a:chOff x="248816" y="3303665"/>
            <a:chExt cx="8734317" cy="3148471"/>
          </a:xfrm>
        </p:grpSpPr>
        <p:grpSp>
          <p:nvGrpSpPr>
            <p:cNvPr id="155" name="Group 154"/>
            <p:cNvGrpSpPr/>
            <p:nvPr/>
          </p:nvGrpSpPr>
          <p:grpSpPr>
            <a:xfrm>
              <a:off x="3205521" y="3721817"/>
              <a:ext cx="2436043" cy="1353910"/>
              <a:chOff x="3425100" y="4147473"/>
              <a:chExt cx="2436043" cy="1353910"/>
            </a:xfrm>
          </p:grpSpPr>
          <p:grpSp>
            <p:nvGrpSpPr>
              <p:cNvPr id="87" name="Group 86"/>
              <p:cNvGrpSpPr/>
              <p:nvPr/>
            </p:nvGrpSpPr>
            <p:grpSpPr>
              <a:xfrm>
                <a:off x="3425100" y="4147473"/>
                <a:ext cx="2436043" cy="1353910"/>
                <a:chOff x="3904715" y="5152705"/>
                <a:chExt cx="2436043" cy="1353910"/>
              </a:xfrm>
            </p:grpSpPr>
            <p:cxnSp>
              <p:nvCxnSpPr>
                <p:cNvPr id="58" name="Straight Arrow Connector 57"/>
                <p:cNvCxnSpPr/>
                <p:nvPr/>
              </p:nvCxnSpPr>
              <p:spPr>
                <a:xfrm flipV="1">
                  <a:off x="3918232" y="6406318"/>
                  <a:ext cx="2422526" cy="1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Arrow Connector 58"/>
                <p:cNvCxnSpPr/>
                <p:nvPr/>
              </p:nvCxnSpPr>
              <p:spPr>
                <a:xfrm rot="16200000">
                  <a:off x="4491909" y="5869030"/>
                  <a:ext cx="1275169" cy="1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0" name="TextBox 59"/>
                <p:cNvSpPr txBox="1"/>
                <p:nvPr/>
              </p:nvSpPr>
              <p:spPr>
                <a:xfrm>
                  <a:off x="6112809" y="6055147"/>
                  <a:ext cx="227947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US" sz="1200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I</a:t>
                  </a:r>
                </a:p>
              </p:txBody>
            </p:sp>
            <p:sp>
              <p:nvSpPr>
                <p:cNvPr id="61" name="TextBox 60"/>
                <p:cNvSpPr txBox="1"/>
                <p:nvPr/>
              </p:nvSpPr>
              <p:spPr>
                <a:xfrm>
                  <a:off x="5211134" y="5195056"/>
                  <a:ext cx="304891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US" sz="1200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Q</a:t>
                  </a:r>
                </a:p>
              </p:txBody>
            </p:sp>
            <p:cxnSp>
              <p:nvCxnSpPr>
                <p:cNvPr id="62" name="Straight Arrow Connector 61"/>
                <p:cNvCxnSpPr/>
                <p:nvPr/>
              </p:nvCxnSpPr>
              <p:spPr>
                <a:xfrm flipH="1" flipV="1">
                  <a:off x="4216877" y="5749092"/>
                  <a:ext cx="922274" cy="647564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Arrow Connector 62"/>
                <p:cNvCxnSpPr/>
                <p:nvPr/>
              </p:nvCxnSpPr>
              <p:spPr>
                <a:xfrm flipH="1" flipV="1">
                  <a:off x="4571441" y="5407583"/>
                  <a:ext cx="922274" cy="647564"/>
                </a:xfrm>
                <a:prstGeom prst="straightConnector1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prstDash val="dash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Arrow Connector 63"/>
                <p:cNvCxnSpPr/>
                <p:nvPr/>
              </p:nvCxnSpPr>
              <p:spPr>
                <a:xfrm flipV="1">
                  <a:off x="4221255" y="5407576"/>
                  <a:ext cx="386532" cy="351170"/>
                </a:xfrm>
                <a:prstGeom prst="straightConnector1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prstDash val="dash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Arrow Connector 64"/>
                <p:cNvCxnSpPr/>
                <p:nvPr/>
              </p:nvCxnSpPr>
              <p:spPr>
                <a:xfrm flipH="1" flipV="1">
                  <a:off x="4571441" y="5411616"/>
                  <a:ext cx="567710" cy="985041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Arrow Connector 67"/>
                <p:cNvCxnSpPr/>
                <p:nvPr/>
              </p:nvCxnSpPr>
              <p:spPr>
                <a:xfrm flipV="1">
                  <a:off x="5129494" y="6219106"/>
                  <a:ext cx="465478" cy="177558"/>
                </a:xfrm>
                <a:prstGeom prst="straightConnector1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prstDash val="dash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Arrow Connector 68"/>
                <p:cNvCxnSpPr/>
                <p:nvPr/>
              </p:nvCxnSpPr>
              <p:spPr>
                <a:xfrm flipH="1" flipV="1">
                  <a:off x="5509700" y="6072877"/>
                  <a:ext cx="76590" cy="145278"/>
                </a:xfrm>
                <a:prstGeom prst="straightConnector1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Arrow Connector 69"/>
                <p:cNvCxnSpPr/>
                <p:nvPr/>
              </p:nvCxnSpPr>
              <p:spPr>
                <a:xfrm flipH="1" flipV="1">
                  <a:off x="5038826" y="6214694"/>
                  <a:ext cx="76590" cy="145278"/>
                </a:xfrm>
                <a:prstGeom prst="straightConnector1">
                  <a:avLst/>
                </a:prstGeom>
                <a:ln w="38100">
                  <a:solidFill>
                    <a:schemeClr val="accent2"/>
                  </a:solidFill>
                  <a:prstDash val="dash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Arrow Connector 70"/>
                <p:cNvCxnSpPr/>
                <p:nvPr/>
              </p:nvCxnSpPr>
              <p:spPr>
                <a:xfrm flipV="1">
                  <a:off x="5041397" y="6040594"/>
                  <a:ext cx="465478" cy="177558"/>
                </a:xfrm>
                <a:prstGeom prst="straightConnector1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2" name="TextBox 71"/>
                <p:cNvSpPr txBox="1"/>
                <p:nvPr/>
              </p:nvSpPr>
              <p:spPr>
                <a:xfrm>
                  <a:off x="5540692" y="5747370"/>
                  <a:ext cx="332142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err="1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S</a:t>
                  </a:r>
                  <a:r>
                    <a:rPr lang="en-US" sz="1400" baseline="-25000" dirty="0" err="1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l</a:t>
                  </a:r>
                  <a:endParaRPr lang="en-US" sz="1400" baseline="-25000" dirty="0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cxnSp>
              <p:nvCxnSpPr>
                <p:cNvPr id="81" name="Straight Arrow Connector 80"/>
                <p:cNvCxnSpPr/>
                <p:nvPr/>
              </p:nvCxnSpPr>
              <p:spPr>
                <a:xfrm flipV="1">
                  <a:off x="5123341" y="6061846"/>
                  <a:ext cx="386532" cy="35117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9" name="TextBox 78"/>
                <p:cNvSpPr txBox="1"/>
                <p:nvPr/>
              </p:nvSpPr>
              <p:spPr>
                <a:xfrm>
                  <a:off x="4467311" y="5152705"/>
                  <a:ext cx="304892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S</a:t>
                  </a:r>
                  <a:endParaRPr lang="en-US" sz="1400" baseline="-25000" dirty="0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4" name="TextBox 83"/>
                <p:cNvSpPr txBox="1"/>
                <p:nvPr/>
              </p:nvSpPr>
              <p:spPr>
                <a:xfrm>
                  <a:off x="3904715" y="5533743"/>
                  <a:ext cx="364202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err="1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S</a:t>
                  </a:r>
                  <a:r>
                    <a:rPr lang="en-US" sz="1400" baseline="-25000" dirty="0" err="1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c</a:t>
                  </a:r>
                  <a:endParaRPr lang="en-US" sz="1400" baseline="-25000" dirty="0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</p:grpSp>
          <p:cxnSp>
            <p:nvCxnSpPr>
              <p:cNvPr id="115" name="Straight Arrow Connector 114"/>
              <p:cNvCxnSpPr/>
              <p:nvPr/>
            </p:nvCxnSpPr>
            <p:spPr>
              <a:xfrm rot="-60000" flipH="1" flipV="1">
                <a:off x="4122558" y="4446458"/>
                <a:ext cx="423368" cy="766980"/>
              </a:xfrm>
              <a:prstGeom prst="straightConnector1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2" name="Straight Connector 171"/>
            <p:cNvCxnSpPr/>
            <p:nvPr/>
          </p:nvCxnSpPr>
          <p:spPr>
            <a:xfrm flipH="1" flipV="1">
              <a:off x="2629043" y="6425348"/>
              <a:ext cx="6354090" cy="0"/>
            </a:xfrm>
            <a:prstGeom prst="line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/>
            <p:cNvSpPr/>
            <p:nvPr/>
          </p:nvSpPr>
          <p:spPr>
            <a:xfrm>
              <a:off x="248816" y="3317877"/>
              <a:ext cx="2380227" cy="313425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latin typeface="Arial" pitchFamily="34" charset="0"/>
                  <a:cs typeface="Arial" pitchFamily="34" charset="0"/>
                </a:rPr>
                <a:t>Multipath</a:t>
              </a:r>
              <a:br>
                <a:rPr lang="en-US" altLang="zh-CN" sz="2400" b="1" dirty="0">
                  <a:latin typeface="Arial" pitchFamily="34" charset="0"/>
                  <a:cs typeface="Arial" pitchFamily="34" charset="0"/>
                </a:rPr>
              </a:br>
              <a:r>
                <a:rPr lang="en-US" altLang="zh-CN" sz="2400" b="1" dirty="0">
                  <a:latin typeface="Arial" pitchFamily="34" charset="0"/>
                  <a:cs typeface="Arial" pitchFamily="34" charset="0"/>
                </a:rPr>
                <a:t>affects</a:t>
              </a:r>
              <a:br>
                <a:rPr lang="en-US" altLang="zh-CN" sz="2400" b="1" dirty="0">
                  <a:latin typeface="Arial" pitchFamily="34" charset="0"/>
                  <a:cs typeface="Arial" pitchFamily="34" charset="0"/>
                </a:rPr>
              </a:br>
              <a:r>
                <a:rPr lang="en-US" altLang="zh-CN" sz="2400" b="1" dirty="0">
                  <a:latin typeface="Arial" pitchFamily="34" charset="0"/>
                  <a:cs typeface="Arial" pitchFamily="34" charset="0"/>
                </a:rPr>
                <a:t>eavesdropping</a:t>
              </a:r>
              <a:br>
                <a:rPr lang="en-US" altLang="zh-CN" sz="2400" b="1" dirty="0">
                  <a:latin typeface="Arial" pitchFamily="34" charset="0"/>
                  <a:cs typeface="Arial" pitchFamily="34" charset="0"/>
                </a:rPr>
              </a:br>
              <a:r>
                <a:rPr lang="en-US" altLang="zh-CN" sz="2400" b="1" dirty="0">
                  <a:latin typeface="Arial" pitchFamily="34" charset="0"/>
                  <a:cs typeface="Arial" pitchFamily="34" charset="0"/>
                </a:rPr>
                <a:t>quality</a:t>
              </a:r>
            </a:p>
          </p:txBody>
        </p:sp>
        <p:cxnSp>
          <p:nvCxnSpPr>
            <p:cNvPr id="106" name="Straight Connector 105"/>
            <p:cNvCxnSpPr/>
            <p:nvPr/>
          </p:nvCxnSpPr>
          <p:spPr>
            <a:xfrm>
              <a:off x="8983133" y="3303665"/>
              <a:ext cx="0" cy="3134383"/>
            </a:xfrm>
            <a:prstGeom prst="line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9" name="Rounded Rectangular Callout 88"/>
          <p:cNvSpPr/>
          <p:nvPr/>
        </p:nvSpPr>
        <p:spPr>
          <a:xfrm>
            <a:off x="3564677" y="3536618"/>
            <a:ext cx="1270198" cy="559541"/>
          </a:xfrm>
          <a:prstGeom prst="wedgeRoundRectCallout">
            <a:avLst>
              <a:gd name="adj1" fmla="val 42941"/>
              <a:gd name="adj2" fmla="val 74015"/>
              <a:gd name="adj3" fmla="val 16667"/>
            </a:avLst>
          </a:prstGeom>
          <a:solidFill>
            <a:schemeClr val="accent6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Background</a:t>
            </a:r>
            <a:br>
              <a:rPr lang="en-US" sz="1600"/>
            </a:br>
            <a:r>
              <a:rPr lang="en-US" sz="1600"/>
              <a:t>reflection</a:t>
            </a:r>
            <a:endParaRPr lang="en-US" sz="1600" dirty="0"/>
          </a:p>
        </p:txBody>
      </p:sp>
      <p:sp>
        <p:nvSpPr>
          <p:cNvPr id="110" name="AutoShape 3"/>
          <p:cNvSpPr>
            <a:spLocks noChangeArrowheads="1"/>
          </p:cNvSpPr>
          <p:nvPr/>
        </p:nvSpPr>
        <p:spPr bwMode="auto">
          <a:xfrm>
            <a:off x="1737360" y="850901"/>
            <a:ext cx="8686800" cy="635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3CC">
                  <a:alpha val="98000"/>
                </a:srgbClr>
              </a:gs>
              <a:gs pos="100000">
                <a:srgbClr val="00185E">
                  <a:alpha val="0"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926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8" grpId="0" animBg="1"/>
      <p:bldP spid="90" grpId="0" animBg="1"/>
      <p:bldP spid="8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00" y="406400"/>
            <a:ext cx="7239000" cy="44196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8700" y="2349500"/>
            <a:ext cx="4940300" cy="7239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4330700"/>
            <a:ext cx="7493000" cy="252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6232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3670</TotalTime>
  <Words>700</Words>
  <Application>Microsoft Macintosh PowerPoint</Application>
  <PresentationFormat>自定义</PresentationFormat>
  <Paragraphs>262</Paragraphs>
  <Slides>21</Slides>
  <Notes>20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22" baseType="lpstr"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Teng Wei</dc:creator>
  <cp:lastModifiedBy>cczhengy</cp:lastModifiedBy>
  <cp:revision>305</cp:revision>
  <cp:lastPrinted>2015-09-02T21:26:40Z</cp:lastPrinted>
  <dcterms:created xsi:type="dcterms:W3CDTF">2015-08-23T14:56:23Z</dcterms:created>
  <dcterms:modified xsi:type="dcterms:W3CDTF">2015-12-02T01:17:30Z</dcterms:modified>
</cp:coreProperties>
</file>